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1" r:id="rId2"/>
    <p:sldMasterId id="2147483844" r:id="rId3"/>
    <p:sldMasterId id="2147483847" r:id="rId4"/>
  </p:sldMasterIdLst>
  <p:sldIdLst>
    <p:sldId id="256" r:id="rId5"/>
    <p:sldId id="257" r:id="rId6"/>
    <p:sldId id="258" r:id="rId7"/>
    <p:sldId id="267" r:id="rId8"/>
    <p:sldId id="268" r:id="rId9"/>
    <p:sldId id="270" r:id="rId10"/>
    <p:sldId id="271" r:id="rId11"/>
    <p:sldId id="269" r:id="rId12"/>
    <p:sldId id="273" r:id="rId13"/>
    <p:sldId id="275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22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1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A5D6-08AC-453D-9206-1039A5DDD9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Household Electric Power Consumption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Ubiqum</a:t>
            </a:r>
            <a:r>
              <a:rPr lang="en-US" dirty="0" smtClean="0"/>
              <a:t> – 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 Linear </a:t>
            </a:r>
            <a:r>
              <a:rPr lang="pt-PT" b="1" dirty="0" err="1" smtClean="0"/>
              <a:t>regression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/>
              <a:t>s</a:t>
            </a:r>
            <a:r>
              <a:rPr lang="pt-PT" b="1" dirty="0" err="1" smtClean="0"/>
              <a:t>ub-meter</a:t>
            </a:r>
            <a:r>
              <a:rPr lang="pt-PT" b="1" dirty="0" smtClean="0"/>
              <a:t> 2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59" y="2483350"/>
            <a:ext cx="342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 with a level of confidence between [80, 90[ %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980997"/>
            <a:ext cx="7561924" cy="46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8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 Linear </a:t>
            </a:r>
            <a:r>
              <a:rPr lang="pt-PT" b="1" dirty="0" err="1" smtClean="0"/>
              <a:t>regression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/>
              <a:t>s</a:t>
            </a:r>
            <a:r>
              <a:rPr lang="pt-PT" b="1" dirty="0" err="1" smtClean="0"/>
              <a:t>ub-meter</a:t>
            </a:r>
            <a:r>
              <a:rPr lang="pt-PT" b="1" dirty="0" smtClean="0"/>
              <a:t> 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20 weeks with a level of confidence between [80, 90[ %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8" y="1876870"/>
            <a:ext cx="7297718" cy="45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3.Comparison </a:t>
            </a:r>
            <a:r>
              <a:rPr lang="pt-PT" b="1" dirty="0" err="1" smtClean="0"/>
              <a:t>chart</a:t>
            </a:r>
            <a:r>
              <a:rPr lang="pt-PT" b="1" dirty="0" smtClean="0"/>
              <a:t> </a:t>
            </a:r>
            <a:r>
              <a:rPr lang="pt-PT" b="1" dirty="0" err="1" smtClean="0"/>
              <a:t>of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metrics</a:t>
            </a:r>
            <a:r>
              <a:rPr lang="pt-PT" b="1" dirty="0" smtClean="0"/>
              <a:t>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7" y="2253714"/>
            <a:ext cx="4696480" cy="2896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99" y="2253714"/>
            <a:ext cx="4696480" cy="289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77" y="5400598"/>
            <a:ext cx="469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Chart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R </a:t>
            </a:r>
            <a:r>
              <a:rPr lang="pt-PT" dirty="0" err="1" smtClean="0"/>
              <a:t>squared</a:t>
            </a:r>
            <a:r>
              <a:rPr lang="pt-PT" dirty="0" smtClean="0"/>
              <a:t> </a:t>
            </a:r>
            <a:r>
              <a:rPr lang="pt-PT" dirty="0" err="1" smtClean="0"/>
              <a:t>metric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sub-meter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0660" y="5475217"/>
            <a:ext cx="475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Chart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Root</a:t>
            </a:r>
            <a:r>
              <a:rPr lang="pt-PT" dirty="0" smtClean="0"/>
              <a:t> </a:t>
            </a:r>
            <a:r>
              <a:rPr lang="pt-PT" dirty="0" err="1" smtClean="0"/>
              <a:t>mean</a:t>
            </a:r>
            <a:r>
              <a:rPr lang="pt-PT" dirty="0" smtClean="0"/>
              <a:t> </a:t>
            </a:r>
            <a:r>
              <a:rPr lang="pt-PT" dirty="0" err="1" smtClean="0"/>
              <a:t>square</a:t>
            </a:r>
            <a:r>
              <a:rPr lang="pt-PT" dirty="0" smtClean="0"/>
              <a:t> error </a:t>
            </a:r>
            <a:r>
              <a:rPr lang="pt-PT" dirty="0" err="1" smtClean="0"/>
              <a:t>metric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sub-meter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Decomposition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1: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1" y="1932872"/>
            <a:ext cx="7089593" cy="43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6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Decomposition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2: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47" y="1964955"/>
            <a:ext cx="7156322" cy="44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Decomposition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3: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65" y="1964956"/>
            <a:ext cx="7245686" cy="44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Holt</a:t>
            </a:r>
            <a:r>
              <a:rPr lang="pt-PT" b="1" dirty="0" smtClean="0"/>
              <a:t> </a:t>
            </a:r>
            <a:r>
              <a:rPr lang="pt-PT" b="1" dirty="0" err="1" smtClean="0"/>
              <a:t>Winters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1: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67" y="1818167"/>
            <a:ext cx="7815477" cy="482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880" y="2483350"/>
            <a:ext cx="342685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762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Holt</a:t>
            </a:r>
            <a:r>
              <a:rPr lang="pt-PT" b="1" dirty="0" smtClean="0"/>
              <a:t> </a:t>
            </a:r>
            <a:r>
              <a:rPr lang="pt-PT" b="1" dirty="0" err="1" smtClean="0"/>
              <a:t>Winters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2: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3" y="1655110"/>
            <a:ext cx="8197516" cy="5059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880" y="2483350"/>
            <a:ext cx="342685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84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Holt</a:t>
            </a:r>
            <a:r>
              <a:rPr lang="pt-PT" b="1" dirty="0" smtClean="0"/>
              <a:t> </a:t>
            </a:r>
            <a:r>
              <a:rPr lang="pt-PT" b="1" dirty="0" err="1" smtClean="0"/>
              <a:t>Winters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3: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41" y="1770830"/>
            <a:ext cx="7996156" cy="4934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80" y="2483350"/>
            <a:ext cx="342685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25 weeks.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42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6. </a:t>
            </a:r>
            <a:r>
              <a:rPr lang="pt-PT" b="1" dirty="0" err="1" smtClean="0"/>
              <a:t>Useful</a:t>
            </a:r>
            <a:r>
              <a:rPr lang="pt-PT" b="1" dirty="0" smtClean="0"/>
              <a:t> </a:t>
            </a:r>
            <a:r>
              <a:rPr lang="pt-PT" b="1" dirty="0" err="1" smtClean="0"/>
              <a:t>correlations</a:t>
            </a:r>
            <a:r>
              <a:rPr lang="pt-PT" b="1" dirty="0" smtClean="0"/>
              <a:t>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2" y="1818167"/>
            <a:ext cx="7972927" cy="4920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350" y="1865549"/>
            <a:ext cx="3426858" cy="461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Looking at the trend graphs: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While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1 (</a:t>
            </a:r>
            <a:r>
              <a:rPr lang="pt-PT" sz="2800" dirty="0" err="1" smtClean="0"/>
              <a:t>red</a:t>
            </a:r>
            <a:r>
              <a:rPr lang="pt-PT" sz="2800" dirty="0" smtClean="0"/>
              <a:t>) </a:t>
            </a:r>
            <a:r>
              <a:rPr lang="pt-PT" sz="2800" dirty="0" err="1" smtClean="0"/>
              <a:t>and</a:t>
            </a:r>
            <a:r>
              <a:rPr lang="pt-PT" sz="2800" dirty="0" smtClean="0"/>
              <a:t> 2 (green) are </a:t>
            </a:r>
            <a:r>
              <a:rPr lang="pt-PT" sz="2800" dirty="0" err="1" smtClean="0"/>
              <a:t>somewhat</a:t>
            </a:r>
            <a:r>
              <a:rPr lang="pt-PT" sz="2800" dirty="0" smtClean="0"/>
              <a:t> </a:t>
            </a:r>
            <a:r>
              <a:rPr lang="pt-PT" sz="2800" dirty="0" err="1" smtClean="0"/>
              <a:t>stable</a:t>
            </a:r>
            <a:r>
              <a:rPr lang="pt-PT" sz="2800" dirty="0" smtClean="0"/>
              <a:t>, 3 </a:t>
            </a:r>
            <a:r>
              <a:rPr lang="pt-PT" sz="2800" dirty="0" err="1" smtClean="0"/>
              <a:t>has</a:t>
            </a:r>
            <a:r>
              <a:rPr lang="pt-PT" sz="2800" dirty="0" smtClean="0"/>
              <a:t> </a:t>
            </a:r>
            <a:r>
              <a:rPr lang="pt-PT" sz="2800" dirty="0" err="1" smtClean="0"/>
              <a:t>been</a:t>
            </a:r>
            <a:r>
              <a:rPr lang="pt-PT" sz="2800" dirty="0" smtClean="0"/>
              <a:t> </a:t>
            </a:r>
            <a:r>
              <a:rPr lang="pt-PT" sz="2800" dirty="0" err="1" smtClean="0"/>
              <a:t>recently</a:t>
            </a:r>
            <a:r>
              <a:rPr lang="pt-PT" sz="2800" dirty="0" smtClean="0"/>
              <a:t> </a:t>
            </a:r>
            <a:r>
              <a:rPr lang="pt-PT" sz="2800" dirty="0" err="1" smtClean="0"/>
              <a:t>rising</a:t>
            </a:r>
            <a:r>
              <a:rPr lang="pt-PT" sz="2800" dirty="0" smtClean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last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records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highest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consumptions</a:t>
            </a:r>
            <a:r>
              <a:rPr lang="pt-PT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Sub-meter</a:t>
            </a:r>
            <a:r>
              <a:rPr lang="pt-PT" dirty="0" smtClean="0"/>
              <a:t> </a:t>
            </a:r>
            <a:r>
              <a:rPr lang="pt-PT" dirty="0" err="1" smtClean="0"/>
              <a:t>power</a:t>
            </a:r>
            <a:r>
              <a:rPr lang="pt-PT" dirty="0" smtClean="0"/>
              <a:t> </a:t>
            </a:r>
            <a:r>
              <a:rPr lang="pt-PT" dirty="0" err="1" smtClean="0"/>
              <a:t>consumption</a:t>
            </a:r>
            <a:r>
              <a:rPr lang="pt-PT" dirty="0" smtClean="0"/>
              <a:t> </a:t>
            </a:r>
            <a:r>
              <a:rPr lang="pt-PT" dirty="0" err="1" smtClean="0"/>
              <a:t>visualization</a:t>
            </a:r>
            <a:r>
              <a:rPr lang="pt-PT" dirty="0" smtClean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Time Series Visualization;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smtClean="0"/>
              <a:t>Linear </a:t>
            </a:r>
            <a:r>
              <a:rPr lang="pt-PT" dirty="0" err="1" smtClean="0"/>
              <a:t>Regression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Visualization</a:t>
            </a:r>
            <a:r>
              <a:rPr lang="pt-PT" dirty="0" smtClean="0"/>
              <a:t>;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Decomposition Visualization;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Holt Winters Forecasts;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Useful</a:t>
            </a:r>
            <a:r>
              <a:rPr lang="pt-PT" dirty="0" smtClean="0"/>
              <a:t> </a:t>
            </a:r>
            <a:r>
              <a:rPr lang="pt-PT" dirty="0" err="1" smtClean="0"/>
              <a:t>Correlations</a:t>
            </a:r>
            <a:r>
              <a:rPr lang="pt-PT" dirty="0" smtClean="0"/>
              <a:t>;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Summary statement;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Business recommendations;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Lessons</a:t>
            </a:r>
            <a:r>
              <a:rPr lang="pt-PT" dirty="0" smtClean="0"/>
              <a:t> </a:t>
            </a:r>
            <a:r>
              <a:rPr lang="pt-PT" dirty="0" err="1" smtClean="0"/>
              <a:t>learned</a:t>
            </a:r>
            <a:r>
              <a:rPr lang="pt-P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7. </a:t>
            </a:r>
            <a:r>
              <a:rPr lang="pt-PT" b="1" dirty="0" err="1" smtClean="0"/>
              <a:t>Summary</a:t>
            </a:r>
            <a:r>
              <a:rPr lang="pt-PT" b="1" dirty="0" smtClean="0"/>
              <a:t> </a:t>
            </a:r>
            <a:r>
              <a:rPr lang="pt-PT" b="1" dirty="0" err="1" smtClean="0"/>
              <a:t>Statement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8349" y="1865549"/>
            <a:ext cx="11013839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goal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 </a:t>
            </a:r>
            <a:r>
              <a:rPr lang="pt-PT" sz="2800" dirty="0" err="1" smtClean="0"/>
              <a:t>was</a:t>
            </a:r>
            <a:r>
              <a:rPr lang="pt-PT" sz="2800" dirty="0" smtClean="0"/>
              <a:t> to </a:t>
            </a:r>
            <a:r>
              <a:rPr lang="pt-PT" sz="2800" dirty="0" err="1" smtClean="0"/>
              <a:t>analyse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</a:t>
            </a:r>
            <a:r>
              <a:rPr lang="pt-PT" sz="2800" dirty="0" smtClean="0"/>
              <a:t> </a:t>
            </a:r>
            <a:r>
              <a:rPr lang="pt-PT" sz="2800" dirty="0" err="1" smtClean="0"/>
              <a:t>patterns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several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forecast</a:t>
            </a:r>
            <a:r>
              <a:rPr lang="pt-PT" sz="2800" dirty="0" smtClean="0"/>
              <a:t> future </a:t>
            </a:r>
            <a:r>
              <a:rPr lang="pt-PT" sz="2800" dirty="0" err="1" smtClean="0"/>
              <a:t>expenditure</a:t>
            </a:r>
            <a:r>
              <a:rPr lang="pt-PT" sz="2800" dirty="0" smtClean="0"/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800" dirty="0" smtClean="0"/>
              <a:t>In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, </a:t>
            </a:r>
            <a:r>
              <a:rPr lang="pt-PT" sz="2800" dirty="0" err="1" smtClean="0"/>
              <a:t>we</a:t>
            </a:r>
            <a:r>
              <a:rPr lang="pt-PT" sz="2800" dirty="0" smtClean="0"/>
              <a:t>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accomplish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pretended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certain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confidence</a:t>
            </a:r>
            <a:r>
              <a:rPr lang="pt-PT" sz="2800" dirty="0" smtClean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800" dirty="0" smtClean="0"/>
              <a:t>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following</a:t>
            </a:r>
            <a:r>
              <a:rPr lang="pt-PT" sz="2800" dirty="0" smtClean="0"/>
              <a:t> slide, a set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reccomendations</a:t>
            </a:r>
            <a:r>
              <a:rPr lang="pt-PT" sz="2800" dirty="0" smtClean="0"/>
              <a:t> </a:t>
            </a:r>
            <a:r>
              <a:rPr lang="pt-PT" sz="2800" dirty="0" err="1" smtClean="0"/>
              <a:t>follows</a:t>
            </a:r>
            <a:r>
              <a:rPr lang="pt-PT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855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8</a:t>
            </a:r>
            <a:r>
              <a:rPr lang="pt-PT" b="1" dirty="0" smtClean="0"/>
              <a:t>. Business </a:t>
            </a:r>
            <a:r>
              <a:rPr lang="pt-PT" b="1" dirty="0" err="1" smtClean="0"/>
              <a:t>Recommendations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8349" y="1865549"/>
            <a:ext cx="11013839" cy="461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appliances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third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are </a:t>
            </a:r>
            <a:r>
              <a:rPr lang="pt-PT" sz="2800" dirty="0" err="1" smtClean="0"/>
              <a:t>by</a:t>
            </a:r>
            <a:r>
              <a:rPr lang="pt-PT" sz="2800" dirty="0" smtClean="0"/>
              <a:t> </a:t>
            </a:r>
            <a:r>
              <a:rPr lang="pt-PT" sz="2800" dirty="0" err="1" smtClean="0"/>
              <a:t>far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ones</a:t>
            </a:r>
            <a:r>
              <a:rPr lang="pt-PT" sz="2800" dirty="0" smtClean="0"/>
              <a:t>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require</a:t>
            </a:r>
            <a:r>
              <a:rPr lang="pt-PT" sz="2800" dirty="0" smtClean="0"/>
              <a:t> more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are </a:t>
            </a:r>
            <a:r>
              <a:rPr lang="pt-PT" sz="2800" dirty="0" err="1" smtClean="0"/>
              <a:t>most</a:t>
            </a:r>
            <a:r>
              <a:rPr lang="pt-PT" sz="2800" dirty="0" smtClean="0"/>
              <a:t> </a:t>
            </a:r>
            <a:r>
              <a:rPr lang="pt-PT" sz="2800" dirty="0" err="1" smtClean="0"/>
              <a:t>constantly</a:t>
            </a:r>
            <a:r>
              <a:rPr lang="pt-PT" sz="2800" dirty="0" smtClean="0"/>
              <a:t> </a:t>
            </a:r>
            <a:r>
              <a:rPr lang="pt-PT" sz="2800" dirty="0" err="1" smtClean="0"/>
              <a:t>used</a:t>
            </a:r>
            <a:r>
              <a:rPr lang="pt-PT" sz="2800" dirty="0" smtClean="0"/>
              <a:t>. </a:t>
            </a:r>
            <a:r>
              <a:rPr lang="pt-PT" sz="2800" dirty="0" err="1" smtClean="0"/>
              <a:t>If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owner</a:t>
            </a:r>
            <a:r>
              <a:rPr lang="pt-PT" sz="2800" dirty="0" smtClean="0"/>
              <a:t> </a:t>
            </a:r>
            <a:r>
              <a:rPr lang="pt-PT" sz="2800" dirty="0" err="1" smtClean="0"/>
              <a:t>wants</a:t>
            </a:r>
            <a:r>
              <a:rPr lang="pt-PT" sz="2800" dirty="0" smtClean="0"/>
              <a:t> to </a:t>
            </a:r>
            <a:r>
              <a:rPr lang="pt-PT" sz="2800" dirty="0" err="1" smtClean="0"/>
              <a:t>reduce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</a:t>
            </a:r>
            <a:r>
              <a:rPr lang="pt-PT" sz="2800" dirty="0" smtClean="0"/>
              <a:t>,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appliances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re-thought</a:t>
            </a:r>
            <a:r>
              <a:rPr lang="pt-PT" sz="2800" dirty="0" smtClean="0"/>
              <a:t>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AC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water</a:t>
            </a:r>
            <a:r>
              <a:rPr lang="pt-PT" sz="2800" dirty="0" smtClean="0"/>
              <a:t> </a:t>
            </a:r>
            <a:r>
              <a:rPr lang="pt-PT" sz="2800" dirty="0" err="1" smtClean="0"/>
              <a:t>heater</a:t>
            </a:r>
            <a:r>
              <a:rPr lang="pt-PT" sz="2800" dirty="0" smtClean="0"/>
              <a:t>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have</a:t>
            </a:r>
            <a:r>
              <a:rPr lang="pt-PT" sz="2800" dirty="0" smtClean="0"/>
              <a:t> </a:t>
            </a:r>
            <a:r>
              <a:rPr lang="pt-PT" sz="2800" dirty="0" err="1" smtClean="0"/>
              <a:t>been</a:t>
            </a:r>
            <a:r>
              <a:rPr lang="pt-PT" sz="2800" dirty="0" smtClean="0"/>
              <a:t> </a:t>
            </a:r>
            <a:r>
              <a:rPr lang="pt-PT" sz="2800" dirty="0" err="1" smtClean="0"/>
              <a:t>metered</a:t>
            </a:r>
            <a:r>
              <a:rPr lang="pt-PT" sz="2800" dirty="0" smtClean="0"/>
              <a:t> </a:t>
            </a:r>
            <a:r>
              <a:rPr lang="pt-PT" sz="2800" dirty="0" err="1" smtClean="0"/>
              <a:t>by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sub-meters</a:t>
            </a:r>
            <a:r>
              <a:rPr lang="pt-PT" sz="2800" dirty="0" smtClean="0"/>
              <a:t>.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them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biggest</a:t>
            </a:r>
            <a:r>
              <a:rPr lang="pt-PT" sz="2800" dirty="0" smtClean="0"/>
              <a:t> </a:t>
            </a:r>
            <a:r>
              <a:rPr lang="pt-PT" sz="2800" dirty="0" err="1" smtClean="0"/>
              <a:t>spender</a:t>
            </a:r>
            <a:r>
              <a:rPr lang="pt-PT" sz="2800" dirty="0" smtClean="0"/>
              <a:t>,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way</a:t>
            </a:r>
            <a:r>
              <a:rPr lang="pt-PT" sz="2800" dirty="0" smtClean="0"/>
              <a:t> </a:t>
            </a:r>
            <a:r>
              <a:rPr lang="pt-PT" sz="2800" dirty="0" err="1" smtClean="0"/>
              <a:t>it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not</a:t>
            </a:r>
            <a:r>
              <a:rPr lang="pt-PT" sz="2800" dirty="0" smtClean="0"/>
              <a:t> clear </a:t>
            </a:r>
            <a:r>
              <a:rPr lang="pt-PT" sz="2800" dirty="0" err="1" smtClean="0"/>
              <a:t>which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trends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external</a:t>
            </a:r>
            <a:r>
              <a:rPr lang="pt-PT" sz="2800" dirty="0" smtClean="0"/>
              <a:t> factos. For </a:t>
            </a:r>
            <a:r>
              <a:rPr lang="pt-PT" sz="2800" dirty="0" err="1" smtClean="0"/>
              <a:t>instance</a:t>
            </a:r>
            <a:r>
              <a:rPr lang="pt-PT" sz="2800" dirty="0" smtClean="0"/>
              <a:t>,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third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correlated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outsider </a:t>
            </a:r>
            <a:r>
              <a:rPr lang="pt-PT" sz="2800" dirty="0" err="1" smtClean="0"/>
              <a:t>temperature</a:t>
            </a:r>
            <a:r>
              <a:rPr lang="pt-PT" sz="2800" dirty="0" smtClean="0"/>
              <a:t>. </a:t>
            </a:r>
            <a:r>
              <a:rPr lang="pt-PT" sz="2800" dirty="0" err="1" smtClean="0"/>
              <a:t>These</a:t>
            </a:r>
            <a:r>
              <a:rPr lang="pt-PT" sz="2800" dirty="0" smtClean="0"/>
              <a:t> factos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taken</a:t>
            </a:r>
            <a:r>
              <a:rPr lang="pt-PT" sz="2800" dirty="0" smtClean="0"/>
              <a:t> </a:t>
            </a:r>
            <a:r>
              <a:rPr lang="pt-PT" sz="2800" dirty="0" err="1" smtClean="0"/>
              <a:t>into</a:t>
            </a:r>
            <a:r>
              <a:rPr lang="pt-PT" sz="2800" dirty="0" smtClean="0"/>
              <a:t> </a:t>
            </a:r>
            <a:r>
              <a:rPr lang="pt-PT" sz="2800" dirty="0" err="1" smtClean="0"/>
              <a:t>account</a:t>
            </a:r>
            <a:r>
              <a:rPr lang="pt-PT" sz="2800" dirty="0" smtClean="0"/>
              <a:t> </a:t>
            </a:r>
            <a:r>
              <a:rPr lang="pt-PT" sz="2800" dirty="0" err="1" smtClean="0"/>
              <a:t>before</a:t>
            </a:r>
            <a:r>
              <a:rPr lang="pt-PT" sz="2800" dirty="0" smtClean="0"/>
              <a:t> </a:t>
            </a:r>
            <a:r>
              <a:rPr lang="pt-PT" sz="2800" dirty="0" err="1" smtClean="0"/>
              <a:t>making</a:t>
            </a:r>
            <a:r>
              <a:rPr lang="pt-PT" sz="2800" dirty="0" smtClean="0"/>
              <a:t> </a:t>
            </a:r>
            <a:r>
              <a:rPr lang="pt-PT" sz="2800" dirty="0" err="1" smtClean="0"/>
              <a:t>any</a:t>
            </a:r>
            <a:r>
              <a:rPr lang="pt-PT" sz="2800" dirty="0" smtClean="0"/>
              <a:t> </a:t>
            </a:r>
            <a:r>
              <a:rPr lang="pt-PT" sz="2800" dirty="0" err="1" smtClean="0"/>
              <a:t>big</a:t>
            </a:r>
            <a:r>
              <a:rPr lang="pt-PT" sz="2800" dirty="0" smtClean="0"/>
              <a:t> </a:t>
            </a:r>
            <a:r>
              <a:rPr lang="pt-PT" sz="2800" dirty="0" err="1" smtClean="0"/>
              <a:t>decision</a:t>
            </a:r>
            <a:r>
              <a:rPr lang="pt-PT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9375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8</a:t>
            </a:r>
            <a:r>
              <a:rPr lang="pt-PT" b="1" dirty="0" smtClean="0"/>
              <a:t>. Business </a:t>
            </a:r>
            <a:r>
              <a:rPr lang="pt-PT" b="1" dirty="0" err="1" smtClean="0"/>
              <a:t>Recommendations</a:t>
            </a:r>
            <a:r>
              <a:rPr lang="pt-PT" b="1" dirty="0" smtClean="0"/>
              <a:t> 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8349" y="1865549"/>
            <a:ext cx="11013839" cy="409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Granularity</a:t>
            </a:r>
            <a:r>
              <a:rPr lang="pt-PT" sz="2800" dirty="0" smtClean="0"/>
              <a:t> </a:t>
            </a:r>
            <a:r>
              <a:rPr lang="pt-PT" sz="2800" dirty="0" err="1" smtClean="0"/>
              <a:t>adjustment</a:t>
            </a:r>
            <a:r>
              <a:rPr lang="pt-PT" sz="2800" dirty="0" smtClean="0"/>
              <a:t> </a:t>
            </a:r>
            <a:r>
              <a:rPr lang="pt-PT" sz="2800" dirty="0" err="1" smtClean="0"/>
              <a:t>looking</a:t>
            </a:r>
            <a:r>
              <a:rPr lang="pt-PT" sz="2800" dirty="0" smtClean="0"/>
              <a:t> </a:t>
            </a:r>
            <a:r>
              <a:rPr lang="pt-PT" sz="2800" dirty="0" err="1" smtClean="0"/>
              <a:t>into</a:t>
            </a:r>
            <a:r>
              <a:rPr lang="pt-PT" sz="2800" dirty="0" smtClean="0"/>
              <a:t> a single </a:t>
            </a:r>
            <a:r>
              <a:rPr lang="pt-PT" sz="2800" dirty="0" err="1" smtClean="0"/>
              <a:t>moment</a:t>
            </a:r>
            <a:r>
              <a:rPr lang="pt-PT" sz="2800" dirty="0" smtClean="0"/>
              <a:t> does </a:t>
            </a:r>
            <a:r>
              <a:rPr lang="pt-PT" sz="2800" dirty="0" err="1" smtClean="0"/>
              <a:t>not</a:t>
            </a:r>
            <a:r>
              <a:rPr lang="pt-PT" sz="2800" dirty="0" smtClean="0"/>
              <a:t> </a:t>
            </a:r>
            <a:r>
              <a:rPr lang="pt-PT" sz="2800" dirty="0" err="1" smtClean="0"/>
              <a:t>seem</a:t>
            </a:r>
            <a:r>
              <a:rPr lang="pt-PT" sz="2800" dirty="0" smtClean="0"/>
              <a:t> to </a:t>
            </a:r>
            <a:r>
              <a:rPr lang="pt-PT" sz="2800" dirty="0" err="1" smtClean="0"/>
              <a:t>be</a:t>
            </a:r>
            <a:r>
              <a:rPr lang="pt-PT" sz="2800" dirty="0" smtClean="0"/>
              <a:t> ideal </a:t>
            </a:r>
            <a:r>
              <a:rPr lang="pt-PT" sz="2800" dirty="0" err="1" smtClean="0"/>
              <a:t>because</a:t>
            </a:r>
            <a:r>
              <a:rPr lang="pt-PT" sz="2800" dirty="0" smtClean="0"/>
              <a:t> too </a:t>
            </a:r>
            <a:r>
              <a:rPr lang="pt-PT" sz="2800" dirty="0" err="1" smtClean="0"/>
              <a:t>much</a:t>
            </a:r>
            <a:r>
              <a:rPr lang="pt-PT" sz="2800" dirty="0" smtClean="0"/>
              <a:t> </a:t>
            </a:r>
            <a:r>
              <a:rPr lang="pt-PT" sz="2800" dirty="0" err="1" smtClean="0"/>
              <a:t>information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lost</a:t>
            </a:r>
            <a:r>
              <a:rPr lang="pt-PT" sz="2800" dirty="0" smtClean="0"/>
              <a:t>. </a:t>
            </a:r>
            <a:r>
              <a:rPr lang="pt-PT" sz="2800" dirty="0" err="1" smtClean="0"/>
              <a:t>Because</a:t>
            </a:r>
            <a:r>
              <a:rPr lang="pt-PT" sz="2800" dirty="0" smtClean="0"/>
              <a:t> </a:t>
            </a:r>
            <a:r>
              <a:rPr lang="pt-PT" sz="2800" dirty="0" err="1" smtClean="0"/>
              <a:t>we</a:t>
            </a:r>
            <a:r>
              <a:rPr lang="pt-PT" sz="2800" dirty="0" smtClean="0"/>
              <a:t> </a:t>
            </a:r>
            <a:r>
              <a:rPr lang="pt-PT" sz="2800" dirty="0" err="1" smtClean="0"/>
              <a:t>have</a:t>
            </a:r>
            <a:r>
              <a:rPr lang="pt-PT" sz="2800" dirty="0" smtClean="0"/>
              <a:t> </a:t>
            </a:r>
            <a:r>
              <a:rPr lang="pt-PT" sz="2800" dirty="0" err="1" smtClean="0"/>
              <a:t>such</a:t>
            </a:r>
            <a:r>
              <a:rPr lang="pt-PT" sz="2800" dirty="0" smtClean="0"/>
              <a:t> a </a:t>
            </a:r>
            <a:r>
              <a:rPr lang="pt-PT" sz="2800" dirty="0" err="1" smtClean="0"/>
              <a:t>detailed</a:t>
            </a:r>
            <a:r>
              <a:rPr lang="pt-PT" sz="2800" dirty="0" smtClean="0"/>
              <a:t> </a:t>
            </a:r>
            <a:r>
              <a:rPr lang="pt-PT" sz="2800" dirty="0" err="1" smtClean="0"/>
              <a:t>dataset</a:t>
            </a:r>
            <a:r>
              <a:rPr lang="pt-PT" sz="2800" dirty="0" smtClean="0"/>
              <a:t>,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take </a:t>
            </a:r>
            <a:r>
              <a:rPr lang="pt-PT" sz="2800" dirty="0" err="1" smtClean="0"/>
              <a:t>into</a:t>
            </a:r>
            <a:r>
              <a:rPr lang="pt-PT" sz="2800" dirty="0" smtClean="0"/>
              <a:t> </a:t>
            </a:r>
            <a:r>
              <a:rPr lang="pt-PT" sz="2800" dirty="0" err="1" smtClean="0"/>
              <a:t>account</a:t>
            </a:r>
            <a:r>
              <a:rPr lang="pt-PT" sz="2800" dirty="0" smtClean="0"/>
              <a:t> sums, </a:t>
            </a:r>
            <a:r>
              <a:rPr lang="pt-PT" sz="2800" dirty="0" err="1" smtClean="0"/>
              <a:t>averages</a:t>
            </a:r>
            <a:r>
              <a:rPr lang="pt-PT" sz="2800" dirty="0" smtClean="0"/>
              <a:t> </a:t>
            </a:r>
            <a:r>
              <a:rPr lang="pt-PT" sz="2800" dirty="0" err="1" smtClean="0"/>
              <a:t>or</a:t>
            </a:r>
            <a:r>
              <a:rPr lang="pt-PT" sz="2800" dirty="0" smtClean="0"/>
              <a:t> </a:t>
            </a:r>
            <a:r>
              <a:rPr lang="pt-PT" sz="2800" dirty="0" err="1" smtClean="0"/>
              <a:t>medians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</a:t>
            </a:r>
            <a:r>
              <a:rPr lang="pt-PT" sz="2800" dirty="0" smtClean="0"/>
              <a:t>.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would</a:t>
            </a:r>
            <a:r>
              <a:rPr lang="pt-PT" sz="2800" dirty="0" smtClean="0"/>
              <a:t> </a:t>
            </a:r>
            <a:r>
              <a:rPr lang="pt-PT" sz="2800" dirty="0" err="1" smtClean="0"/>
              <a:t>provide</a:t>
            </a:r>
            <a:r>
              <a:rPr lang="pt-PT" sz="2800" dirty="0" smtClean="0"/>
              <a:t> a </a:t>
            </a:r>
            <a:r>
              <a:rPr lang="pt-PT" sz="2800" dirty="0" err="1" smtClean="0"/>
              <a:t>richer</a:t>
            </a:r>
            <a:r>
              <a:rPr lang="pt-PT" sz="2800" dirty="0" smtClean="0"/>
              <a:t> </a:t>
            </a:r>
            <a:r>
              <a:rPr lang="pt-PT" sz="2800" dirty="0" err="1" smtClean="0"/>
              <a:t>analysis</a:t>
            </a:r>
            <a:r>
              <a:rPr lang="pt-PT" sz="2800" dirty="0" smtClean="0"/>
              <a:t>;</a:t>
            </a:r>
            <a:endParaRPr lang="pt-PT" sz="2800" dirty="0" smtClean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/>
              <a:t> </a:t>
            </a:r>
            <a:r>
              <a:rPr lang="pt-PT" sz="2800" dirty="0" err="1" smtClean="0"/>
              <a:t>decomposition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observed</a:t>
            </a:r>
            <a:r>
              <a:rPr lang="pt-PT" sz="2800" dirty="0" smtClean="0"/>
              <a:t> </a:t>
            </a:r>
            <a:r>
              <a:rPr lang="pt-PT" sz="2800" dirty="0" err="1" smtClean="0"/>
              <a:t>signal</a:t>
            </a:r>
            <a:r>
              <a:rPr lang="pt-PT" sz="2800" dirty="0" smtClean="0"/>
              <a:t> </a:t>
            </a:r>
            <a:r>
              <a:rPr lang="pt-PT" sz="2800" dirty="0" err="1" smtClean="0"/>
              <a:t>into</a:t>
            </a:r>
            <a:r>
              <a:rPr lang="pt-PT" sz="2800" dirty="0" smtClean="0"/>
              <a:t> </a:t>
            </a:r>
            <a:r>
              <a:rPr lang="pt-PT" sz="2800" dirty="0" err="1" smtClean="0"/>
              <a:t>trend</a:t>
            </a:r>
            <a:r>
              <a:rPr lang="pt-PT" sz="2800" dirty="0" smtClean="0"/>
              <a:t> + </a:t>
            </a:r>
            <a:r>
              <a:rPr lang="pt-PT" sz="2800" dirty="0" err="1" smtClean="0"/>
              <a:t>seasonal</a:t>
            </a:r>
            <a:r>
              <a:rPr lang="pt-PT" sz="2800" dirty="0" smtClean="0"/>
              <a:t> + </a:t>
            </a:r>
            <a:r>
              <a:rPr lang="pt-PT" sz="2800" dirty="0" err="1" smtClean="0"/>
              <a:t>random</a:t>
            </a:r>
            <a:r>
              <a:rPr lang="pt-PT" sz="2800" dirty="0" smtClean="0"/>
              <a:t> noise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extremelly</a:t>
            </a:r>
            <a:r>
              <a:rPr lang="pt-PT" sz="2800" dirty="0" smtClean="0"/>
              <a:t> </a:t>
            </a:r>
            <a:r>
              <a:rPr lang="pt-PT" sz="2800" dirty="0" err="1" smtClean="0"/>
              <a:t>valuable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cliente. In particular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seasonal</a:t>
            </a:r>
            <a:r>
              <a:rPr lang="pt-PT" sz="2800" dirty="0" smtClean="0"/>
              <a:t> </a:t>
            </a:r>
            <a:r>
              <a:rPr lang="pt-PT" sz="2800" dirty="0" err="1" smtClean="0"/>
              <a:t>aspect</a:t>
            </a:r>
            <a:r>
              <a:rPr lang="pt-PT" sz="2800" dirty="0" smtClean="0"/>
              <a:t>.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</a:t>
            </a:r>
            <a:r>
              <a:rPr lang="pt-PT" sz="2800" dirty="0" smtClean="0"/>
              <a:t> </a:t>
            </a:r>
            <a:r>
              <a:rPr lang="pt-PT" sz="2800" dirty="0" err="1" smtClean="0"/>
              <a:t>related</a:t>
            </a:r>
            <a:r>
              <a:rPr lang="pt-PT" sz="2800" dirty="0" smtClean="0"/>
              <a:t> to </a:t>
            </a:r>
            <a:r>
              <a:rPr lang="pt-PT" sz="2800" dirty="0" err="1" smtClean="0"/>
              <a:t>seasonal</a:t>
            </a:r>
            <a:r>
              <a:rPr lang="pt-PT" sz="2800" dirty="0" smtClean="0"/>
              <a:t> </a:t>
            </a:r>
            <a:r>
              <a:rPr lang="pt-PT" sz="2800" dirty="0" err="1" smtClean="0"/>
              <a:t>expenditures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easily</a:t>
            </a:r>
            <a:r>
              <a:rPr lang="pt-PT" sz="2800" dirty="0" smtClean="0"/>
              <a:t> </a:t>
            </a:r>
            <a:r>
              <a:rPr lang="pt-PT" sz="2800" dirty="0" err="1" smtClean="0"/>
              <a:t>corrected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more </a:t>
            </a:r>
            <a:r>
              <a:rPr lang="pt-PT" sz="2800" dirty="0" err="1" smtClean="0"/>
              <a:t>eficient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appliance</a:t>
            </a:r>
            <a:r>
              <a:rPr lang="pt-PT" sz="2800" dirty="0" smtClean="0"/>
              <a:t>(s).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45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</a:t>
            </a:r>
            <a:r>
              <a:rPr lang="pt-PT" b="1" dirty="0" err="1" smtClean="0"/>
              <a:t>Daily</a:t>
            </a:r>
            <a:r>
              <a:rPr lang="pt-PT" b="1" dirty="0" smtClean="0"/>
              <a:t>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err="1" smtClean="0"/>
              <a:t>power</a:t>
            </a:r>
            <a:r>
              <a:rPr lang="pt-PT" b="1" dirty="0" smtClean="0"/>
              <a:t> </a:t>
            </a:r>
            <a:r>
              <a:rPr lang="pt-PT" b="1" dirty="0" err="1" smtClean="0"/>
              <a:t>consumption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/>
              <a:t>;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18167"/>
            <a:ext cx="704670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74" y="2221469"/>
            <a:ext cx="3992589" cy="35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</a:t>
            </a:r>
            <a:r>
              <a:rPr lang="pt-PT" b="1" dirty="0" err="1" smtClean="0"/>
              <a:t>Weekly</a:t>
            </a:r>
            <a:r>
              <a:rPr lang="pt-PT" b="1" dirty="0" smtClean="0"/>
              <a:t>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err="1" smtClean="0"/>
              <a:t>power</a:t>
            </a:r>
            <a:r>
              <a:rPr lang="pt-PT" b="1" dirty="0" smtClean="0"/>
              <a:t> </a:t>
            </a:r>
            <a:r>
              <a:rPr lang="pt-PT" b="1" dirty="0" err="1" smtClean="0"/>
              <a:t>consumption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/>
              <a:t>;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" y="1818167"/>
            <a:ext cx="7620000" cy="470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67" y="2249734"/>
            <a:ext cx="4164108" cy="35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</a:t>
            </a:r>
            <a:r>
              <a:rPr lang="pt-PT" b="1" dirty="0" err="1" smtClean="0"/>
              <a:t>Yearly</a:t>
            </a:r>
            <a:r>
              <a:rPr lang="pt-PT" b="1" dirty="0"/>
              <a:t>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err="1" smtClean="0"/>
              <a:t>power</a:t>
            </a:r>
            <a:r>
              <a:rPr lang="pt-PT" b="1" dirty="0" smtClean="0"/>
              <a:t> </a:t>
            </a:r>
            <a:r>
              <a:rPr lang="pt-PT" b="1" dirty="0" err="1" smtClean="0"/>
              <a:t>consumption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/>
              <a:t>;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68" y="2313652"/>
            <a:ext cx="4247737" cy="3391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" y="1848902"/>
            <a:ext cx="7620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Weekly</a:t>
            </a:r>
            <a:r>
              <a:rPr lang="pt-PT" b="1" dirty="0" smtClean="0"/>
              <a:t> </a:t>
            </a:r>
            <a:r>
              <a:rPr lang="pt-PT" b="1" dirty="0"/>
              <a:t>time series </a:t>
            </a:r>
            <a:r>
              <a:rPr lang="pt-PT" b="1" dirty="0" err="1"/>
              <a:t>visualization</a:t>
            </a:r>
            <a:r>
              <a:rPr lang="pt-PT" b="1" dirty="0"/>
              <a:t> </a:t>
            </a:r>
            <a:r>
              <a:rPr lang="pt-PT" b="1" dirty="0" smtClean="0"/>
              <a:t>for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/>
              <a:t>1</a:t>
            </a:r>
            <a:r>
              <a:rPr lang="pt-PT" b="1" dirty="0" smtClean="0"/>
              <a:t>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Subset one observation per day at </a:t>
            </a:r>
            <a:r>
              <a:rPr lang="en-US" sz="2800" dirty="0" smtClean="0"/>
              <a:t>12:00 </a:t>
            </a:r>
            <a:r>
              <a:rPr lang="en-US" sz="2800" dirty="0"/>
              <a:t>pm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69" y="1860828"/>
            <a:ext cx="7349749" cy="45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0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Weekly</a:t>
            </a:r>
            <a:r>
              <a:rPr lang="pt-PT" b="1" dirty="0" smtClean="0"/>
              <a:t> time </a:t>
            </a:r>
            <a:r>
              <a:rPr lang="pt-PT" b="1" dirty="0"/>
              <a:t>series </a:t>
            </a:r>
            <a:r>
              <a:rPr lang="pt-PT" b="1" dirty="0" err="1"/>
              <a:t>visualization</a:t>
            </a:r>
            <a:r>
              <a:rPr lang="pt-PT" b="1" dirty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2: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Subset one observation per day at 3:00 pm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8" y="1818167"/>
            <a:ext cx="7642387" cy="47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Weekly</a:t>
            </a:r>
            <a:r>
              <a:rPr lang="pt-PT" b="1" dirty="0" smtClean="0"/>
              <a:t> time series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3: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21" y="1980913"/>
            <a:ext cx="6668431" cy="4115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80" y="2483350"/>
            <a:ext cx="342685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Subset one observation per week on Mondays at 8:00 pm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660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 Linear </a:t>
            </a:r>
            <a:r>
              <a:rPr lang="pt-PT" b="1" dirty="0" err="1" smtClean="0"/>
              <a:t>regression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/>
              <a:t>s</a:t>
            </a:r>
            <a:r>
              <a:rPr lang="pt-PT" b="1" dirty="0" err="1" smtClean="0"/>
              <a:t>ub-meter</a:t>
            </a:r>
            <a:r>
              <a:rPr lang="pt-PT" b="1" dirty="0" smtClean="0"/>
              <a:t> 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 with a level of confidence between [80, 90[ %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15" y="1964956"/>
            <a:ext cx="7401503" cy="45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8486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1625</TotalTime>
  <Words>607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Segoe UI</vt:lpstr>
      <vt:lpstr>Segoe UI Light</vt:lpstr>
      <vt:lpstr>Balancing Act</vt:lpstr>
      <vt:lpstr>Wellspring</vt:lpstr>
      <vt:lpstr>Star of the show</vt:lpstr>
      <vt:lpstr>Amusements</vt:lpstr>
      <vt:lpstr>Household Electric Power Consumption</vt:lpstr>
      <vt:lpstr>Agenda</vt:lpstr>
      <vt:lpstr>1. Daily sub-meter power consumption visualization;</vt:lpstr>
      <vt:lpstr>1. Weekly sub-meter power consumption visualization;</vt:lpstr>
      <vt:lpstr>1. Yearly sub-meter power consumption visualization;</vt:lpstr>
      <vt:lpstr>2. Weekly time series visualization for sub-meter 1:</vt:lpstr>
      <vt:lpstr>2. Weekly time series visualization for sub-meter 2:</vt:lpstr>
      <vt:lpstr>2. Weekly time series visualization for sub-meter 3:</vt:lpstr>
      <vt:lpstr>3. Linear regression forecast visualization for sub-meter 1</vt:lpstr>
      <vt:lpstr>3. Linear regression forecast visualization for sub-meter 2</vt:lpstr>
      <vt:lpstr>3. Linear regression forecast visualization for sub-meter 3</vt:lpstr>
      <vt:lpstr>3.Comparison chart of forecast metrics:</vt:lpstr>
      <vt:lpstr>4. Decomposition Visualization for sub-meter 1:</vt:lpstr>
      <vt:lpstr>4. Decomposition Visualization for sub-meter 2:</vt:lpstr>
      <vt:lpstr>4. Decomposition Visualization for sub-meter 3:</vt:lpstr>
      <vt:lpstr>5. Holt Winters Forecast for Sub-meter 1:</vt:lpstr>
      <vt:lpstr>5. Holt Winters Forecast for Sub-meter 2:</vt:lpstr>
      <vt:lpstr>5. Holt Winters Forecast for Sub-meter 3:</vt:lpstr>
      <vt:lpstr>6. Useful correlations:</vt:lpstr>
      <vt:lpstr>7. Summary Statement</vt:lpstr>
      <vt:lpstr>8. Business Recommendations</vt:lpstr>
      <vt:lpstr>8. Business Recommendations 2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Tomé Pinto Almeida Borges</dc:creator>
  <cp:lastModifiedBy>Luis Tomé Pinto Almeida Borges</cp:lastModifiedBy>
  <cp:revision>41</cp:revision>
  <dcterms:created xsi:type="dcterms:W3CDTF">2022-01-29T12:30:43Z</dcterms:created>
  <dcterms:modified xsi:type="dcterms:W3CDTF">2022-02-26T22:38:31Z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s613116@corp.santander.pt</vt:lpwstr>
  </property>
  <property fmtid="{D5CDD505-2E9C-101B-9397-08002B2CF9AE}" pid="5" name="MSIP_Label_41b88ec2-a72b-4523-9e84-0458a1764731_SetDate">
    <vt:lpwstr>2022-01-29T12:32:11.5126876Z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cc38d963-ff84-4cb0-828f-4938db8630d8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