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  <p:sldMasterId id="2147483841" r:id="rId2"/>
    <p:sldMasterId id="2147483844" r:id="rId3"/>
    <p:sldMasterId id="2147483847" r:id="rId4"/>
  </p:sldMasterIdLst>
  <p:sldIdLst>
    <p:sldId id="256" r:id="rId5"/>
    <p:sldId id="257" r:id="rId6"/>
    <p:sldId id="288" r:id="rId7"/>
    <p:sldId id="289" r:id="rId8"/>
    <p:sldId id="290" r:id="rId9"/>
    <p:sldId id="291" r:id="rId10"/>
    <p:sldId id="292" r:id="rId11"/>
    <p:sldId id="294" r:id="rId12"/>
    <p:sldId id="299" r:id="rId13"/>
    <p:sldId id="300" r:id="rId14"/>
    <p:sldId id="301" r:id="rId15"/>
    <p:sldId id="302" r:id="rId16"/>
    <p:sldId id="303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8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22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869985-B973-4011-9FA2-83D7EBB2EA53}"/>
              </a:ext>
            </a:extLst>
          </p:cNvPr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5D44F0-DADD-4DCC-82EC-FDB3E9878AA9}"/>
              </a:ext>
            </a:extLst>
          </p:cNvPr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CFE2C9-8B6E-4DDA-A5EA-04581F7629F0}"/>
              </a:ext>
            </a:extLst>
          </p:cNvPr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05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1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EA5D6-08AC-453D-9206-1039A5DDD9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57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EA5D6-08AC-453D-9206-1039A5DDD96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7710-1F16-4D28-9322-4707AC363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Evaluate </a:t>
            </a:r>
            <a:r>
              <a:rPr lang="en-US" b="1" dirty="0" smtClean="0"/>
              <a:t>Technique </a:t>
            </a:r>
            <a:r>
              <a:rPr lang="en-US" b="1" dirty="0"/>
              <a:t>for </a:t>
            </a:r>
            <a:r>
              <a:rPr lang="en-US" b="1" dirty="0" err="1"/>
              <a:t>Wifi</a:t>
            </a:r>
            <a:r>
              <a:rPr lang="en-US" b="1" dirty="0"/>
              <a:t> </a:t>
            </a:r>
            <a:r>
              <a:rPr lang="en-US" b="1" dirty="0" err="1"/>
              <a:t>Locationing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Ubiqum</a:t>
            </a:r>
            <a:r>
              <a:rPr lang="en-US" dirty="0" smtClean="0"/>
              <a:t> – Task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</a:t>
            </a:r>
            <a:r>
              <a:rPr lang="pt-PT" dirty="0" err="1"/>
              <a:t>Relative</a:t>
            </a:r>
            <a:r>
              <a:rPr lang="pt-PT" dirty="0"/>
              <a:t> </a:t>
            </a:r>
            <a:r>
              <a:rPr lang="pt-PT" dirty="0" err="1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 </a:t>
            </a:r>
            <a:r>
              <a:rPr lang="pt-PT" dirty="0" err="1" smtClean="0"/>
              <a:t>took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WAP </a:t>
            </a:r>
            <a:r>
              <a:rPr lang="pt-PT" dirty="0" err="1" smtClean="0"/>
              <a:t>signals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previously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Building</a:t>
            </a:r>
            <a:r>
              <a:rPr lang="pt-PT" dirty="0" smtClean="0"/>
              <a:t> ID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Floor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consideration</a:t>
            </a:r>
            <a:r>
              <a:rPr lang="pt-PT" dirty="0" smtClean="0"/>
              <a:t> for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classification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61717"/>
            <a:ext cx="4182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accuracy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90%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kappa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</a:t>
            </a:r>
            <a:r>
              <a:rPr lang="pt-PT" sz="2800" dirty="0" smtClean="0"/>
              <a:t>59%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), </a:t>
            </a:r>
            <a:r>
              <a:rPr lang="pt-PT" sz="2800" dirty="0" err="1" smtClean="0"/>
              <a:t>once</a:t>
            </a:r>
            <a:r>
              <a:rPr lang="pt-PT" sz="2800" dirty="0" smtClean="0"/>
              <a:t> </a:t>
            </a:r>
            <a:r>
              <a:rPr lang="pt-PT" sz="2800" dirty="0" err="1" smtClean="0"/>
              <a:t>again</a:t>
            </a:r>
            <a:r>
              <a:rPr lang="pt-PT" sz="2800" dirty="0" smtClean="0"/>
              <a:t>.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31" y="2742626"/>
            <a:ext cx="6348855" cy="39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</a:t>
            </a:r>
            <a:r>
              <a:rPr lang="pt-PT" dirty="0" smtClean="0"/>
              <a:t>Longitude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 </a:t>
            </a:r>
            <a:r>
              <a:rPr lang="pt-PT" dirty="0" err="1"/>
              <a:t>took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account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WAP </a:t>
            </a:r>
            <a:r>
              <a:rPr lang="pt-PT" dirty="0" err="1"/>
              <a:t>signals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previously</a:t>
            </a:r>
            <a:r>
              <a:rPr lang="pt-PT" dirty="0"/>
              <a:t> </a:t>
            </a:r>
            <a:r>
              <a:rPr lang="pt-PT" dirty="0" err="1"/>
              <a:t>forecast</a:t>
            </a:r>
            <a:r>
              <a:rPr lang="pt-PT" dirty="0"/>
              <a:t> </a:t>
            </a:r>
            <a:r>
              <a:rPr lang="pt-PT" dirty="0" err="1"/>
              <a:t>Building</a:t>
            </a:r>
            <a:r>
              <a:rPr lang="pt-PT" dirty="0"/>
              <a:t> ID, </a:t>
            </a:r>
            <a:r>
              <a:rPr lang="pt-PT" dirty="0" err="1"/>
              <a:t>Floor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Relative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consideration</a:t>
            </a:r>
            <a:r>
              <a:rPr lang="pt-PT" dirty="0"/>
              <a:t> for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last</a:t>
            </a:r>
            <a:r>
              <a:rPr lang="pt-PT" dirty="0"/>
              <a:t> round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regression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 smtClean="0"/>
              <a:t>independent</a:t>
            </a:r>
            <a:r>
              <a:rPr lang="pt-PT" dirty="0" smtClean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smtClean="0"/>
              <a:t>latitude </a:t>
            </a:r>
            <a:r>
              <a:rPr lang="pt-PT" dirty="0" err="1" smtClean="0"/>
              <a:t>model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530658"/>
            <a:ext cx="4182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Rsquared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0.99 </a:t>
            </a:r>
            <a:r>
              <a:rPr lang="pt-PT" sz="2800" dirty="0" err="1" smtClean="0"/>
              <a:t>and</a:t>
            </a:r>
            <a:r>
              <a:rPr lang="pt-PT" sz="2800" dirty="0" smtClean="0"/>
              <a:t> na MAE </a:t>
            </a:r>
            <a:r>
              <a:rPr lang="pt-PT" sz="2800" dirty="0" err="1" smtClean="0"/>
              <a:t>of</a:t>
            </a:r>
            <a:r>
              <a:rPr lang="pt-PT" sz="2800" dirty="0" smtClean="0"/>
              <a:t> 5.8 </a:t>
            </a:r>
            <a:r>
              <a:rPr lang="pt-PT" sz="2800" dirty="0" err="1" smtClean="0"/>
              <a:t>with</a:t>
            </a:r>
            <a:r>
              <a:rPr lang="pt-PT" sz="2800" dirty="0" smtClean="0"/>
              <a:t> </a:t>
            </a:r>
            <a:r>
              <a:rPr lang="pt-PT" sz="2800" dirty="0" smtClean="0"/>
              <a:t>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), </a:t>
            </a:r>
            <a:r>
              <a:rPr lang="pt-PT" sz="2800" dirty="0" err="1" smtClean="0"/>
              <a:t>once</a:t>
            </a:r>
            <a:r>
              <a:rPr lang="pt-PT" sz="2800" dirty="0" smtClean="0"/>
              <a:t> </a:t>
            </a:r>
            <a:r>
              <a:rPr lang="pt-PT" sz="2800" dirty="0" err="1" smtClean="0"/>
              <a:t>again</a:t>
            </a:r>
            <a:r>
              <a:rPr lang="pt-PT" sz="2800" dirty="0" smtClean="0"/>
              <a:t>.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35" y="3195887"/>
            <a:ext cx="5933980" cy="36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</a:t>
            </a:r>
            <a:r>
              <a:rPr lang="pt-PT" dirty="0" smtClean="0"/>
              <a:t>Latitude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 </a:t>
            </a:r>
            <a:r>
              <a:rPr lang="pt-PT" dirty="0" err="1" smtClean="0"/>
              <a:t>took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WAP </a:t>
            </a:r>
            <a:r>
              <a:rPr lang="pt-PT" dirty="0" err="1" smtClean="0"/>
              <a:t>signals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previously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Building</a:t>
            </a:r>
            <a:r>
              <a:rPr lang="pt-PT" dirty="0" smtClean="0"/>
              <a:t> ID, </a:t>
            </a:r>
            <a:r>
              <a:rPr lang="pt-PT" dirty="0" err="1" smtClean="0"/>
              <a:t>Floor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Relative</a:t>
            </a:r>
            <a:r>
              <a:rPr lang="pt-PT" dirty="0" smtClean="0"/>
              <a:t> </a:t>
            </a:r>
            <a:r>
              <a:rPr lang="pt-PT" dirty="0" err="1" smtClean="0"/>
              <a:t>Position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consideration</a:t>
            </a:r>
            <a:r>
              <a:rPr lang="pt-PT" dirty="0" smtClean="0"/>
              <a:t> for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last</a:t>
            </a:r>
            <a:r>
              <a:rPr lang="pt-PT" dirty="0" smtClean="0"/>
              <a:t> round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regression</a:t>
            </a:r>
            <a:r>
              <a:rPr lang="pt-PT" dirty="0" smtClean="0"/>
              <a:t> </a:t>
            </a:r>
            <a:r>
              <a:rPr lang="pt-PT" dirty="0" err="1" smtClean="0"/>
              <a:t>models</a:t>
            </a:r>
            <a:r>
              <a:rPr lang="pt-PT" dirty="0" smtClean="0"/>
              <a:t>.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independent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latitude </a:t>
            </a:r>
            <a:r>
              <a:rPr lang="pt-PT" dirty="0" err="1" smtClean="0"/>
              <a:t>model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503764"/>
            <a:ext cx="4182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accuracy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kappa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~95%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), </a:t>
            </a:r>
            <a:r>
              <a:rPr lang="pt-PT" sz="2800" dirty="0" err="1" smtClean="0"/>
              <a:t>once</a:t>
            </a:r>
            <a:r>
              <a:rPr lang="pt-PT" sz="2800" dirty="0" smtClean="0"/>
              <a:t> </a:t>
            </a:r>
            <a:r>
              <a:rPr lang="pt-PT" sz="2800" dirty="0" err="1" smtClean="0"/>
              <a:t>again</a:t>
            </a:r>
            <a:r>
              <a:rPr lang="pt-PT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7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</a:t>
            </a:r>
            <a:r>
              <a:rPr lang="pt-PT" dirty="0" err="1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managed</a:t>
            </a:r>
            <a:r>
              <a:rPr lang="pt-PT" dirty="0" smtClean="0"/>
              <a:t> to </a:t>
            </a:r>
            <a:r>
              <a:rPr lang="pt-PT" dirty="0" err="1" smtClean="0"/>
              <a:t>develop</a:t>
            </a:r>
            <a:r>
              <a:rPr lang="pt-PT" dirty="0" smtClean="0"/>
              <a:t> a </a:t>
            </a:r>
            <a:r>
              <a:rPr lang="pt-PT" dirty="0" err="1" smtClean="0"/>
              <a:t>system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cascading</a:t>
            </a:r>
            <a:r>
              <a:rPr lang="pt-PT" dirty="0" smtClean="0"/>
              <a:t> </a:t>
            </a:r>
            <a:r>
              <a:rPr lang="pt-PT" dirty="0" err="1" smtClean="0"/>
              <a:t>models</a:t>
            </a:r>
            <a:r>
              <a:rPr lang="pt-PT" dirty="0" smtClean="0"/>
              <a:t> to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fairly</a:t>
            </a:r>
            <a:r>
              <a:rPr lang="pt-PT" dirty="0" smtClean="0"/>
              <a:t> </a:t>
            </a:r>
            <a:r>
              <a:rPr lang="pt-PT" dirty="0" err="1" smtClean="0"/>
              <a:t>accurately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position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client</a:t>
            </a:r>
            <a:r>
              <a:rPr lang="pt-PT" dirty="0" smtClean="0"/>
              <a:t>, </a:t>
            </a:r>
            <a:r>
              <a:rPr lang="pt-PT" dirty="0" err="1" smtClean="0"/>
              <a:t>below</a:t>
            </a:r>
            <a:r>
              <a:rPr lang="pt-PT" dirty="0" smtClean="0"/>
              <a:t> </a:t>
            </a:r>
            <a:r>
              <a:rPr lang="pt-PT" dirty="0" err="1" smtClean="0"/>
              <a:t>follows</a:t>
            </a:r>
            <a:r>
              <a:rPr lang="pt-PT" dirty="0" smtClean="0"/>
              <a:t> a </a:t>
            </a:r>
            <a:r>
              <a:rPr lang="pt-PT" dirty="0" err="1" smtClean="0"/>
              <a:t>table</a:t>
            </a:r>
            <a:r>
              <a:rPr lang="pt-PT" dirty="0" smtClean="0"/>
              <a:t> </a:t>
            </a:r>
            <a:r>
              <a:rPr lang="pt-PT" dirty="0" err="1" smtClean="0"/>
              <a:t>containing</a:t>
            </a:r>
            <a:r>
              <a:rPr lang="pt-PT" dirty="0" smtClean="0"/>
              <a:t> </a:t>
            </a:r>
            <a:r>
              <a:rPr lang="pt-PT" dirty="0" err="1" smtClean="0"/>
              <a:t>further</a:t>
            </a:r>
            <a:r>
              <a:rPr lang="pt-PT" dirty="0" smtClean="0"/>
              <a:t> </a:t>
            </a:r>
            <a:r>
              <a:rPr lang="pt-PT" dirty="0" err="1" smtClean="0"/>
              <a:t>detail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error: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43911"/>
              </p:ext>
            </p:extLst>
          </p:nvPr>
        </p:nvGraphicFramePr>
        <p:xfrm>
          <a:off x="838200" y="3570442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 smtClean="0"/>
                        <a:t>Minimum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1st </a:t>
                      </a:r>
                      <a:r>
                        <a:rPr lang="pt-PT" b="0" dirty="0" err="1" smtClean="0"/>
                        <a:t>Quart</a:t>
                      </a:r>
                      <a:r>
                        <a:rPr lang="pt-PT" b="0" dirty="0" smtClean="0"/>
                        <a:t>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 smtClean="0"/>
                        <a:t>Median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 smtClean="0"/>
                        <a:t>Mean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3rd </a:t>
                      </a:r>
                      <a:r>
                        <a:rPr lang="pt-PT" b="0" dirty="0" err="1" smtClean="0"/>
                        <a:t>Quart</a:t>
                      </a:r>
                      <a:r>
                        <a:rPr lang="pt-PT" b="0" dirty="0" smtClean="0"/>
                        <a:t>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 smtClean="0"/>
                        <a:t>Maximum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5.815849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5.918297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6.020746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5.975757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6.055711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6.090677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6.766760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6.940455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7.114151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6.999710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7.116185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7.118220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RMSE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 </a:t>
                      </a:r>
                      <a:r>
                        <a:rPr lang="pt-PT" dirty="0" err="1" smtClean="0"/>
                        <a:t>squared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8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6. </a:t>
            </a:r>
            <a:r>
              <a:rPr lang="pt-PT" b="1" dirty="0" err="1" smtClean="0"/>
              <a:t>High-level</a:t>
            </a:r>
            <a:r>
              <a:rPr lang="pt-PT" b="1" dirty="0" smtClean="0"/>
              <a:t> </a:t>
            </a:r>
            <a:r>
              <a:rPr lang="pt-PT" b="1" dirty="0" err="1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</a:t>
            </a:r>
            <a:r>
              <a:rPr lang="pt-PT" dirty="0" err="1" smtClean="0"/>
              <a:t>mentioned</a:t>
            </a:r>
            <a:r>
              <a:rPr lang="pt-PT" dirty="0" smtClean="0"/>
              <a:t> </a:t>
            </a:r>
            <a:r>
              <a:rPr lang="pt-PT" dirty="0" err="1" smtClean="0"/>
              <a:t>previously</a:t>
            </a:r>
            <a:r>
              <a:rPr lang="pt-PT" dirty="0" smtClean="0"/>
              <a:t>,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best</a:t>
            </a:r>
            <a:r>
              <a:rPr lang="pt-PT" dirty="0" smtClean="0"/>
              <a:t>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most</a:t>
            </a:r>
            <a:r>
              <a:rPr lang="pt-PT" dirty="0" smtClean="0"/>
              <a:t> 250 </a:t>
            </a:r>
            <a:r>
              <a:rPr lang="pt-PT" dirty="0" err="1" smtClean="0"/>
              <a:t>features</a:t>
            </a:r>
            <a:r>
              <a:rPr lang="pt-PT" dirty="0" smtClean="0"/>
              <a:t> in </a:t>
            </a:r>
            <a:r>
              <a:rPr lang="pt-PT" dirty="0" err="1" smtClean="0"/>
              <a:t>order</a:t>
            </a:r>
            <a:r>
              <a:rPr lang="pt-PT" dirty="0" smtClean="0"/>
              <a:t> to </a:t>
            </a:r>
            <a:r>
              <a:rPr lang="pt-PT" dirty="0" err="1" smtClean="0"/>
              <a:t>reduce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complexity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improve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robustness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outcome</a:t>
            </a:r>
            <a:r>
              <a:rPr lang="pt-PT" dirty="0" smtClean="0"/>
              <a:t>. </a:t>
            </a:r>
            <a:r>
              <a:rPr lang="pt-PT" dirty="0" err="1" smtClean="0"/>
              <a:t>Therefore</a:t>
            </a:r>
            <a:r>
              <a:rPr lang="pt-PT" dirty="0" smtClean="0"/>
              <a:t>,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sole </a:t>
            </a:r>
            <a:r>
              <a:rPr lang="pt-PT" dirty="0" err="1" smtClean="0"/>
              <a:t>purpose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WAPs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to </a:t>
            </a:r>
            <a:r>
              <a:rPr lang="pt-PT" dirty="0" err="1" smtClean="0"/>
              <a:t>locate</a:t>
            </a:r>
            <a:r>
              <a:rPr lang="pt-PT" dirty="0" smtClean="0"/>
              <a:t> clientes, </a:t>
            </a:r>
            <a:r>
              <a:rPr lang="pt-PT" dirty="0" err="1" smtClean="0"/>
              <a:t>many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them</a:t>
            </a:r>
            <a:r>
              <a:rPr lang="pt-PT" dirty="0" smtClean="0"/>
              <a:t> </a:t>
            </a:r>
            <a:r>
              <a:rPr lang="pt-PT" dirty="0" err="1" smtClean="0"/>
              <a:t>could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replaced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even</a:t>
            </a:r>
            <a:r>
              <a:rPr lang="pt-PT" dirty="0" smtClean="0"/>
              <a:t> </a:t>
            </a:r>
            <a:r>
              <a:rPr lang="pt-PT" dirty="0" err="1" smtClean="0"/>
              <a:t>removed</a:t>
            </a:r>
            <a:r>
              <a:rPr lang="pt-PT" dirty="0" smtClean="0"/>
              <a:t> to </a:t>
            </a:r>
            <a:r>
              <a:rPr lang="pt-PT" dirty="0" err="1" smtClean="0"/>
              <a:t>reduce</a:t>
            </a:r>
            <a:r>
              <a:rPr lang="pt-PT" dirty="0" smtClean="0"/>
              <a:t> </a:t>
            </a:r>
            <a:r>
              <a:rPr lang="pt-PT" dirty="0" err="1" smtClean="0"/>
              <a:t>operational</a:t>
            </a:r>
            <a:r>
              <a:rPr lang="pt-PT" dirty="0" smtClean="0"/>
              <a:t> </a:t>
            </a:r>
            <a:r>
              <a:rPr lang="pt-PT" dirty="0" err="1" smtClean="0"/>
              <a:t>costs</a:t>
            </a:r>
            <a:r>
              <a:rPr lang="pt-PT" dirty="0" smtClean="0"/>
              <a:t>.</a:t>
            </a:r>
            <a:endParaRPr lang="pt-PT" dirty="0" smtClean="0"/>
          </a:p>
          <a:p>
            <a:r>
              <a:rPr lang="pt-PT" dirty="0" err="1" smtClean="0"/>
              <a:t>Relative</a:t>
            </a:r>
            <a:r>
              <a:rPr lang="pt-PT" dirty="0" smtClean="0"/>
              <a:t> </a:t>
            </a:r>
            <a:r>
              <a:rPr lang="pt-PT" dirty="0" err="1" smtClean="0"/>
              <a:t>Position</a:t>
            </a:r>
            <a:r>
              <a:rPr lang="pt-PT" dirty="0" smtClean="0"/>
              <a:t> </a:t>
            </a:r>
            <a:r>
              <a:rPr lang="pt-PT" dirty="0" err="1" smtClean="0"/>
              <a:t>has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lowest</a:t>
            </a:r>
            <a:r>
              <a:rPr lang="pt-PT" dirty="0" smtClean="0"/>
              <a:t> </a:t>
            </a:r>
            <a:r>
              <a:rPr lang="pt-PT" dirty="0" err="1" smtClean="0"/>
              <a:t>accuracy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kappa</a:t>
            </a:r>
            <a:r>
              <a:rPr lang="pt-PT" dirty="0" smtClean="0"/>
              <a:t> out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categorical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. </a:t>
            </a:r>
            <a:r>
              <a:rPr lang="pt-PT" dirty="0" err="1" smtClean="0"/>
              <a:t>WAPs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utilized</a:t>
            </a:r>
            <a:r>
              <a:rPr lang="pt-PT" dirty="0" smtClean="0"/>
              <a:t> in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models</a:t>
            </a:r>
            <a:r>
              <a:rPr lang="pt-PT" dirty="0" smtClean="0"/>
              <a:t>, </a:t>
            </a:r>
            <a:r>
              <a:rPr lang="pt-PT" dirty="0" err="1" smtClean="0"/>
              <a:t>could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changed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strategic</a:t>
            </a:r>
            <a:r>
              <a:rPr lang="pt-PT" dirty="0" smtClean="0"/>
              <a:t> </a:t>
            </a:r>
            <a:r>
              <a:rPr lang="pt-PT" dirty="0" err="1" smtClean="0"/>
              <a:t>places</a:t>
            </a:r>
            <a:r>
              <a:rPr lang="pt-PT" dirty="0" smtClean="0"/>
              <a:t> to </a:t>
            </a:r>
            <a:r>
              <a:rPr lang="pt-PT" dirty="0" err="1" smtClean="0"/>
              <a:t>aid</a:t>
            </a:r>
            <a:r>
              <a:rPr lang="pt-PT" dirty="0" smtClean="0"/>
              <a:t> in </a:t>
            </a:r>
            <a:r>
              <a:rPr lang="pt-PT" dirty="0" err="1" smtClean="0"/>
              <a:t>forecasting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feature</a:t>
            </a:r>
            <a:r>
              <a:rPr lang="pt-PT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dirty="0" smtClean="0"/>
              <a:t>Background;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Objectives</a:t>
            </a:r>
            <a:r>
              <a:rPr lang="pt-PT" dirty="0" smtClean="0"/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 Management;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Dataset description</a:t>
            </a:r>
            <a:r>
              <a:rPr lang="en-US" dirty="0" smtClean="0"/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dirty="0" err="1" smtClean="0"/>
              <a:t>Developed</a:t>
            </a:r>
            <a:r>
              <a:rPr lang="pt-PT" dirty="0" smtClean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 smtClean="0"/>
              <a:t>description</a:t>
            </a:r>
            <a:r>
              <a:rPr lang="pt-PT" dirty="0" smtClean="0"/>
              <a:t>;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Models produced;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High-Level </a:t>
            </a:r>
            <a:r>
              <a:rPr lang="en-US" dirty="0"/>
              <a:t>Recommendations;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Conclusions.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1.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</a:t>
            </a:r>
            <a:r>
              <a:rPr lang="pt-PT" dirty="0" err="1" smtClean="0"/>
              <a:t>client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developing</a:t>
            </a:r>
            <a:r>
              <a:rPr lang="pt-PT" dirty="0" smtClean="0"/>
              <a:t> </a:t>
            </a:r>
            <a:r>
              <a:rPr lang="en-US" dirty="0"/>
              <a:t>a </a:t>
            </a:r>
            <a:r>
              <a:rPr lang="en-US" b="1" dirty="0" err="1"/>
              <a:t>wifi</a:t>
            </a:r>
            <a:r>
              <a:rPr lang="en-US" b="1" dirty="0"/>
              <a:t> </a:t>
            </a:r>
            <a:r>
              <a:rPr lang="en-US" b="1" dirty="0" smtClean="0"/>
              <a:t>fingerprinting </a:t>
            </a:r>
            <a:r>
              <a:rPr lang="en-US" dirty="0" smtClean="0"/>
              <a:t>system </a:t>
            </a:r>
            <a:r>
              <a:rPr lang="en-US" dirty="0"/>
              <a:t>to be deployed </a:t>
            </a:r>
            <a:r>
              <a:rPr lang="en-US" dirty="0" smtClean="0"/>
              <a:t>on a </a:t>
            </a:r>
            <a:r>
              <a:rPr lang="en-US" dirty="0"/>
              <a:t>complex, unfamiliar interior space without getting </a:t>
            </a:r>
            <a:r>
              <a:rPr lang="en-US" dirty="0" smtClean="0"/>
              <a:t>lost;</a:t>
            </a:r>
          </a:p>
          <a:p>
            <a:endParaRPr lang="en-US" dirty="0" smtClean="0"/>
          </a:p>
          <a:p>
            <a:r>
              <a:rPr lang="en-US" b="1" dirty="0" err="1"/>
              <a:t>Wifi</a:t>
            </a:r>
            <a:r>
              <a:rPr lang="en-US" b="1" dirty="0"/>
              <a:t> fingerprinting </a:t>
            </a:r>
            <a:r>
              <a:rPr lang="en-US" dirty="0"/>
              <a:t>uses the signals from multiple </a:t>
            </a:r>
            <a:r>
              <a:rPr lang="en-US" dirty="0" err="1"/>
              <a:t>wifi</a:t>
            </a:r>
            <a:r>
              <a:rPr lang="en-US" dirty="0"/>
              <a:t> hotspots within the building to determine location, analogously to how GPS uses satellite </a:t>
            </a:r>
            <a:r>
              <a:rPr lang="en-US" dirty="0" smtClean="0"/>
              <a:t>signals;</a:t>
            </a:r>
          </a:p>
          <a:p>
            <a:endParaRPr lang="pt-PT" dirty="0"/>
          </a:p>
          <a:p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been</a:t>
            </a:r>
            <a:r>
              <a:rPr lang="pt-PT" dirty="0" smtClean="0"/>
              <a:t> </a:t>
            </a:r>
            <a:r>
              <a:rPr lang="pt-PT" dirty="0" err="1" smtClean="0"/>
              <a:t>asked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a </a:t>
            </a:r>
            <a:r>
              <a:rPr lang="pt-PT" dirty="0" err="1" smtClean="0"/>
              <a:t>system</a:t>
            </a:r>
            <a:r>
              <a:rPr lang="pt-PT" dirty="0" smtClean="0"/>
              <a:t> </a:t>
            </a:r>
            <a:r>
              <a:rPr lang="pt-PT" dirty="0" err="1" smtClean="0"/>
              <a:t>capable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generating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</a:t>
            </a:r>
            <a:r>
              <a:rPr lang="pt-PT" dirty="0" err="1" smtClean="0"/>
              <a:t>accurate</a:t>
            </a:r>
            <a:r>
              <a:rPr lang="pt-PT" dirty="0" smtClean="0"/>
              <a:t> </a:t>
            </a:r>
            <a:r>
              <a:rPr lang="pt-PT" dirty="0" err="1" smtClean="0"/>
              <a:t>prediction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client’s</a:t>
            </a:r>
            <a:r>
              <a:rPr lang="pt-PT" dirty="0" smtClean="0"/>
              <a:t> </a:t>
            </a:r>
            <a:r>
              <a:rPr lang="pt-PT" dirty="0" err="1" smtClean="0"/>
              <a:t>location</a:t>
            </a:r>
            <a:r>
              <a:rPr lang="pt-PT" dirty="0" smtClean="0"/>
              <a:t>.</a:t>
            </a:r>
            <a:endParaRPr lang="en-US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9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2. </a:t>
            </a:r>
            <a:r>
              <a:rPr lang="pt-PT" b="1" dirty="0" err="1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provided with a large database of </a:t>
            </a:r>
            <a:r>
              <a:rPr lang="en-US" dirty="0" err="1"/>
              <a:t>wifi</a:t>
            </a:r>
            <a:r>
              <a:rPr lang="en-US" dirty="0"/>
              <a:t> fingerprints for a multi-building industrial campus with a location </a:t>
            </a:r>
            <a:r>
              <a:rPr lang="en-US" dirty="0" smtClean="0"/>
              <a:t>associated </a:t>
            </a:r>
            <a:r>
              <a:rPr lang="en-US" dirty="0"/>
              <a:t>with each </a:t>
            </a:r>
            <a:r>
              <a:rPr lang="en-US" dirty="0" smtClean="0"/>
              <a:t>fingerprint.</a:t>
            </a:r>
          </a:p>
          <a:p>
            <a:r>
              <a:rPr lang="en-US" dirty="0" smtClean="0"/>
              <a:t>Through this dataset we will create a system consisting of ML models capable of estimating the relative position:</a:t>
            </a:r>
          </a:p>
          <a:p>
            <a:pPr lvl="1"/>
            <a:r>
              <a:rPr lang="pt-PT" b="1" dirty="0" err="1"/>
              <a:t>Building</a:t>
            </a:r>
            <a:r>
              <a:rPr lang="pt-PT" b="1" dirty="0"/>
              <a:t>;</a:t>
            </a:r>
          </a:p>
          <a:p>
            <a:pPr lvl="1"/>
            <a:r>
              <a:rPr lang="pt-PT" b="1" dirty="0" err="1"/>
              <a:t>Floor</a:t>
            </a:r>
            <a:r>
              <a:rPr lang="pt-PT" b="1" dirty="0"/>
              <a:t>;</a:t>
            </a:r>
          </a:p>
          <a:p>
            <a:pPr lvl="1"/>
            <a:r>
              <a:rPr lang="pt-PT" b="1" dirty="0" err="1"/>
              <a:t>Relative</a:t>
            </a:r>
            <a:r>
              <a:rPr lang="pt-PT" b="1" dirty="0"/>
              <a:t> </a:t>
            </a:r>
            <a:r>
              <a:rPr lang="pt-PT" b="1" dirty="0" err="1" smtClean="0"/>
              <a:t>Position</a:t>
            </a:r>
            <a:r>
              <a:rPr lang="pt-PT" b="1" dirty="0" smtClean="0"/>
              <a:t> </a:t>
            </a:r>
            <a:r>
              <a:rPr lang="pt-PT" dirty="0" smtClean="0"/>
              <a:t>(indoors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outside</a:t>
            </a:r>
            <a:r>
              <a:rPr lang="pt-PT" dirty="0" smtClean="0"/>
              <a:t>);</a:t>
            </a:r>
          </a:p>
          <a:p>
            <a:r>
              <a:rPr lang="pt-PT" dirty="0" smtClean="0"/>
              <a:t>As </a:t>
            </a:r>
            <a:r>
              <a:rPr lang="pt-PT" dirty="0" err="1" smtClean="0"/>
              <a:t>well</a:t>
            </a:r>
            <a:r>
              <a:rPr lang="pt-PT" dirty="0" smtClean="0"/>
              <a:t> as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absolute</a:t>
            </a:r>
            <a:r>
              <a:rPr lang="pt-PT" dirty="0" smtClean="0"/>
              <a:t> </a:t>
            </a:r>
            <a:r>
              <a:rPr lang="pt-PT" dirty="0" err="1" smtClean="0"/>
              <a:t>position</a:t>
            </a:r>
            <a:r>
              <a:rPr lang="pt-PT" dirty="0" smtClean="0"/>
              <a:t>:</a:t>
            </a:r>
          </a:p>
          <a:p>
            <a:pPr lvl="1"/>
            <a:r>
              <a:rPr lang="pt-PT" b="1" dirty="0" smtClean="0"/>
              <a:t>Latitude</a:t>
            </a:r>
            <a:r>
              <a:rPr lang="pt-PT" dirty="0" smtClean="0"/>
              <a:t> &amp; </a:t>
            </a:r>
            <a:r>
              <a:rPr lang="pt-PT" b="1" dirty="0" smtClean="0"/>
              <a:t>Longitude</a:t>
            </a:r>
            <a:r>
              <a:rPr lang="pt-P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3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3. Data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datasets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</a:t>
            </a:r>
            <a:r>
              <a:rPr lang="pt-PT" dirty="0" err="1" smtClean="0"/>
              <a:t>been</a:t>
            </a:r>
            <a:r>
              <a:rPr lang="pt-PT" dirty="0" smtClean="0"/>
              <a:t> </a:t>
            </a:r>
            <a:r>
              <a:rPr lang="pt-PT" dirty="0" err="1" smtClean="0"/>
              <a:t>retrieved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“UCI ML </a:t>
            </a:r>
            <a:r>
              <a:rPr lang="pt-PT" dirty="0" err="1" smtClean="0"/>
              <a:t>repository</a:t>
            </a:r>
            <a:r>
              <a:rPr lang="pt-PT" dirty="0" smtClean="0"/>
              <a:t>”:</a:t>
            </a:r>
          </a:p>
          <a:p>
            <a:endParaRPr lang="pt-PT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contains</a:t>
            </a:r>
            <a:r>
              <a:rPr lang="pt-PT" dirty="0" smtClean="0"/>
              <a:t> 19937 </a:t>
            </a:r>
            <a:r>
              <a:rPr lang="pt-PT" dirty="0" err="1" smtClean="0"/>
              <a:t>rows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529 </a:t>
            </a:r>
            <a:r>
              <a:rPr lang="pt-PT" dirty="0" err="1" smtClean="0"/>
              <a:t>columns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intended</a:t>
            </a:r>
            <a:r>
              <a:rPr lang="pt-PT" dirty="0" smtClean="0"/>
              <a:t> for training;</a:t>
            </a:r>
          </a:p>
          <a:p>
            <a:pPr lvl="1"/>
            <a:endParaRPr lang="pt-PT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contains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1111 </a:t>
            </a:r>
            <a:r>
              <a:rPr lang="pt-PT" dirty="0" err="1" smtClean="0"/>
              <a:t>rows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same</a:t>
            </a:r>
            <a:r>
              <a:rPr lang="pt-PT" dirty="0" smtClean="0"/>
              <a:t> </a:t>
            </a:r>
            <a:r>
              <a:rPr lang="pt-PT" dirty="0" err="1" smtClean="0"/>
              <a:t>columns</a:t>
            </a:r>
            <a:r>
              <a:rPr lang="pt-PT" dirty="0" smtClean="0"/>
              <a:t> as </a:t>
            </a:r>
            <a:r>
              <a:rPr lang="pt-PT" dirty="0" err="1" smtClean="0"/>
              <a:t>the</a:t>
            </a:r>
            <a:r>
              <a:rPr lang="pt-PT" dirty="0" smtClean="0"/>
              <a:t> training </a:t>
            </a:r>
            <a:r>
              <a:rPr lang="pt-PT" dirty="0" err="1" smtClean="0"/>
              <a:t>dataset</a:t>
            </a:r>
            <a:r>
              <a:rPr lang="pt-PT" dirty="0" smtClean="0"/>
              <a:t>.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dataset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inteded</a:t>
            </a:r>
            <a:r>
              <a:rPr lang="pt-PT" dirty="0" smtClean="0"/>
              <a:t> for </a:t>
            </a:r>
            <a:r>
              <a:rPr lang="pt-PT" dirty="0" err="1" smtClean="0"/>
              <a:t>validation</a:t>
            </a:r>
            <a:r>
              <a:rPr lang="pt-PT" dirty="0" smtClean="0"/>
              <a:t>.</a:t>
            </a:r>
          </a:p>
          <a:p>
            <a:endParaRPr lang="pt-PT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91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4. </a:t>
            </a:r>
            <a:r>
              <a:rPr lang="pt-PT" b="1" dirty="0" err="1" smtClean="0"/>
              <a:t>Dataset</a:t>
            </a:r>
            <a:r>
              <a:rPr lang="pt-PT" b="1" dirty="0" smtClean="0"/>
              <a:t> </a:t>
            </a:r>
            <a:r>
              <a:rPr lang="pt-PT" b="1" dirty="0" err="1" smtClean="0"/>
              <a:t>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The</a:t>
            </a:r>
            <a:r>
              <a:rPr lang="pt-PT" dirty="0" smtClean="0"/>
              <a:t> data c</a:t>
            </a:r>
            <a:r>
              <a:rPr lang="en-US" dirty="0" smtClean="0"/>
              <a:t>overs </a:t>
            </a:r>
            <a:r>
              <a:rPr lang="en-US" dirty="0"/>
              <a:t>three buildings of </a:t>
            </a:r>
            <a:r>
              <a:rPr lang="en-US" dirty="0" err="1"/>
              <a:t>Universitat</a:t>
            </a:r>
            <a:r>
              <a:rPr lang="en-US" dirty="0"/>
              <a:t> </a:t>
            </a:r>
            <a:r>
              <a:rPr lang="en-US" dirty="0" err="1"/>
              <a:t>Jaume</a:t>
            </a:r>
            <a:r>
              <a:rPr lang="en-US" dirty="0"/>
              <a:t> I with 4 or more </a:t>
            </a:r>
            <a:r>
              <a:rPr lang="en-US" dirty="0" smtClean="0"/>
              <a:t>floors.</a:t>
            </a:r>
            <a:endParaRPr lang="pt-PT" dirty="0" smtClean="0"/>
          </a:p>
          <a:p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datapoint</a:t>
            </a:r>
            <a:r>
              <a:rPr lang="pt-PT" dirty="0" smtClean="0"/>
              <a:t> </a:t>
            </a:r>
            <a:r>
              <a:rPr lang="pt-PT" dirty="0" err="1" smtClean="0"/>
              <a:t>corresponds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metrics</a:t>
            </a:r>
            <a:r>
              <a:rPr lang="pt-PT" dirty="0" smtClean="0"/>
              <a:t> </a:t>
            </a:r>
            <a:r>
              <a:rPr lang="pt-PT" dirty="0" err="1" smtClean="0"/>
              <a:t>recorded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a </a:t>
            </a:r>
            <a:r>
              <a:rPr lang="pt-PT" dirty="0" err="1" smtClean="0"/>
              <a:t>cliente’s</a:t>
            </a:r>
            <a:r>
              <a:rPr lang="pt-PT" dirty="0" smtClean="0"/>
              <a:t> mobile </a:t>
            </a:r>
            <a:r>
              <a:rPr lang="pt-PT" dirty="0" err="1" smtClean="0"/>
              <a:t>phone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a </a:t>
            </a:r>
            <a:r>
              <a:rPr lang="pt-PT" dirty="0" err="1" smtClean="0"/>
              <a:t>given</a:t>
            </a:r>
            <a:r>
              <a:rPr lang="pt-PT" dirty="0" smtClean="0"/>
              <a:t> </a:t>
            </a:r>
            <a:r>
              <a:rPr lang="pt-PT" dirty="0" err="1" smtClean="0"/>
              <a:t>instant</a:t>
            </a:r>
            <a:r>
              <a:rPr lang="pt-PT" dirty="0" smtClean="0"/>
              <a:t> (</a:t>
            </a:r>
            <a:r>
              <a:rPr lang="pt-PT" b="1" dirty="0" err="1" smtClean="0"/>
              <a:t>Timestamp</a:t>
            </a:r>
            <a:r>
              <a:rPr lang="pt-PT" dirty="0" smtClean="0"/>
              <a:t>)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following</a:t>
            </a:r>
            <a:r>
              <a:rPr lang="pt-PT" dirty="0" smtClean="0"/>
              <a:t> </a:t>
            </a:r>
            <a:r>
              <a:rPr lang="pt-PT" dirty="0" err="1" smtClean="0"/>
              <a:t>characterstics</a:t>
            </a:r>
            <a:r>
              <a:rPr lang="pt-PT" dirty="0" smtClean="0"/>
              <a:t>:</a:t>
            </a:r>
          </a:p>
          <a:p>
            <a:pPr lvl="1"/>
            <a:r>
              <a:rPr lang="pt-PT" b="1" dirty="0" smtClean="0"/>
              <a:t>Wireless Access </a:t>
            </a:r>
            <a:r>
              <a:rPr lang="pt-PT" b="1" dirty="0" err="1" smtClean="0"/>
              <a:t>Point</a:t>
            </a:r>
            <a:r>
              <a:rPr lang="pt-PT" b="1" dirty="0" smtClean="0"/>
              <a:t> (WAP)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corresponding</a:t>
            </a:r>
            <a:r>
              <a:rPr lang="pt-PT" dirty="0" smtClean="0"/>
              <a:t> </a:t>
            </a:r>
            <a:r>
              <a:rPr lang="pt-PT" b="1" dirty="0" err="1" smtClean="0"/>
              <a:t>received</a:t>
            </a:r>
            <a:r>
              <a:rPr lang="pt-PT" b="1" dirty="0" smtClean="0"/>
              <a:t> </a:t>
            </a:r>
            <a:r>
              <a:rPr lang="pt-PT" b="1" dirty="0" err="1" smtClean="0"/>
              <a:t>signal</a:t>
            </a:r>
            <a:r>
              <a:rPr lang="pt-PT" b="1" dirty="0" smtClean="0"/>
              <a:t> </a:t>
            </a:r>
            <a:r>
              <a:rPr lang="pt-PT" b="1" dirty="0" err="1" smtClean="0"/>
              <a:t>strength</a:t>
            </a:r>
            <a:r>
              <a:rPr lang="pt-PT" dirty="0" smtClean="0"/>
              <a:t>,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column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available</a:t>
            </a:r>
            <a:r>
              <a:rPr lang="pt-PT" dirty="0" smtClean="0"/>
              <a:t> 520 </a:t>
            </a:r>
            <a:r>
              <a:rPr lang="pt-PT" dirty="0" err="1" smtClean="0"/>
              <a:t>points</a:t>
            </a:r>
            <a:r>
              <a:rPr lang="pt-PT" dirty="0" smtClean="0"/>
              <a:t>;</a:t>
            </a:r>
          </a:p>
          <a:p>
            <a:pPr lvl="1"/>
            <a:r>
              <a:rPr lang="pt-PT" b="1" dirty="0" smtClean="0"/>
              <a:t>Longitude, Latitude, </a:t>
            </a:r>
            <a:r>
              <a:rPr lang="pt-PT" b="1" dirty="0" err="1" smtClean="0"/>
              <a:t>Floor</a:t>
            </a:r>
            <a:r>
              <a:rPr lang="pt-PT" b="1" dirty="0" smtClean="0"/>
              <a:t> , </a:t>
            </a:r>
            <a:r>
              <a:rPr lang="pt-PT" b="1" dirty="0" err="1" smtClean="0"/>
              <a:t>Building</a:t>
            </a:r>
            <a:r>
              <a:rPr lang="pt-PT" b="1" dirty="0" smtClean="0"/>
              <a:t> ID, </a:t>
            </a:r>
            <a:r>
              <a:rPr lang="pt-PT" b="1" dirty="0" err="1" smtClean="0"/>
              <a:t>Space</a:t>
            </a:r>
            <a:r>
              <a:rPr lang="pt-PT" b="1" dirty="0" smtClean="0"/>
              <a:t> ID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b="1" dirty="0" err="1" smtClean="0"/>
              <a:t>relative</a:t>
            </a:r>
            <a:r>
              <a:rPr lang="pt-PT" b="1" dirty="0" smtClean="0"/>
              <a:t> </a:t>
            </a:r>
            <a:r>
              <a:rPr lang="pt-PT" b="1" dirty="0" err="1" smtClean="0"/>
              <a:t>position</a:t>
            </a:r>
            <a:r>
              <a:rPr lang="pt-PT" b="1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receiver</a:t>
            </a:r>
            <a:r>
              <a:rPr lang="pt-PT" dirty="0" smtClean="0"/>
              <a:t>;</a:t>
            </a:r>
          </a:p>
          <a:p>
            <a:pPr lvl="1"/>
            <a:r>
              <a:rPr lang="pt-PT" dirty="0" err="1" smtClean="0"/>
              <a:t>User</a:t>
            </a:r>
            <a:r>
              <a:rPr lang="pt-PT" dirty="0" smtClean="0"/>
              <a:t> ID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phone</a:t>
            </a:r>
            <a:r>
              <a:rPr lang="pt-PT" dirty="0" smtClean="0"/>
              <a:t> ID to </a:t>
            </a:r>
            <a:r>
              <a:rPr lang="pt-PT" dirty="0" err="1" smtClean="0"/>
              <a:t>identify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cliente (</a:t>
            </a:r>
            <a:r>
              <a:rPr lang="pt-PT" dirty="0" err="1" smtClean="0"/>
              <a:t>these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</a:t>
            </a:r>
            <a:r>
              <a:rPr lang="pt-PT" dirty="0" err="1" smtClean="0"/>
              <a:t>considered</a:t>
            </a:r>
            <a:r>
              <a:rPr lang="pt-PT" dirty="0" smtClean="0"/>
              <a:t>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purpose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3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5. </a:t>
            </a:r>
            <a:r>
              <a:rPr lang="pt-PT" b="1" dirty="0" err="1" smtClean="0"/>
              <a:t>Developed</a:t>
            </a:r>
            <a:r>
              <a:rPr lang="pt-PT" b="1" dirty="0" smtClean="0"/>
              <a:t> </a:t>
            </a:r>
            <a:r>
              <a:rPr lang="pt-PT" b="1" dirty="0" err="1"/>
              <a:t>s</a:t>
            </a:r>
            <a:r>
              <a:rPr lang="pt-PT" b="1" dirty="0" err="1" smtClean="0"/>
              <a:t>ystem</a:t>
            </a:r>
            <a:r>
              <a:rPr lang="pt-PT" b="1" dirty="0" smtClean="0"/>
              <a:t> </a:t>
            </a:r>
            <a:r>
              <a:rPr lang="pt-PT" b="1" dirty="0" err="1" smtClean="0"/>
              <a:t>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Predicting</a:t>
            </a:r>
            <a:r>
              <a:rPr lang="pt-PT" dirty="0" smtClean="0"/>
              <a:t> </a:t>
            </a:r>
            <a:r>
              <a:rPr lang="pt-PT" dirty="0" err="1" smtClean="0"/>
              <a:t>all</a:t>
            </a:r>
            <a:r>
              <a:rPr lang="pt-PT" dirty="0" smtClean="0"/>
              <a:t> </a:t>
            </a:r>
            <a:r>
              <a:rPr lang="pt-PT" dirty="0" err="1" smtClean="0"/>
              <a:t>variables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once</a:t>
            </a:r>
            <a:r>
              <a:rPr lang="pt-PT" dirty="0" smtClean="0"/>
              <a:t> (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without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more </a:t>
            </a:r>
            <a:r>
              <a:rPr lang="pt-PT" dirty="0" err="1" smtClean="0"/>
              <a:t>easily</a:t>
            </a:r>
            <a:r>
              <a:rPr lang="pt-PT" dirty="0" smtClean="0"/>
              <a:t> </a:t>
            </a:r>
            <a:r>
              <a:rPr lang="pt-PT" dirty="0" err="1" smtClean="0"/>
              <a:t>forecastable</a:t>
            </a:r>
            <a:r>
              <a:rPr lang="pt-PT" dirty="0" smtClean="0"/>
              <a:t> </a:t>
            </a:r>
            <a:r>
              <a:rPr lang="pt-PT" dirty="0" err="1" smtClean="0"/>
              <a:t>variables</a:t>
            </a:r>
            <a:r>
              <a:rPr lang="pt-PT" dirty="0" smtClean="0"/>
              <a:t>) </a:t>
            </a:r>
            <a:r>
              <a:rPr lang="pt-PT" dirty="0" err="1" smtClean="0"/>
              <a:t>is</a:t>
            </a:r>
            <a:r>
              <a:rPr lang="pt-PT" dirty="0" smtClean="0"/>
              <a:t> hard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prone</a:t>
            </a:r>
            <a:r>
              <a:rPr lang="pt-PT" dirty="0" smtClean="0"/>
              <a:t> to error;</a:t>
            </a:r>
          </a:p>
          <a:p>
            <a:r>
              <a:rPr lang="pt-PT" dirty="0" err="1" smtClean="0"/>
              <a:t>Thus</a:t>
            </a:r>
            <a:r>
              <a:rPr lang="pt-PT" dirty="0" smtClean="0"/>
              <a:t>,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propose</a:t>
            </a:r>
            <a:r>
              <a:rPr lang="pt-PT" dirty="0" smtClean="0"/>
              <a:t> a </a:t>
            </a:r>
            <a:r>
              <a:rPr lang="pt-PT" dirty="0" err="1" smtClean="0"/>
              <a:t>system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cascade</a:t>
            </a:r>
            <a:r>
              <a:rPr lang="pt-PT" dirty="0" smtClean="0"/>
              <a:t> </a:t>
            </a:r>
            <a:r>
              <a:rPr lang="pt-PT" dirty="0" err="1" smtClean="0"/>
              <a:t>modeling</a:t>
            </a:r>
            <a:r>
              <a:rPr lang="pt-PT" dirty="0" smtClean="0"/>
              <a:t>:</a:t>
            </a:r>
          </a:p>
          <a:p>
            <a:pPr lvl="1"/>
            <a:r>
              <a:rPr lang="pt-PT" dirty="0" err="1" smtClean="0"/>
              <a:t>Firstly</a:t>
            </a:r>
            <a:r>
              <a:rPr lang="pt-PT" dirty="0" smtClean="0"/>
              <a:t>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easiest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.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classification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for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categorical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:</a:t>
            </a:r>
          </a:p>
          <a:p>
            <a:pPr lvl="2"/>
            <a:r>
              <a:rPr lang="pt-PT" dirty="0" err="1" smtClean="0"/>
              <a:t>Building</a:t>
            </a:r>
            <a:r>
              <a:rPr lang="pt-PT" dirty="0" smtClean="0"/>
              <a:t> ID, </a:t>
            </a:r>
            <a:r>
              <a:rPr lang="pt-PT" dirty="0" err="1" smtClean="0"/>
              <a:t>Floor</a:t>
            </a:r>
            <a:r>
              <a:rPr lang="pt-PT" dirty="0"/>
              <a:t> </a:t>
            </a:r>
            <a:r>
              <a:rPr lang="pt-PT" dirty="0" smtClean="0"/>
              <a:t>&amp; </a:t>
            </a:r>
            <a:r>
              <a:rPr lang="pt-PT" dirty="0" err="1" smtClean="0"/>
              <a:t>Relative</a:t>
            </a:r>
            <a:r>
              <a:rPr lang="pt-PT" dirty="0" smtClean="0"/>
              <a:t> </a:t>
            </a:r>
            <a:r>
              <a:rPr lang="pt-PT" dirty="0" err="1" smtClean="0"/>
              <a:t>Position</a:t>
            </a:r>
            <a:r>
              <a:rPr lang="pt-PT" dirty="0" smtClean="0"/>
              <a:t>;</a:t>
            </a:r>
          </a:p>
          <a:p>
            <a:pPr lvl="1"/>
            <a:r>
              <a:rPr lang="pt-PT" dirty="0" err="1" smtClean="0"/>
              <a:t>Then</a:t>
            </a:r>
            <a:r>
              <a:rPr lang="pt-PT" dirty="0" smtClean="0"/>
              <a:t>,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independent</a:t>
            </a:r>
            <a:r>
              <a:rPr lang="pt-PT" dirty="0"/>
              <a:t> </a:t>
            </a:r>
            <a:r>
              <a:rPr lang="pt-PT" dirty="0" err="1"/>
              <a:t>regression</a:t>
            </a:r>
            <a:r>
              <a:rPr lang="pt-PT" dirty="0"/>
              <a:t> </a:t>
            </a:r>
            <a:r>
              <a:rPr lang="pt-PT" dirty="0" err="1" smtClean="0"/>
              <a:t>models</a:t>
            </a:r>
            <a:r>
              <a:rPr lang="pt-PT" dirty="0" smtClean="0"/>
              <a:t>, </a:t>
            </a:r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final </a:t>
            </a:r>
            <a:r>
              <a:rPr lang="pt-PT" dirty="0" err="1" smtClean="0"/>
              <a:t>numerical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 :</a:t>
            </a:r>
          </a:p>
          <a:p>
            <a:pPr lvl="2"/>
            <a:r>
              <a:rPr lang="pt-PT" dirty="0" smtClean="0"/>
              <a:t>Longitude &amp; Latitude;</a:t>
            </a:r>
            <a:endParaRPr lang="pt-PT" dirty="0"/>
          </a:p>
          <a:p>
            <a:r>
              <a:rPr lang="pt-PT" dirty="0" err="1" smtClean="0"/>
              <a:t>We</a:t>
            </a:r>
            <a:r>
              <a:rPr lang="pt-PT" dirty="0" smtClean="0"/>
              <a:t> </a:t>
            </a:r>
            <a:r>
              <a:rPr lang="pt-PT" dirty="0" err="1" smtClean="0"/>
              <a:t>carefully</a:t>
            </a:r>
            <a:r>
              <a:rPr lang="pt-PT" dirty="0" smtClean="0"/>
              <a:t> </a:t>
            </a:r>
            <a:r>
              <a:rPr lang="pt-PT" dirty="0" err="1" smtClean="0"/>
              <a:t>started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forecasting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easiest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progressed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ones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lower</a:t>
            </a:r>
            <a:r>
              <a:rPr lang="pt-PT" dirty="0" smtClean="0"/>
              <a:t> </a:t>
            </a:r>
            <a:r>
              <a:rPr lang="pt-PT" dirty="0" err="1" smtClean="0"/>
              <a:t>accuracy</a:t>
            </a:r>
            <a:r>
              <a:rPr lang="pt-PT" dirty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intention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reducing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cumulative</a:t>
            </a:r>
            <a:r>
              <a:rPr lang="pt-PT" dirty="0" smtClean="0"/>
              <a:t> error.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79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</a:t>
            </a:r>
            <a:r>
              <a:rPr lang="pt-PT" dirty="0" err="1" smtClean="0"/>
              <a:t>Building</a:t>
            </a:r>
            <a:r>
              <a:rPr lang="pt-PT" dirty="0" smtClean="0"/>
              <a:t>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feature</a:t>
            </a:r>
            <a:r>
              <a:rPr lang="pt-PT" dirty="0" smtClean="0"/>
              <a:t> </a:t>
            </a:r>
            <a:r>
              <a:rPr lang="pt-PT" dirty="0" err="1" smtClean="0"/>
              <a:t>could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a </a:t>
            </a:r>
            <a:r>
              <a:rPr lang="pt-PT" dirty="0" err="1" smtClean="0"/>
              <a:t>great</a:t>
            </a:r>
            <a:r>
              <a:rPr lang="pt-PT" dirty="0" smtClean="0"/>
              <a:t> </a:t>
            </a:r>
            <a:r>
              <a:rPr lang="pt-PT" dirty="0" err="1" smtClean="0"/>
              <a:t>accuracy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WAP </a:t>
            </a:r>
            <a:r>
              <a:rPr lang="pt-PT" dirty="0" err="1" smtClean="0"/>
              <a:t>features</a:t>
            </a:r>
            <a:r>
              <a:rPr lang="pt-PT" dirty="0" smtClean="0"/>
              <a:t>, </a:t>
            </a:r>
            <a:r>
              <a:rPr lang="pt-PT" dirty="0" err="1" smtClean="0"/>
              <a:t>therefore</a:t>
            </a:r>
            <a:r>
              <a:rPr lang="pt-PT" dirty="0" smtClean="0"/>
              <a:t>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classification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cascade</a:t>
            </a:r>
            <a:r>
              <a:rPr lang="pt-PT" dirty="0" smtClean="0"/>
              <a:t> </a:t>
            </a:r>
            <a:r>
              <a:rPr lang="pt-PT" dirty="0" err="1" smtClean="0"/>
              <a:t>system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61717"/>
            <a:ext cx="47647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accuracy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kappa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99%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).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41" y="2877384"/>
            <a:ext cx="5889157" cy="36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6. </a:t>
            </a:r>
            <a:r>
              <a:rPr lang="pt-PT" dirty="0" err="1" smtClean="0"/>
              <a:t>Models</a:t>
            </a:r>
            <a:r>
              <a:rPr lang="pt-PT" dirty="0" smtClean="0"/>
              <a:t> </a:t>
            </a:r>
            <a:r>
              <a:rPr lang="pt-PT" dirty="0" err="1" smtClean="0"/>
              <a:t>Produced</a:t>
            </a:r>
            <a:r>
              <a:rPr lang="pt-PT" dirty="0" smtClean="0"/>
              <a:t> – </a:t>
            </a:r>
            <a:r>
              <a:rPr lang="pt-PT" dirty="0" err="1" smtClean="0"/>
              <a:t>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 </a:t>
            </a:r>
            <a:r>
              <a:rPr lang="pt-PT" dirty="0" err="1" smtClean="0"/>
              <a:t>took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account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WAP </a:t>
            </a:r>
            <a:r>
              <a:rPr lang="pt-PT" dirty="0" err="1" smtClean="0"/>
              <a:t>signals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previously</a:t>
            </a:r>
            <a:r>
              <a:rPr lang="pt-PT" dirty="0" smtClean="0"/>
              <a:t> </a:t>
            </a:r>
            <a:r>
              <a:rPr lang="pt-PT" dirty="0" err="1" smtClean="0"/>
              <a:t>forecast</a:t>
            </a:r>
            <a:r>
              <a:rPr lang="pt-PT" dirty="0" smtClean="0"/>
              <a:t> </a:t>
            </a:r>
            <a:r>
              <a:rPr lang="pt-PT" dirty="0" err="1" smtClean="0"/>
              <a:t>Building</a:t>
            </a:r>
            <a:r>
              <a:rPr lang="pt-PT" dirty="0" smtClean="0"/>
              <a:t> ID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consideration</a:t>
            </a:r>
            <a:r>
              <a:rPr lang="pt-PT" dirty="0" smtClean="0"/>
              <a:t> for </a:t>
            </a:r>
            <a:r>
              <a:rPr lang="pt-PT" dirty="0" err="1" smtClean="0"/>
              <a:t>this</a:t>
            </a:r>
            <a:r>
              <a:rPr lang="pt-PT" dirty="0" smtClean="0"/>
              <a:t> </a:t>
            </a: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classification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r>
              <a:rPr lang="pt-PT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61717"/>
            <a:ext cx="4182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smtClean="0"/>
              <a:t>I </a:t>
            </a:r>
            <a:r>
              <a:rPr lang="pt-PT" sz="2800" dirty="0" err="1" smtClean="0"/>
              <a:t>managed</a:t>
            </a:r>
            <a:r>
              <a:rPr lang="pt-PT" sz="2800" dirty="0" smtClean="0"/>
              <a:t> to </a:t>
            </a:r>
            <a:r>
              <a:rPr lang="pt-PT" sz="2800" dirty="0" err="1" smtClean="0"/>
              <a:t>reach</a:t>
            </a:r>
            <a:r>
              <a:rPr lang="pt-PT" sz="2800" dirty="0" smtClean="0"/>
              <a:t> </a:t>
            </a:r>
            <a:r>
              <a:rPr lang="pt-PT" sz="2800" dirty="0" err="1" smtClean="0"/>
              <a:t>an</a:t>
            </a:r>
            <a:r>
              <a:rPr lang="pt-PT" sz="2800" dirty="0" smtClean="0"/>
              <a:t> </a:t>
            </a:r>
            <a:r>
              <a:rPr lang="pt-PT" sz="2800" dirty="0" err="1" smtClean="0"/>
              <a:t>accuracy</a:t>
            </a:r>
            <a:r>
              <a:rPr lang="pt-PT" sz="2800" dirty="0" smtClean="0"/>
              <a:t> </a:t>
            </a:r>
            <a:r>
              <a:rPr lang="pt-PT" sz="2800" dirty="0" err="1" smtClean="0"/>
              <a:t>and</a:t>
            </a:r>
            <a:r>
              <a:rPr lang="pt-PT" sz="2800" dirty="0" smtClean="0"/>
              <a:t> </a:t>
            </a:r>
            <a:r>
              <a:rPr lang="pt-PT" sz="2800" dirty="0" err="1" smtClean="0"/>
              <a:t>kappa</a:t>
            </a:r>
            <a:r>
              <a:rPr lang="pt-PT" sz="2800" dirty="0" smtClean="0"/>
              <a:t> </a:t>
            </a:r>
            <a:r>
              <a:rPr lang="pt-PT" sz="2800" dirty="0" err="1" smtClean="0"/>
              <a:t>of</a:t>
            </a:r>
            <a:r>
              <a:rPr lang="pt-PT" sz="2800" dirty="0" smtClean="0"/>
              <a:t> ~95% </a:t>
            </a:r>
            <a:r>
              <a:rPr lang="pt-PT" sz="2800" dirty="0" err="1" smtClean="0"/>
              <a:t>with</a:t>
            </a:r>
            <a:r>
              <a:rPr lang="pt-PT" sz="2800" dirty="0" smtClean="0"/>
              <a:t> a </a:t>
            </a:r>
            <a:r>
              <a:rPr lang="pt-PT" sz="2800" b="1" dirty="0" err="1" smtClean="0"/>
              <a:t>Random</a:t>
            </a:r>
            <a:r>
              <a:rPr lang="pt-PT" sz="2800" b="1" dirty="0" smtClean="0"/>
              <a:t> </a:t>
            </a:r>
            <a:r>
              <a:rPr lang="pt-PT" sz="2800" b="1" dirty="0" err="1" smtClean="0"/>
              <a:t>Forest</a:t>
            </a:r>
            <a:r>
              <a:rPr lang="pt-PT" sz="2800" dirty="0" smtClean="0"/>
              <a:t> (</a:t>
            </a:r>
            <a:r>
              <a:rPr lang="pt-PT" sz="2800" dirty="0" err="1" smtClean="0"/>
              <a:t>Best_Model</a:t>
            </a:r>
            <a:r>
              <a:rPr lang="pt-PT" sz="2800" dirty="0" smtClean="0"/>
              <a:t>), </a:t>
            </a:r>
            <a:r>
              <a:rPr lang="pt-PT" sz="2800" dirty="0" err="1" smtClean="0"/>
              <a:t>once</a:t>
            </a:r>
            <a:r>
              <a:rPr lang="pt-PT" sz="2800" dirty="0" smtClean="0"/>
              <a:t> </a:t>
            </a:r>
            <a:r>
              <a:rPr lang="pt-PT" sz="2800" dirty="0" err="1" smtClean="0"/>
              <a:t>again</a:t>
            </a:r>
            <a:r>
              <a:rPr lang="pt-PT" sz="2800" dirty="0" smtClean="0"/>
              <a:t>.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48" y="2742626"/>
            <a:ext cx="6436013" cy="39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901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tf78479028_win32</Template>
  <TotalTime>1808</TotalTime>
  <Words>836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Segoe UI</vt:lpstr>
      <vt:lpstr>Segoe UI Light</vt:lpstr>
      <vt:lpstr>Balancing Act</vt:lpstr>
      <vt:lpstr>Wellspring</vt:lpstr>
      <vt:lpstr>Star of the show</vt:lpstr>
      <vt:lpstr>Amusements</vt:lpstr>
      <vt:lpstr>Evaluate Technique for Wifi Locationing</vt:lpstr>
      <vt:lpstr>Agenda</vt:lpstr>
      <vt:lpstr>1. Background</vt:lpstr>
      <vt:lpstr>2. Objectives</vt:lpstr>
      <vt:lpstr>3. Data Management</vt:lpstr>
      <vt:lpstr>4. Dataset description</vt:lpstr>
      <vt:lpstr>5. Developed system description</vt:lpstr>
      <vt:lpstr>6. Models Produced – Building ID</vt:lpstr>
      <vt:lpstr>6. Models Produced – Floor</vt:lpstr>
      <vt:lpstr>6. Models Produced – Relative Position</vt:lpstr>
      <vt:lpstr>6. Models Produced – Longitude</vt:lpstr>
      <vt:lpstr>6. Models Produced – Latitude</vt:lpstr>
      <vt:lpstr>6. Models Produced – Conclusions</vt:lpstr>
      <vt:lpstr>6. High-level recommendations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Tomé Pinto Almeida Borges</dc:creator>
  <cp:lastModifiedBy>Luis Tomé Pinto Almeida Borges</cp:lastModifiedBy>
  <cp:revision>70</cp:revision>
  <dcterms:created xsi:type="dcterms:W3CDTF">2022-01-29T12:30:43Z</dcterms:created>
  <dcterms:modified xsi:type="dcterms:W3CDTF">2022-03-23T18:25:14Z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2022-03-23T15:22:10Z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cc38d963-ff84-4cb0-828f-4938db8630d8</vt:lpwstr>
  </property>
  <property fmtid="{D5CDD505-2E9C-101B-9397-08002B2CF9AE}" pid="8" name="MSIP_Label_41b88ec2-a72b-4523-9e84-0458a1764731_ContentBits">
    <vt:lpwstr>0</vt:lpwstr>
  </property>
</Properties>
</file>