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  <p:sldMasterId id="2147483841" r:id="rId2"/>
    <p:sldMasterId id="2147483844" r:id="rId3"/>
    <p:sldMasterId id="2147483847" r:id="rId4"/>
  </p:sldMasterIdLst>
  <p:sldIdLst>
    <p:sldId id="256" r:id="rId5"/>
    <p:sldId id="257" r:id="rId6"/>
    <p:sldId id="258" r:id="rId7"/>
    <p:sldId id="265" r:id="rId8"/>
    <p:sldId id="259" r:id="rId9"/>
    <p:sldId id="260" r:id="rId10"/>
    <p:sldId id="266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48" y="1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8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=""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=""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4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58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=""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=""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53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80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2230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lette Balance 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=""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=""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ersive palette Balancing 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0869985-B973-4011-9FA2-83D7EBB2EA53}"/>
              </a:ext>
            </a:extLst>
          </p:cNvPr>
          <p:cNvSpPr/>
          <p:nvPr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75D44F0-DADD-4DCC-82EC-FDB3E9878AA9}"/>
              </a:ext>
            </a:extLst>
          </p:cNvPr>
          <p:cNvSpPr/>
          <p:nvPr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8CFE2C9-8B6E-4DDA-A5EA-04581F7629F0}"/>
              </a:ext>
            </a:extLst>
          </p:cNvPr>
          <p:cNvSpPr/>
          <p:nvPr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051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=""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312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A5D6-08AC-453D-9206-1039A5DDD965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7710-1F16-4D28-9322-4707AC363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1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A5D6-08AC-453D-9206-1039A5DDD965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7710-1F16-4D28-9322-4707AC363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6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=""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=""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575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EA5D6-08AC-453D-9206-1039A5DDD965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A7710-1F16-4D28-9322-4707AC363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8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6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7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Household Electric Power Consumption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Ubiqum</a:t>
            </a:r>
            <a:r>
              <a:rPr lang="en-US" dirty="0" smtClean="0"/>
              <a:t> – Task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14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High-level</a:t>
            </a:r>
            <a:r>
              <a:rPr lang="pt-PT" dirty="0" smtClean="0"/>
              <a:t> </a:t>
            </a:r>
            <a:r>
              <a:rPr lang="pt-PT" dirty="0" err="1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find trends</a:t>
            </a:r>
            <a:r>
              <a:rPr lang="en-US" dirty="0" smtClean="0"/>
              <a:t>, cycles and seasonality experiment with different time resampling (instead of having a data point each minute try hourly, daily, weekly,…)</a:t>
            </a:r>
          </a:p>
          <a:p>
            <a:r>
              <a:rPr lang="pt-PT" dirty="0" err="1" smtClean="0"/>
              <a:t>Alternatively</a:t>
            </a:r>
            <a:r>
              <a:rPr lang="pt-PT" dirty="0" smtClean="0"/>
              <a:t>, </a:t>
            </a:r>
            <a:r>
              <a:rPr lang="pt-PT" dirty="0" err="1" smtClean="0"/>
              <a:t>if</a:t>
            </a:r>
            <a:r>
              <a:rPr lang="pt-PT" dirty="0" smtClean="0"/>
              <a:t> </a:t>
            </a:r>
            <a:r>
              <a:rPr lang="pt-PT" dirty="0" err="1" smtClean="0"/>
              <a:t>clients</a:t>
            </a:r>
            <a:r>
              <a:rPr lang="pt-PT" dirty="0" smtClean="0"/>
              <a:t> </a:t>
            </a:r>
            <a:r>
              <a:rPr lang="pt-PT" dirty="0" err="1" smtClean="0"/>
              <a:t>could</a:t>
            </a:r>
            <a:r>
              <a:rPr lang="pt-PT" dirty="0" smtClean="0"/>
              <a:t> look </a:t>
            </a:r>
            <a:r>
              <a:rPr lang="pt-PT" dirty="0" err="1" smtClean="0"/>
              <a:t>at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consumption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each</a:t>
            </a:r>
            <a:r>
              <a:rPr lang="pt-PT" dirty="0" smtClean="0"/>
              <a:t> individual </a:t>
            </a:r>
            <a:r>
              <a:rPr lang="pt-PT" dirty="0" err="1" smtClean="0"/>
              <a:t>appliance</a:t>
            </a:r>
            <a:r>
              <a:rPr lang="pt-PT" dirty="0" smtClean="0"/>
              <a:t> </a:t>
            </a:r>
            <a:endParaRPr lang="en-US" dirty="0" smtClean="0"/>
          </a:p>
          <a:p>
            <a:r>
              <a:rPr lang="en-US" dirty="0" smtClean="0"/>
              <a:t>Instead of separating appliances per room, one could separate appliances per </a:t>
            </a:r>
            <a:r>
              <a:rPr lang="en-US" dirty="0"/>
              <a:t>usage </a:t>
            </a:r>
            <a:r>
              <a:rPr lang="en-US" dirty="0" smtClean="0"/>
              <a:t>intensity. This </a:t>
            </a:r>
            <a:r>
              <a:rPr lang="en-US" dirty="0"/>
              <a:t>way, such an analysis would reveal further information about each type of appliance instead of room usage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46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basic data analysis has been done on the original dataset;</a:t>
            </a:r>
          </a:p>
          <a:p>
            <a:r>
              <a:rPr lang="en-US" dirty="0" smtClean="0"/>
              <a:t>The data is structured as </a:t>
            </a:r>
            <a:r>
              <a:rPr lang="en-US" dirty="0" smtClean="0"/>
              <a:t>a time series and ready is to be studied;</a:t>
            </a:r>
          </a:p>
          <a:p>
            <a:endParaRPr lang="en-US" dirty="0" smtClean="0"/>
          </a:p>
          <a:p>
            <a:r>
              <a:rPr lang="en-US" dirty="0" smtClean="0"/>
              <a:t>On our next task we will apply Machine Learning methodologies to accurately forecast future energy usage and to provide informative and useful insights regarding client’s power usage.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6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 smtClean="0"/>
              <a:t>Background</a:t>
            </a:r>
          </a:p>
          <a:p>
            <a:pPr algn="just"/>
            <a:r>
              <a:rPr lang="en-US" dirty="0" smtClean="0"/>
              <a:t>Objectives</a:t>
            </a:r>
            <a:r>
              <a:rPr lang="pt-PT" dirty="0" smtClean="0"/>
              <a:t>;</a:t>
            </a:r>
          </a:p>
          <a:p>
            <a:pPr algn="just"/>
            <a:r>
              <a:rPr lang="en-US" dirty="0" smtClean="0"/>
              <a:t>Data Management;</a:t>
            </a:r>
          </a:p>
          <a:p>
            <a:pPr algn="just"/>
            <a:r>
              <a:rPr lang="en-US" dirty="0" smtClean="0"/>
              <a:t>Dataset description;</a:t>
            </a:r>
          </a:p>
          <a:p>
            <a:pPr algn="just"/>
            <a:r>
              <a:rPr lang="en-US" dirty="0" smtClean="0"/>
              <a:t>Dataset issues;</a:t>
            </a:r>
          </a:p>
          <a:p>
            <a:pPr algn="just"/>
            <a:r>
              <a:rPr lang="en-US" dirty="0" smtClean="0"/>
              <a:t>Descriptive statistics;</a:t>
            </a:r>
          </a:p>
          <a:p>
            <a:pPr algn="just"/>
            <a:r>
              <a:rPr lang="en-US" dirty="0" smtClean="0"/>
              <a:t>High-Level Recommendations;</a:t>
            </a:r>
          </a:p>
          <a:p>
            <a:pPr algn="just"/>
            <a:r>
              <a:rPr lang="en-US" dirty="0" smtClean="0"/>
              <a:t>Conclusions.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5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large regional residential developer is designing a large 'Smart Home' apartment housing </a:t>
            </a:r>
            <a:r>
              <a:rPr lang="en-US" dirty="0" smtClean="0"/>
              <a:t>development;</a:t>
            </a:r>
          </a:p>
          <a:p>
            <a:pPr algn="just"/>
            <a:r>
              <a:rPr lang="en-US" dirty="0" smtClean="0"/>
              <a:t>It is </a:t>
            </a:r>
            <a:r>
              <a:rPr lang="en-US" dirty="0"/>
              <a:t>looking for evidence or positive reasons for adopting the use of electrical sub-metering devices used for power management in </a:t>
            </a:r>
            <a:r>
              <a:rPr lang="en-US" b="1" dirty="0"/>
              <a:t>Smart </a:t>
            </a:r>
            <a:r>
              <a:rPr lang="en-US" b="1" dirty="0" smtClean="0"/>
              <a:t>Homes</a:t>
            </a:r>
            <a:r>
              <a:rPr lang="en-US" dirty="0"/>
              <a:t>;</a:t>
            </a:r>
            <a:endParaRPr lang="en-US" dirty="0" smtClean="0"/>
          </a:p>
          <a:p>
            <a:pPr algn="just"/>
            <a:r>
              <a:rPr lang="en-US" dirty="0"/>
              <a:t>Installing these </a:t>
            </a:r>
            <a:r>
              <a:rPr lang="en-US" b="1" dirty="0"/>
              <a:t>sub-meters</a:t>
            </a:r>
            <a:r>
              <a:rPr lang="en-US" dirty="0"/>
              <a:t> could be a big step towards the developer's goal of offering highly efficient Smart Homes that provide owners with </a:t>
            </a:r>
            <a:r>
              <a:rPr lang="en-US" b="1" dirty="0"/>
              <a:t>power usage </a:t>
            </a:r>
            <a:r>
              <a:rPr lang="en-US" b="1" dirty="0" smtClean="0"/>
              <a:t>analytics</a:t>
            </a:r>
            <a:r>
              <a:rPr lang="en-US" dirty="0" smtClean="0"/>
              <a:t>;</a:t>
            </a:r>
          </a:p>
          <a:p>
            <a:pPr algn="just"/>
            <a:r>
              <a:rPr lang="en-US" dirty="0" smtClean="0"/>
              <a:t>The above is </a:t>
            </a:r>
            <a:r>
              <a:rPr lang="en-US" dirty="0"/>
              <a:t>a large piece of their planned marketing efforts.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02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endParaRPr lang="pt-PT" dirty="0" smtClean="0"/>
          </a:p>
          <a:p>
            <a:pPr algn="just"/>
            <a:endParaRPr lang="pt-PT" dirty="0"/>
          </a:p>
          <a:p>
            <a:pPr algn="just"/>
            <a:r>
              <a:rPr lang="pt-PT" dirty="0" smtClean="0"/>
              <a:t>To </a:t>
            </a:r>
            <a:r>
              <a:rPr lang="pt-PT" dirty="0" err="1" smtClean="0"/>
              <a:t>accomplish</a:t>
            </a:r>
            <a:r>
              <a:rPr lang="pt-PT" dirty="0" smtClean="0"/>
              <a:t> </a:t>
            </a:r>
            <a:r>
              <a:rPr lang="pt-PT" dirty="0" err="1" smtClean="0"/>
              <a:t>this</a:t>
            </a:r>
            <a:r>
              <a:rPr lang="pt-PT" dirty="0" smtClean="0"/>
              <a:t>, </a:t>
            </a:r>
            <a:r>
              <a:rPr lang="pt-PT" dirty="0" err="1" smtClean="0"/>
              <a:t>we</a:t>
            </a:r>
            <a:r>
              <a:rPr lang="pt-PT" dirty="0" smtClean="0"/>
              <a:t> </a:t>
            </a:r>
            <a:r>
              <a:rPr lang="pt-PT" dirty="0" err="1" smtClean="0"/>
              <a:t>suggest</a:t>
            </a:r>
            <a:r>
              <a:rPr lang="pt-PT" dirty="0" smtClean="0"/>
              <a:t> </a:t>
            </a:r>
            <a:r>
              <a:rPr lang="pt-PT" dirty="0" err="1" smtClean="0"/>
              <a:t>employing</a:t>
            </a:r>
            <a:r>
              <a:rPr lang="pt-PT" dirty="0" smtClean="0"/>
              <a:t> </a:t>
            </a:r>
            <a:r>
              <a:rPr lang="pt-PT" b="1" dirty="0"/>
              <a:t>t</a:t>
            </a:r>
            <a:r>
              <a:rPr lang="pt-PT" b="1" dirty="0" smtClean="0"/>
              <a:t>ime </a:t>
            </a:r>
            <a:r>
              <a:rPr lang="pt-PT" b="1" dirty="0"/>
              <a:t>series </a:t>
            </a:r>
            <a:r>
              <a:rPr lang="pt-PT" b="1" dirty="0" err="1" smtClean="0"/>
              <a:t>analysis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b="1" dirty="0" err="1" smtClean="0"/>
              <a:t>forecasting</a:t>
            </a:r>
            <a:r>
              <a:rPr lang="pt-PT" b="1" dirty="0" smtClean="0"/>
              <a:t> </a:t>
            </a:r>
            <a:r>
              <a:rPr lang="pt-PT" dirty="0" err="1" smtClean="0"/>
              <a:t>strategies</a:t>
            </a:r>
            <a:r>
              <a:rPr lang="pt-PT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2530256" y="3908121"/>
            <a:ext cx="901875" cy="1102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55289" y="1825624"/>
            <a:ext cx="5407068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Demonstrate that future energy consumption can be predicted from the same data;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3879" y="1825626"/>
            <a:ext cx="57170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Find enough evidence to help support the developer's marketing claims of sub-meters providing owners with </a:t>
            </a:r>
            <a:r>
              <a:rPr lang="en-US" sz="2800" i="1" dirty="0" smtClean="0"/>
              <a:t>useful</a:t>
            </a:r>
            <a:r>
              <a:rPr lang="en-US" sz="2800" dirty="0" smtClean="0"/>
              <a:t> power </a:t>
            </a:r>
            <a:r>
              <a:rPr lang="en-US" sz="2800" dirty="0"/>
              <a:t>usage analytics;</a:t>
            </a:r>
          </a:p>
        </p:txBody>
      </p:sp>
      <p:sp>
        <p:nvSpPr>
          <p:cNvPr id="7" name="Down Arrow 6"/>
          <p:cNvSpPr/>
          <p:nvPr/>
        </p:nvSpPr>
        <p:spPr>
          <a:xfrm>
            <a:off x="8807885" y="3856951"/>
            <a:ext cx="901875" cy="1102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4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 err="1" smtClean="0"/>
              <a:t>Dataset</a:t>
            </a:r>
            <a:r>
              <a:rPr lang="pt-PT" dirty="0" smtClean="0"/>
              <a:t> </a:t>
            </a:r>
            <a:r>
              <a:rPr lang="pt-PT" dirty="0" err="1" smtClean="0"/>
              <a:t>will</a:t>
            </a:r>
            <a:r>
              <a:rPr lang="pt-PT" dirty="0" smtClean="0"/>
              <a:t>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retrieved</a:t>
            </a:r>
            <a:r>
              <a:rPr lang="pt-PT" dirty="0" smtClean="0"/>
              <a:t> </a:t>
            </a:r>
            <a:r>
              <a:rPr lang="pt-PT" dirty="0" err="1" smtClean="0"/>
              <a:t>through</a:t>
            </a:r>
            <a:r>
              <a:rPr lang="pt-PT" dirty="0" smtClean="0"/>
              <a:t> na SQL </a:t>
            </a:r>
            <a:r>
              <a:rPr lang="pt-PT" dirty="0" err="1" smtClean="0"/>
              <a:t>query</a:t>
            </a:r>
            <a:r>
              <a:rPr lang="pt-PT" dirty="0" smtClean="0"/>
              <a:t> </a:t>
            </a:r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Database</a:t>
            </a:r>
            <a:r>
              <a:rPr lang="pt-PT" dirty="0" smtClean="0"/>
              <a:t> ‘dataanalytics2018’*;</a:t>
            </a:r>
          </a:p>
          <a:p>
            <a:pPr algn="just"/>
            <a:endParaRPr lang="pt-PT" dirty="0" smtClean="0"/>
          </a:p>
          <a:p>
            <a:pPr algn="just"/>
            <a:r>
              <a:rPr lang="pt-PT" dirty="0" err="1" smtClean="0"/>
              <a:t>Retrieved</a:t>
            </a:r>
            <a:r>
              <a:rPr lang="pt-PT" dirty="0" smtClean="0"/>
              <a:t> in 4 </a:t>
            </a:r>
            <a:r>
              <a:rPr lang="pt-PT" dirty="0" err="1" smtClean="0"/>
              <a:t>chunks</a:t>
            </a:r>
            <a:r>
              <a:rPr lang="pt-PT" dirty="0" smtClean="0"/>
              <a:t> (1 for </a:t>
            </a:r>
            <a:r>
              <a:rPr lang="pt-PT" dirty="0" err="1" smtClean="0"/>
              <a:t>each</a:t>
            </a:r>
            <a:r>
              <a:rPr lang="pt-PT" dirty="0" smtClean="0"/>
              <a:t> </a:t>
            </a:r>
            <a:r>
              <a:rPr lang="pt-PT" dirty="0" err="1" smtClean="0"/>
              <a:t>year</a:t>
            </a:r>
            <a:r>
              <a:rPr lang="pt-PT" dirty="0" smtClean="0"/>
              <a:t>) </a:t>
            </a:r>
            <a:r>
              <a:rPr lang="pt-PT" dirty="0" err="1" smtClean="0"/>
              <a:t>but</a:t>
            </a:r>
            <a:r>
              <a:rPr lang="pt-PT" dirty="0" smtClean="0"/>
              <a:t> </a:t>
            </a:r>
            <a:r>
              <a:rPr lang="pt-PT" dirty="0" err="1" smtClean="0"/>
              <a:t>stored</a:t>
            </a:r>
            <a:r>
              <a:rPr lang="pt-PT" dirty="0" smtClean="0"/>
              <a:t> </a:t>
            </a:r>
            <a:r>
              <a:rPr lang="pt-PT" dirty="0" err="1" smtClean="0"/>
              <a:t>locally</a:t>
            </a:r>
            <a:r>
              <a:rPr lang="pt-PT" dirty="0" smtClean="0"/>
              <a:t> as </a:t>
            </a:r>
            <a:r>
              <a:rPr lang="pt-PT" dirty="0" err="1" smtClean="0"/>
              <a:t>one</a:t>
            </a:r>
            <a:r>
              <a:rPr lang="pt-PT" dirty="0" smtClean="0"/>
              <a:t> single file.</a:t>
            </a:r>
            <a:endParaRPr lang="en-US" dirty="0"/>
          </a:p>
          <a:p>
            <a:endParaRPr lang="en-US" dirty="0"/>
          </a:p>
          <a:p>
            <a:endParaRPr lang="pt-PT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*host</a:t>
            </a:r>
            <a:r>
              <a:rPr lang="en-US" sz="2000" dirty="0"/>
              <a:t>=</a:t>
            </a:r>
            <a:r>
              <a:rPr lang="en-US" sz="2000" dirty="0" smtClean="0"/>
              <a:t>'data-analytics-2018.cbrosir2cswx.us-east-1.rds.amazonaws.com‘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2972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Dataset</a:t>
            </a:r>
            <a:r>
              <a:rPr lang="pt-PT" dirty="0" smtClean="0"/>
              <a:t> </a:t>
            </a:r>
            <a:r>
              <a:rPr lang="pt-PT" dirty="0" err="1" smtClean="0"/>
              <a:t>description</a:t>
            </a:r>
            <a:r>
              <a:rPr lang="pt-PT" dirty="0" smtClean="0"/>
              <a:t> - </a:t>
            </a:r>
            <a:r>
              <a:rPr lang="pt-PT" dirty="0" err="1"/>
              <a:t>D</a:t>
            </a:r>
            <a:r>
              <a:rPr lang="pt-PT" dirty="0" err="1" smtClean="0"/>
              <a:t>atetime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</a:t>
            </a:r>
            <a:r>
              <a:rPr lang="en-US" dirty="0" smtClean="0"/>
              <a:t>archive originally </a:t>
            </a:r>
            <a:r>
              <a:rPr lang="en-US" dirty="0"/>
              <a:t>contains </a:t>
            </a:r>
            <a:r>
              <a:rPr lang="en-US" dirty="0" smtClean="0"/>
              <a:t>2.075.259 </a:t>
            </a:r>
            <a:r>
              <a:rPr lang="en-US" dirty="0"/>
              <a:t>measurements (when retrieved through the SQL </a:t>
            </a:r>
            <a:r>
              <a:rPr lang="en-US" dirty="0" err="1"/>
              <a:t>databse</a:t>
            </a:r>
            <a:r>
              <a:rPr lang="en-US" dirty="0"/>
              <a:t> we have only 2049280 observations) gathered in a house located in </a:t>
            </a:r>
            <a:r>
              <a:rPr lang="en-US" dirty="0" err="1"/>
              <a:t>Sceaux</a:t>
            </a:r>
            <a:r>
              <a:rPr lang="en-US" dirty="0"/>
              <a:t> (7km of Paris, France) between </a:t>
            </a:r>
            <a:r>
              <a:rPr lang="en-US" b="1" dirty="0"/>
              <a:t>December 2006 </a:t>
            </a:r>
            <a:r>
              <a:rPr lang="en-US" dirty="0"/>
              <a:t>and </a:t>
            </a:r>
            <a:r>
              <a:rPr lang="en-US" b="1" dirty="0"/>
              <a:t>November 2010</a:t>
            </a:r>
            <a:r>
              <a:rPr lang="en-US" dirty="0"/>
              <a:t> (47 months</a:t>
            </a:r>
            <a:r>
              <a:rPr lang="en-US" dirty="0" smtClean="0"/>
              <a:t>).</a:t>
            </a:r>
          </a:p>
          <a:p>
            <a:pPr algn="just"/>
            <a:r>
              <a:rPr lang="pt-PT" dirty="0" err="1" smtClean="0"/>
              <a:t>Each</a:t>
            </a:r>
            <a:r>
              <a:rPr lang="pt-PT" dirty="0" smtClean="0"/>
              <a:t> </a:t>
            </a:r>
            <a:r>
              <a:rPr lang="pt-PT" dirty="0" err="1" smtClean="0"/>
              <a:t>entry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dataset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organized</a:t>
            </a:r>
            <a:r>
              <a:rPr lang="pt-PT" dirty="0" smtClean="0"/>
              <a:t> </a:t>
            </a:r>
            <a:r>
              <a:rPr lang="pt-PT" dirty="0" err="1" smtClean="0"/>
              <a:t>according</a:t>
            </a:r>
            <a:r>
              <a:rPr lang="pt-PT" dirty="0" smtClean="0"/>
              <a:t> to a </a:t>
            </a:r>
            <a:r>
              <a:rPr lang="pt-PT" b="1" dirty="0" smtClean="0"/>
              <a:t>date</a:t>
            </a:r>
            <a:r>
              <a:rPr lang="pt-PT" dirty="0" smtClean="0"/>
              <a:t> </a:t>
            </a:r>
            <a:r>
              <a:rPr lang="pt-PT" dirty="0" err="1" smtClean="0"/>
              <a:t>column</a:t>
            </a:r>
            <a:r>
              <a:rPr lang="pt-PT" dirty="0" smtClean="0"/>
              <a:t> (in </a:t>
            </a:r>
            <a:r>
              <a:rPr lang="pt-PT" dirty="0" err="1" smtClean="0"/>
              <a:t>format</a:t>
            </a:r>
            <a:r>
              <a:rPr lang="pt-PT" dirty="0"/>
              <a:t> </a:t>
            </a:r>
            <a:r>
              <a:rPr lang="pt-PT" dirty="0" err="1"/>
              <a:t>dd</a:t>
            </a:r>
            <a:r>
              <a:rPr lang="pt-PT" dirty="0"/>
              <a:t>/mm/</a:t>
            </a:r>
            <a:r>
              <a:rPr lang="pt-PT" dirty="0" err="1"/>
              <a:t>yyyy</a:t>
            </a:r>
            <a:r>
              <a:rPr lang="pt-PT" dirty="0"/>
              <a:t>) </a:t>
            </a:r>
            <a:r>
              <a:rPr lang="pt-PT" dirty="0" err="1" smtClean="0"/>
              <a:t>and</a:t>
            </a:r>
            <a:r>
              <a:rPr lang="pt-PT" dirty="0" smtClean="0"/>
              <a:t> a </a:t>
            </a:r>
            <a:r>
              <a:rPr lang="pt-PT" b="1" dirty="0" smtClean="0"/>
              <a:t>time</a:t>
            </a:r>
            <a:r>
              <a:rPr lang="pt-PT" dirty="0" smtClean="0"/>
              <a:t> </a:t>
            </a:r>
            <a:r>
              <a:rPr lang="pt-PT" dirty="0" err="1" smtClean="0"/>
              <a:t>column</a:t>
            </a:r>
            <a:r>
              <a:rPr lang="pt-PT" dirty="0" smtClean="0"/>
              <a:t> (in </a:t>
            </a:r>
            <a:r>
              <a:rPr lang="pt-PT" dirty="0" err="1" smtClean="0"/>
              <a:t>format</a:t>
            </a:r>
            <a:r>
              <a:rPr lang="pt-PT" dirty="0"/>
              <a:t> </a:t>
            </a:r>
            <a:r>
              <a:rPr lang="pt-PT" dirty="0" err="1" smtClean="0"/>
              <a:t>hh:mm:ss</a:t>
            </a:r>
            <a:r>
              <a:rPr lang="pt-PT" dirty="0" smtClean="0"/>
              <a:t>). </a:t>
            </a:r>
            <a:r>
              <a:rPr lang="pt-PT" dirty="0" err="1" smtClean="0"/>
              <a:t>These</a:t>
            </a:r>
            <a:r>
              <a:rPr lang="pt-PT" dirty="0" smtClean="0"/>
              <a:t> </a:t>
            </a:r>
            <a:r>
              <a:rPr lang="pt-PT" dirty="0" err="1" smtClean="0"/>
              <a:t>two</a:t>
            </a:r>
            <a:r>
              <a:rPr lang="pt-PT" dirty="0" smtClean="0"/>
              <a:t> </a:t>
            </a:r>
            <a:r>
              <a:rPr lang="pt-PT" dirty="0" err="1" smtClean="0"/>
              <a:t>columns</a:t>
            </a:r>
            <a:r>
              <a:rPr lang="pt-PT" dirty="0" smtClean="0"/>
              <a:t> can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joined</a:t>
            </a:r>
            <a:r>
              <a:rPr lang="pt-PT" dirty="0" smtClean="0"/>
              <a:t> to </a:t>
            </a:r>
            <a:r>
              <a:rPr lang="pt-PT" dirty="0" err="1" smtClean="0"/>
              <a:t>create</a:t>
            </a:r>
            <a:r>
              <a:rPr lang="pt-PT" dirty="0" smtClean="0"/>
              <a:t> a </a:t>
            </a:r>
            <a:r>
              <a:rPr lang="pt-PT" b="1" dirty="0" err="1" smtClean="0"/>
              <a:t>Datetime</a:t>
            </a:r>
            <a:r>
              <a:rPr lang="pt-PT" dirty="0" smtClean="0"/>
              <a:t> </a:t>
            </a:r>
            <a:r>
              <a:rPr lang="pt-PT" dirty="0" err="1" smtClean="0"/>
              <a:t>column</a:t>
            </a:r>
            <a:r>
              <a:rPr lang="pt-PT" dirty="0" smtClean="0"/>
              <a:t>, </a:t>
            </a:r>
            <a:r>
              <a:rPr lang="pt-PT" dirty="0" err="1" smtClean="0"/>
              <a:t>simplifying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analysis</a:t>
            </a:r>
            <a:r>
              <a:rPr lang="pt-PT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76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Dataset</a:t>
            </a:r>
            <a:r>
              <a:rPr lang="pt-PT" dirty="0"/>
              <a:t> </a:t>
            </a:r>
            <a:r>
              <a:rPr lang="pt-PT" dirty="0" err="1" smtClean="0"/>
              <a:t>description</a:t>
            </a:r>
            <a:r>
              <a:rPr lang="pt-PT" dirty="0" smtClean="0"/>
              <a:t> – </a:t>
            </a:r>
            <a:r>
              <a:rPr lang="pt-PT" dirty="0" err="1" smtClean="0"/>
              <a:t>sub_metering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variables</a:t>
            </a:r>
            <a:r>
              <a:rPr lang="pt-PT" dirty="0"/>
              <a:t> </a:t>
            </a:r>
            <a:r>
              <a:rPr lang="pt-PT" b="1" dirty="0" err="1"/>
              <a:t>sub_metering_n</a:t>
            </a:r>
            <a:r>
              <a:rPr lang="pt-PT" dirty="0"/>
              <a:t> </a:t>
            </a:r>
            <a:r>
              <a:rPr lang="en-US" dirty="0"/>
              <a:t>represent the active energy consumed every minute (in watt hour) in the household by electrical </a:t>
            </a:r>
            <a:r>
              <a:rPr lang="en-US" dirty="0" smtClean="0"/>
              <a:t>equipment</a:t>
            </a:r>
            <a:r>
              <a:rPr lang="en-US" dirty="0"/>
              <a:t>:</a:t>
            </a:r>
            <a:endParaRPr lang="en-US" dirty="0" smtClean="0"/>
          </a:p>
          <a:p>
            <a:pPr algn="just"/>
            <a:r>
              <a:rPr lang="en-US" b="1" dirty="0" smtClean="0"/>
              <a:t>sub_metering_1</a:t>
            </a:r>
            <a:r>
              <a:rPr lang="en-US" dirty="0" smtClean="0"/>
              <a:t>: Corresponds </a:t>
            </a:r>
            <a:r>
              <a:rPr lang="en-US" dirty="0"/>
              <a:t>to the </a:t>
            </a:r>
            <a:r>
              <a:rPr lang="en-US" dirty="0" smtClean="0"/>
              <a:t>kitchen, </a:t>
            </a:r>
            <a:r>
              <a:rPr lang="en-US" dirty="0"/>
              <a:t>containing mainly a dishwasher, an oven and a microwave (hot plates are not electric but gas powered).</a:t>
            </a:r>
          </a:p>
          <a:p>
            <a:pPr algn="just"/>
            <a:r>
              <a:rPr lang="en-US" b="1" dirty="0" smtClean="0"/>
              <a:t>sub_metering_2</a:t>
            </a:r>
            <a:r>
              <a:rPr lang="en-US" dirty="0"/>
              <a:t>: </a:t>
            </a:r>
            <a:r>
              <a:rPr lang="en-US" dirty="0" smtClean="0"/>
              <a:t>Corresponds </a:t>
            </a:r>
            <a:r>
              <a:rPr lang="en-US" dirty="0"/>
              <a:t>to the </a:t>
            </a:r>
            <a:r>
              <a:rPr lang="en-US" dirty="0" smtClean="0"/>
              <a:t>laundry room, </a:t>
            </a:r>
            <a:r>
              <a:rPr lang="en-US" dirty="0"/>
              <a:t>containing a washing-machine, a tumble-drier, a refrigerator and a light.</a:t>
            </a:r>
          </a:p>
          <a:p>
            <a:pPr algn="just"/>
            <a:r>
              <a:rPr lang="en-US" b="1" dirty="0" smtClean="0"/>
              <a:t>sub_metering_3</a:t>
            </a:r>
            <a:r>
              <a:rPr lang="en-US" dirty="0"/>
              <a:t>: </a:t>
            </a:r>
            <a:r>
              <a:rPr lang="en-US" dirty="0" smtClean="0"/>
              <a:t>Corresponds </a:t>
            </a:r>
            <a:r>
              <a:rPr lang="en-US" dirty="0"/>
              <a:t>to an </a:t>
            </a:r>
            <a:r>
              <a:rPr lang="en-US" dirty="0" smtClean="0"/>
              <a:t>electric water-heater </a:t>
            </a:r>
            <a:r>
              <a:rPr lang="en-US" dirty="0"/>
              <a:t>and an </a:t>
            </a:r>
            <a:r>
              <a:rPr lang="en-US" dirty="0" smtClean="0"/>
              <a:t>air-conditioner.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99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Dataset</a:t>
            </a:r>
            <a:r>
              <a:rPr lang="pt-PT" dirty="0" smtClean="0"/>
              <a:t> </a:t>
            </a:r>
            <a:r>
              <a:rPr lang="pt-PT" dirty="0" err="1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As mentioned previously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Each individual year (or part of it) were joined together into a single dataset;</a:t>
            </a:r>
          </a:p>
          <a:p>
            <a:pPr lvl="1" algn="just"/>
            <a:r>
              <a:rPr lang="en-US" dirty="0" smtClean="0"/>
              <a:t>The d</a:t>
            </a:r>
            <a:r>
              <a:rPr lang="en-US" dirty="0" smtClean="0"/>
              <a:t>ate and time columns were joined into a single </a:t>
            </a:r>
            <a:r>
              <a:rPr lang="en-US" b="1" dirty="0" err="1" smtClean="0"/>
              <a:t>datetime</a:t>
            </a:r>
            <a:r>
              <a:rPr lang="en-US" dirty="0" smtClean="0"/>
              <a:t> column</a:t>
            </a:r>
            <a:r>
              <a:rPr lang="pt-PT" dirty="0" smtClean="0"/>
              <a:t>;</a:t>
            </a:r>
            <a:endParaRPr lang="en-US" dirty="0" smtClean="0"/>
          </a:p>
          <a:p>
            <a:pPr algn="just"/>
            <a:r>
              <a:rPr lang="en-US" dirty="0" smtClean="0"/>
              <a:t>According to documentation, the dataset contains missing values in the measurements (nearly 1,25% of the rows). Anyhow, i</a:t>
            </a:r>
            <a:r>
              <a:rPr lang="en-US" dirty="0" smtClean="0"/>
              <a:t>t seems we haven't got any missing values according to R.</a:t>
            </a:r>
          </a:p>
          <a:p>
            <a:pPr lvl="1" algn="just"/>
            <a:r>
              <a:rPr lang="en-US" dirty="0" smtClean="0"/>
              <a:t>The downloaded dataset contained 2.049.280 rows which corresponds to exactly 98.75% of the rows of the original dataset, meaning nulls had been excluded already.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9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Descriptive</a:t>
            </a:r>
            <a:r>
              <a:rPr lang="pt-PT" dirty="0" smtClean="0"/>
              <a:t> </a:t>
            </a:r>
            <a:r>
              <a:rPr lang="pt-PT" dirty="0" err="1" smtClean="0"/>
              <a:t>statistics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529386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Sub_metering_1 [W/h]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Sub_metering_2 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[W/h]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Sub_metering_3 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[W/h]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Standard </a:t>
                      </a:r>
                      <a:r>
                        <a:rPr lang="pt-PT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deviation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6.2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5.8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8.4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Minimum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1st </a:t>
                      </a:r>
                      <a:r>
                        <a:rPr lang="pt-PT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Quartile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Median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Mode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Mean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1.1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1.3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6.5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3rd</a:t>
                      </a:r>
                      <a:r>
                        <a:rPr lang="pt-PT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pt-PT" b="1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Quartile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17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Maximum</a:t>
                      </a:r>
                      <a:endParaRPr lang="en-US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31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72051" y="5338550"/>
            <a:ext cx="9545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Table 1 </a:t>
            </a:r>
            <a:r>
              <a:rPr lang="en-US" sz="2000" dirty="0" smtClean="0"/>
              <a:t>– Descriptive statistics for each of the sub meters for the entire time frame.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7763259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tf78479028_win32</Template>
  <TotalTime>1533</TotalTime>
  <Words>668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Segoe UI</vt:lpstr>
      <vt:lpstr>Segoe UI Light</vt:lpstr>
      <vt:lpstr>Balancing Act</vt:lpstr>
      <vt:lpstr>Wellspring</vt:lpstr>
      <vt:lpstr>Star of the show</vt:lpstr>
      <vt:lpstr>Amusements</vt:lpstr>
      <vt:lpstr>Household Electric Power Consumption</vt:lpstr>
      <vt:lpstr>Agenda</vt:lpstr>
      <vt:lpstr>Background</vt:lpstr>
      <vt:lpstr>Objectives</vt:lpstr>
      <vt:lpstr>Data Management</vt:lpstr>
      <vt:lpstr>Dataset description - Datetime</vt:lpstr>
      <vt:lpstr>Dataset description – sub_metering</vt:lpstr>
      <vt:lpstr>Dataset issues</vt:lpstr>
      <vt:lpstr>Descriptive statistics</vt:lpstr>
      <vt:lpstr>High-level recommendations</vt:lpstr>
      <vt:lpstr>Conclusions</vt:lpstr>
    </vt:vector>
  </TitlesOfParts>
  <Company>Grupo Santander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Tomé Pinto Almeida Borges</dc:creator>
  <cp:lastModifiedBy>Luis Tomé Pinto Almeida Borges</cp:lastModifiedBy>
  <cp:revision>18</cp:revision>
  <dcterms:created xsi:type="dcterms:W3CDTF">2022-01-29T12:30:43Z</dcterms:created>
  <dcterms:modified xsi:type="dcterms:W3CDTF">2022-01-30T14:04:51Z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b88ec2-a72b-4523-9e84-0458a1764731_Enabled">
    <vt:lpwstr>True</vt:lpwstr>
  </property>
  <property fmtid="{D5CDD505-2E9C-101B-9397-08002B2CF9AE}" pid="3" name="MSIP_Label_41b88ec2-a72b-4523-9e84-0458a1764731_SiteId">
    <vt:lpwstr>35595a02-4d6d-44ac-99e1-f9ab4cd872db</vt:lpwstr>
  </property>
  <property fmtid="{D5CDD505-2E9C-101B-9397-08002B2CF9AE}" pid="4" name="MSIP_Label_41b88ec2-a72b-4523-9e84-0458a1764731_Owner">
    <vt:lpwstr>s613116@corp.santander.pt</vt:lpwstr>
  </property>
  <property fmtid="{D5CDD505-2E9C-101B-9397-08002B2CF9AE}" pid="5" name="MSIP_Label_41b88ec2-a72b-4523-9e84-0458a1764731_SetDate">
    <vt:lpwstr>2022-01-29T12:32:11.5126876Z</vt:lpwstr>
  </property>
  <property fmtid="{D5CDD505-2E9C-101B-9397-08002B2CF9AE}" pid="6" name="MSIP_Label_41b88ec2-a72b-4523-9e84-0458a1764731_Name">
    <vt:lpwstr>Public</vt:lpwstr>
  </property>
  <property fmtid="{D5CDD505-2E9C-101B-9397-08002B2CF9AE}" pid="7" name="MSIP_Label_41b88ec2-a72b-4523-9e84-0458a1764731_Application">
    <vt:lpwstr>Microsoft Azure Information Protection</vt:lpwstr>
  </property>
  <property fmtid="{D5CDD505-2E9C-101B-9397-08002B2CF9AE}" pid="8" name="MSIP_Label_41b88ec2-a72b-4523-9e84-0458a1764731_ActionId">
    <vt:lpwstr>cc38d963-ff84-4cb0-828f-4938db8630d8</vt:lpwstr>
  </property>
  <property fmtid="{D5CDD505-2E9C-101B-9397-08002B2CF9AE}" pid="9" name="MSIP_Label_41b88ec2-a72b-4523-9e84-0458a1764731_Extended_MSFT_Method">
    <vt:lpwstr>Manual</vt:lpwstr>
  </property>
  <property fmtid="{D5CDD505-2E9C-101B-9397-08002B2CF9AE}" pid="10" name="Sensitivity">
    <vt:lpwstr>Public</vt:lpwstr>
  </property>
</Properties>
</file>