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  <p:sldMasterId id="2147483841" r:id="rId2"/>
    <p:sldMasterId id="2147483844" r:id="rId3"/>
    <p:sldMasterId id="2147483847" r:id="rId4"/>
  </p:sldMasterIdLst>
  <p:sldIdLst>
    <p:sldId id="256" r:id="rId5"/>
    <p:sldId id="257" r:id="rId6"/>
    <p:sldId id="258" r:id="rId7"/>
    <p:sldId id="267" r:id="rId8"/>
    <p:sldId id="268" r:id="rId9"/>
    <p:sldId id="270" r:id="rId10"/>
    <p:sldId id="271" r:id="rId11"/>
    <p:sldId id="269" r:id="rId12"/>
    <p:sldId id="273" r:id="rId13"/>
    <p:sldId id="275" r:id="rId14"/>
    <p:sldId id="274" r:id="rId15"/>
    <p:sldId id="276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7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=""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82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Star of the sh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t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=""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=""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=""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=""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=""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=""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=""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=""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043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Star of the sh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462B86F-90E5-425E-9F83-8477D8111E1D}"/>
              </a:ext>
            </a:extLst>
          </p:cNvPr>
          <p:cNvSpPr/>
          <p:nvPr userDrawn="1"/>
        </p:nvSpPr>
        <p:spPr>
          <a:xfrm>
            <a:off x="0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F5269853-3C2C-4F9C-B1BB-E00F7A1DB9E1}"/>
              </a:ext>
            </a:extLst>
          </p:cNvPr>
          <p:cNvSpPr/>
          <p:nvPr userDrawn="1"/>
        </p:nvSpPr>
        <p:spPr>
          <a:xfrm>
            <a:off x="653070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3759D58-52AF-4785-8A33-F528F46D88A3}"/>
              </a:ext>
            </a:extLst>
          </p:cNvPr>
          <p:cNvSpPr/>
          <p:nvPr userDrawn="1"/>
        </p:nvSpPr>
        <p:spPr>
          <a:xfrm>
            <a:off x="8852618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6AD3E0F4-EC0D-43C2-AC84-A53134C8566E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489200"/>
            <a:ext cx="5202936" cy="35478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=""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97700" y="914400"/>
            <a:ext cx="4334256" cy="509320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5883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Amus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=""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=""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=""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=""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=""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=""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=""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=""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753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Amus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3A3BC27-A809-4F76-931E-2DE01059A5AB}"/>
              </a:ext>
            </a:extLst>
          </p:cNvPr>
          <p:cNvSpPr/>
          <p:nvPr userDrawn="1"/>
        </p:nvSpPr>
        <p:spPr>
          <a:xfrm>
            <a:off x="6712974" y="1651000"/>
            <a:ext cx="460459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D96A5108-5EBA-43CE-BA4A-DA9EEF5D808A}"/>
              </a:ext>
            </a:extLst>
          </p:cNvPr>
          <p:cNvSpPr/>
          <p:nvPr userDrawn="1"/>
        </p:nvSpPr>
        <p:spPr>
          <a:xfrm>
            <a:off x="9271000" y="0"/>
            <a:ext cx="292100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2712910-50D0-4906-AB08-F37D02F96D4A}"/>
              </a:ext>
            </a:extLst>
          </p:cNvPr>
          <p:cNvSpPr/>
          <p:nvPr userDrawn="1"/>
        </p:nvSpPr>
        <p:spPr>
          <a:xfrm>
            <a:off x="0" y="2387600"/>
            <a:ext cx="546100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DAC760C-BE23-4DA2-A294-3B5668F8AECA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072384"/>
            <a:ext cx="4946904" cy="28712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=""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78040" y="457200"/>
            <a:ext cx="4562856" cy="640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8808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=""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122301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lette Balance 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=""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=""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=""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=""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=""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=""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=""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=""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75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ersive palette Balancing 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50869985-B973-4011-9FA2-83D7EBB2EA53}"/>
              </a:ext>
            </a:extLst>
          </p:cNvPr>
          <p:cNvSpPr/>
          <p:nvPr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=""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0"/>
            <a:ext cx="74803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E75D44F0-DADD-4DCC-82EC-FDB3E9878AA9}"/>
              </a:ext>
            </a:extLst>
          </p:cNvPr>
          <p:cNvSpPr/>
          <p:nvPr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28CFE2C9-8B6E-4DDA-A5EA-04581F7629F0}"/>
              </a:ext>
            </a:extLst>
          </p:cNvPr>
          <p:cNvSpPr/>
          <p:nvPr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5051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/>
          <a:lstStyle>
            <a:lvl1pPr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=""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6312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A5D6-08AC-453D-9206-1039A5DDD965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7710-1F16-4D28-9322-4707AC363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16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A5D6-08AC-453D-9206-1039A5DDD965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7710-1F16-4D28-9322-4707AC363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561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Wellsp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=""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=""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=""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=""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=""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=""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=""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=""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82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Wellsp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8D3F081E-4462-4B33-A41E-0432A3B439D9}"/>
              </a:ext>
            </a:extLst>
          </p:cNvPr>
          <p:cNvSpPr/>
          <p:nvPr userDrawn="1"/>
        </p:nvSpPr>
        <p:spPr>
          <a:xfrm rot="5400000">
            <a:off x="1074065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C05FA2D1-6BF4-4194-B815-8C66D013FD27}"/>
              </a:ext>
            </a:extLst>
          </p:cNvPr>
          <p:cNvSpPr/>
          <p:nvPr userDrawn="1"/>
        </p:nvSpPr>
        <p:spPr>
          <a:xfrm>
            <a:off x="7982712" y="495300"/>
            <a:ext cx="3753612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DC88F0DF-BC0B-473C-82DC-7FC46D38FAC1}"/>
              </a:ext>
            </a:extLst>
          </p:cNvPr>
          <p:cNvSpPr/>
          <p:nvPr userDrawn="1"/>
        </p:nvSpPr>
        <p:spPr>
          <a:xfrm>
            <a:off x="4251158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=""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09160" y="960120"/>
            <a:ext cx="6574536" cy="50749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FDF3E524-6AEB-4529-804C-0B9CD9992050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228600" y="2415910"/>
            <a:ext cx="402255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8575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EA5D6-08AC-453D-9206-1039A5DDD965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A7710-1F16-4D28-9322-4707AC363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88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112">
          <p15:clr>
            <a:srgbClr val="F26B43"/>
          </p15:clr>
        </p15:guide>
        <p15:guide id="2" pos="2568">
          <p15:clr>
            <a:srgbClr val="F26B43"/>
          </p15:clr>
        </p15:guide>
        <p15:guide id="3" pos="288">
          <p15:clr>
            <a:srgbClr val="5ACBF0"/>
          </p15:clr>
        </p15:guide>
        <p15:guide id="4" pos="7392">
          <p15:clr>
            <a:srgbClr val="5ACBF0"/>
          </p15:clr>
        </p15:guide>
        <p15:guide id="5" orient="horz" pos="576">
          <p15:clr>
            <a:srgbClr val="5ACBF0"/>
          </p15:clr>
        </p15:guide>
        <p15:guide id="6" orient="horz" pos="3744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2/26/2022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265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112">
          <p15:clr>
            <a:srgbClr val="F26B43"/>
          </p15:clr>
        </p15:guide>
        <p15:guide id="2" pos="2568">
          <p15:clr>
            <a:srgbClr val="F26B43"/>
          </p15:clr>
        </p15:guide>
        <p15:guide id="3" pos="288">
          <p15:clr>
            <a:srgbClr val="5ACBF0"/>
          </p15:clr>
        </p15:guide>
        <p15:guide id="4" pos="7392">
          <p15:clr>
            <a:srgbClr val="5ACBF0"/>
          </p15:clr>
        </p15:guide>
        <p15:guide id="5" orient="horz" pos="576">
          <p15:clr>
            <a:srgbClr val="5ACBF0"/>
          </p15:clr>
        </p15:guide>
        <p15:guide id="6" orient="horz" pos="3744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2/26/2022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00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112">
          <p15:clr>
            <a:srgbClr val="F26B43"/>
          </p15:clr>
        </p15:guide>
        <p15:guide id="2" pos="2568">
          <p15:clr>
            <a:srgbClr val="F26B43"/>
          </p15:clr>
        </p15:guide>
        <p15:guide id="3" pos="288">
          <p15:clr>
            <a:srgbClr val="5ACBF0"/>
          </p15:clr>
        </p15:guide>
        <p15:guide id="4" pos="7392">
          <p15:clr>
            <a:srgbClr val="5ACBF0"/>
          </p15:clr>
        </p15:guide>
        <p15:guide id="5" orient="horz" pos="576">
          <p15:clr>
            <a:srgbClr val="5ACBF0"/>
          </p15:clr>
        </p15:guide>
        <p15:guide id="6" orient="horz" pos="3744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2/26/2022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970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112">
          <p15:clr>
            <a:srgbClr val="F26B43"/>
          </p15:clr>
        </p15:guide>
        <p15:guide id="2" pos="2568">
          <p15:clr>
            <a:srgbClr val="F26B43"/>
          </p15:clr>
        </p15:guide>
        <p15:guide id="3" pos="288">
          <p15:clr>
            <a:srgbClr val="5ACBF0"/>
          </p15:clr>
        </p15:guide>
        <p15:guide id="4" pos="7392">
          <p15:clr>
            <a:srgbClr val="5ACBF0"/>
          </p15:clr>
        </p15:guide>
        <p15:guide id="5" orient="horz" pos="576">
          <p15:clr>
            <a:srgbClr val="5ACBF0"/>
          </p15:clr>
        </p15:guide>
        <p15:guide id="6" orient="horz" pos="3744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Household Electric Power Consumption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Ubiqum</a:t>
            </a:r>
            <a:r>
              <a:rPr lang="en-US" dirty="0" smtClean="0"/>
              <a:t> – Task </a:t>
            </a:r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914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b="1" dirty="0" smtClean="0"/>
              <a:t>3. Linear </a:t>
            </a:r>
            <a:r>
              <a:rPr lang="pt-PT" b="1" dirty="0" err="1" smtClean="0"/>
              <a:t>regression</a:t>
            </a:r>
            <a:r>
              <a:rPr lang="pt-PT" b="1" dirty="0" smtClean="0"/>
              <a:t> </a:t>
            </a:r>
            <a:r>
              <a:rPr lang="pt-PT" b="1" dirty="0" err="1" smtClean="0"/>
              <a:t>forecast</a:t>
            </a:r>
            <a:r>
              <a:rPr lang="pt-PT" b="1" dirty="0" smtClean="0"/>
              <a:t> </a:t>
            </a:r>
            <a:r>
              <a:rPr lang="pt-PT" b="1" dirty="0" err="1" smtClean="0"/>
              <a:t>visualization</a:t>
            </a:r>
            <a:r>
              <a:rPr lang="pt-PT" b="1" dirty="0" smtClean="0"/>
              <a:t> for </a:t>
            </a:r>
            <a:r>
              <a:rPr lang="pt-PT" b="1" dirty="0" err="1"/>
              <a:t>s</a:t>
            </a:r>
            <a:r>
              <a:rPr lang="pt-PT" b="1" dirty="0" err="1" smtClean="0"/>
              <a:t>ub-meter</a:t>
            </a:r>
            <a:r>
              <a:rPr lang="pt-PT" b="1" dirty="0" smtClean="0"/>
              <a:t> 2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98659" y="2483350"/>
            <a:ext cx="34268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Forecast for the future 50 days with a level of confidence between [80, 90[ %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760" y="1980997"/>
            <a:ext cx="7561924" cy="466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884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b="1" dirty="0" smtClean="0"/>
              <a:t>3. Linear </a:t>
            </a:r>
            <a:r>
              <a:rPr lang="pt-PT" b="1" dirty="0" err="1" smtClean="0"/>
              <a:t>regression</a:t>
            </a:r>
            <a:r>
              <a:rPr lang="pt-PT" b="1" dirty="0" smtClean="0"/>
              <a:t> </a:t>
            </a:r>
            <a:r>
              <a:rPr lang="pt-PT" b="1" dirty="0" err="1" smtClean="0"/>
              <a:t>forecast</a:t>
            </a:r>
            <a:r>
              <a:rPr lang="pt-PT" b="1" dirty="0" smtClean="0"/>
              <a:t> </a:t>
            </a:r>
            <a:r>
              <a:rPr lang="pt-PT" b="1" dirty="0" err="1" smtClean="0"/>
              <a:t>visualization</a:t>
            </a:r>
            <a:r>
              <a:rPr lang="pt-PT" b="1" dirty="0" smtClean="0"/>
              <a:t> for </a:t>
            </a:r>
            <a:r>
              <a:rPr lang="pt-PT" b="1" dirty="0" err="1"/>
              <a:t>s</a:t>
            </a:r>
            <a:r>
              <a:rPr lang="pt-PT" b="1" dirty="0" err="1" smtClean="0"/>
              <a:t>ub-meter</a:t>
            </a:r>
            <a:r>
              <a:rPr lang="pt-PT" b="1" dirty="0" smtClean="0"/>
              <a:t> 3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63880" y="2483350"/>
            <a:ext cx="34268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Forecast for the future 20 weeks with a level of confidence between [80, 90[ %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738" y="1876870"/>
            <a:ext cx="7297718" cy="450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164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b="1" dirty="0" smtClean="0"/>
              <a:t>3.Comparison </a:t>
            </a:r>
            <a:r>
              <a:rPr lang="pt-PT" b="1" dirty="0" err="1" smtClean="0"/>
              <a:t>chart</a:t>
            </a:r>
            <a:r>
              <a:rPr lang="pt-PT" b="1" dirty="0" smtClean="0"/>
              <a:t> </a:t>
            </a:r>
            <a:r>
              <a:rPr lang="pt-PT" b="1" dirty="0" err="1" smtClean="0"/>
              <a:t>of</a:t>
            </a:r>
            <a:r>
              <a:rPr lang="pt-PT" b="1" dirty="0" smtClean="0"/>
              <a:t> </a:t>
            </a:r>
            <a:r>
              <a:rPr lang="pt-PT" b="1" dirty="0" err="1" smtClean="0"/>
              <a:t>forecast</a:t>
            </a:r>
            <a:r>
              <a:rPr lang="pt-PT" b="1" dirty="0" smtClean="0"/>
              <a:t> </a:t>
            </a:r>
            <a:r>
              <a:rPr lang="pt-PT" b="1" dirty="0" err="1" smtClean="0"/>
              <a:t>metrics</a:t>
            </a:r>
            <a:r>
              <a:rPr lang="pt-PT" b="1" dirty="0" smtClean="0"/>
              <a:t>: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77" y="2253714"/>
            <a:ext cx="4696480" cy="289600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699" y="2253714"/>
            <a:ext cx="4696480" cy="28960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7677" y="5400598"/>
            <a:ext cx="4696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/>
              <a:t>Chart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R </a:t>
            </a:r>
            <a:r>
              <a:rPr lang="pt-PT" dirty="0" err="1" smtClean="0"/>
              <a:t>squared</a:t>
            </a:r>
            <a:r>
              <a:rPr lang="pt-PT" dirty="0" smtClean="0"/>
              <a:t> </a:t>
            </a:r>
            <a:r>
              <a:rPr lang="pt-PT" dirty="0" err="1" smtClean="0"/>
              <a:t>metric</a:t>
            </a:r>
            <a:r>
              <a:rPr lang="pt-PT" dirty="0" smtClean="0"/>
              <a:t> for </a:t>
            </a:r>
            <a:r>
              <a:rPr lang="pt-PT" dirty="0" err="1" smtClean="0"/>
              <a:t>each</a:t>
            </a:r>
            <a:r>
              <a:rPr lang="pt-PT" dirty="0" smtClean="0"/>
              <a:t> </a:t>
            </a:r>
            <a:r>
              <a:rPr lang="pt-PT" dirty="0" err="1" smtClean="0"/>
              <a:t>sub-meter</a:t>
            </a:r>
            <a:r>
              <a:rPr lang="pt-PT" dirty="0" smtClean="0"/>
              <a:t> </a:t>
            </a:r>
            <a:r>
              <a:rPr lang="pt-PT" dirty="0" err="1" smtClean="0"/>
              <a:t>model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60660" y="5475217"/>
            <a:ext cx="4756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/>
              <a:t>Chart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Root</a:t>
            </a:r>
            <a:r>
              <a:rPr lang="pt-PT" dirty="0" smtClean="0"/>
              <a:t> </a:t>
            </a:r>
            <a:r>
              <a:rPr lang="pt-PT" dirty="0" err="1" smtClean="0"/>
              <a:t>mean</a:t>
            </a:r>
            <a:r>
              <a:rPr lang="pt-PT" dirty="0" smtClean="0"/>
              <a:t> </a:t>
            </a:r>
            <a:r>
              <a:rPr lang="pt-PT" dirty="0" err="1" smtClean="0"/>
              <a:t>square</a:t>
            </a:r>
            <a:r>
              <a:rPr lang="pt-PT" dirty="0" smtClean="0"/>
              <a:t> error </a:t>
            </a:r>
            <a:r>
              <a:rPr lang="pt-PT" dirty="0" err="1" smtClean="0"/>
              <a:t>metric</a:t>
            </a:r>
            <a:r>
              <a:rPr lang="pt-PT" dirty="0" smtClean="0"/>
              <a:t> for </a:t>
            </a:r>
            <a:r>
              <a:rPr lang="pt-PT" dirty="0" err="1" smtClean="0"/>
              <a:t>each</a:t>
            </a:r>
            <a:r>
              <a:rPr lang="pt-PT" dirty="0" smtClean="0"/>
              <a:t> </a:t>
            </a:r>
            <a:r>
              <a:rPr lang="pt-PT" dirty="0" err="1" smtClean="0"/>
              <a:t>sub-meter</a:t>
            </a:r>
            <a:r>
              <a:rPr lang="pt-PT" dirty="0" smtClean="0"/>
              <a:t> </a:t>
            </a:r>
            <a:r>
              <a:rPr lang="pt-PT" dirty="0" err="1" smtClean="0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769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b="1" dirty="0" smtClean="0"/>
              <a:t>4. </a:t>
            </a:r>
            <a:r>
              <a:rPr lang="pt-PT" b="1" dirty="0" err="1" smtClean="0"/>
              <a:t>Decomposition</a:t>
            </a:r>
            <a:r>
              <a:rPr lang="pt-PT" b="1" dirty="0" smtClean="0"/>
              <a:t> </a:t>
            </a:r>
            <a:r>
              <a:rPr lang="pt-PT" b="1" dirty="0" err="1" smtClean="0"/>
              <a:t>Visualization</a:t>
            </a:r>
            <a:r>
              <a:rPr lang="pt-PT" b="1" dirty="0" smtClean="0"/>
              <a:t> for </a:t>
            </a:r>
            <a:r>
              <a:rPr lang="pt-PT" b="1" dirty="0" err="1" smtClean="0"/>
              <a:t>sub-meter</a:t>
            </a:r>
            <a:r>
              <a:rPr lang="pt-PT" b="1" dirty="0" smtClean="0"/>
              <a:t> 1: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811" y="1932872"/>
            <a:ext cx="7089593" cy="437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563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b="1" dirty="0" smtClean="0"/>
              <a:t>4. </a:t>
            </a:r>
            <a:r>
              <a:rPr lang="pt-PT" b="1" dirty="0" err="1" smtClean="0"/>
              <a:t>Decomposition</a:t>
            </a:r>
            <a:r>
              <a:rPr lang="pt-PT" b="1" dirty="0" smtClean="0"/>
              <a:t> </a:t>
            </a:r>
            <a:r>
              <a:rPr lang="pt-PT" b="1" dirty="0" err="1" smtClean="0"/>
              <a:t>Visualization</a:t>
            </a:r>
            <a:r>
              <a:rPr lang="pt-PT" b="1" dirty="0" smtClean="0"/>
              <a:t> for </a:t>
            </a:r>
            <a:r>
              <a:rPr lang="pt-PT" b="1" dirty="0" err="1" smtClean="0"/>
              <a:t>sub-meter</a:t>
            </a:r>
            <a:r>
              <a:rPr lang="pt-PT" b="1" dirty="0" smtClean="0"/>
              <a:t> 2: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447" y="1964955"/>
            <a:ext cx="7156322" cy="441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485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b="1" dirty="0" smtClean="0"/>
              <a:t>4. </a:t>
            </a:r>
            <a:r>
              <a:rPr lang="pt-PT" b="1" dirty="0" err="1" smtClean="0"/>
              <a:t>Decomposition</a:t>
            </a:r>
            <a:r>
              <a:rPr lang="pt-PT" b="1" dirty="0" smtClean="0"/>
              <a:t> </a:t>
            </a:r>
            <a:r>
              <a:rPr lang="pt-PT" b="1" dirty="0" err="1" smtClean="0"/>
              <a:t>Visualization</a:t>
            </a:r>
            <a:r>
              <a:rPr lang="pt-PT" b="1" dirty="0" smtClean="0"/>
              <a:t> for </a:t>
            </a:r>
            <a:r>
              <a:rPr lang="pt-PT" b="1" dirty="0" err="1" smtClean="0"/>
              <a:t>sub-meter</a:t>
            </a:r>
            <a:r>
              <a:rPr lang="pt-PT" b="1" dirty="0" smtClean="0"/>
              <a:t> 3: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765" y="1964956"/>
            <a:ext cx="7245686" cy="446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679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b="1" dirty="0" smtClean="0"/>
              <a:t>5. </a:t>
            </a:r>
            <a:r>
              <a:rPr lang="pt-PT" b="1" dirty="0" err="1" smtClean="0"/>
              <a:t>Holt</a:t>
            </a:r>
            <a:r>
              <a:rPr lang="pt-PT" b="1" dirty="0" smtClean="0"/>
              <a:t> </a:t>
            </a:r>
            <a:r>
              <a:rPr lang="pt-PT" b="1" dirty="0" err="1" smtClean="0"/>
              <a:t>Winters</a:t>
            </a:r>
            <a:r>
              <a:rPr lang="pt-PT" b="1" dirty="0" smtClean="0"/>
              <a:t> </a:t>
            </a:r>
            <a:r>
              <a:rPr lang="pt-PT" b="1" dirty="0" err="1" smtClean="0"/>
              <a:t>Forecast</a:t>
            </a:r>
            <a:r>
              <a:rPr lang="pt-PT" b="1" dirty="0" smtClean="0"/>
              <a:t> for </a:t>
            </a:r>
            <a:r>
              <a:rPr lang="pt-PT" b="1" dirty="0" err="1" smtClean="0"/>
              <a:t>Sub-meter</a:t>
            </a:r>
            <a:r>
              <a:rPr lang="pt-PT" b="1" dirty="0" smtClean="0"/>
              <a:t> 1: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267" y="1818167"/>
            <a:ext cx="7815477" cy="48232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3880" y="2483350"/>
            <a:ext cx="3426858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Forecast for the future 50 days.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07623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b="1" dirty="0" smtClean="0"/>
              <a:t>5. </a:t>
            </a:r>
            <a:r>
              <a:rPr lang="pt-PT" b="1" dirty="0" err="1" smtClean="0"/>
              <a:t>Holt</a:t>
            </a:r>
            <a:r>
              <a:rPr lang="pt-PT" b="1" dirty="0" smtClean="0"/>
              <a:t> </a:t>
            </a:r>
            <a:r>
              <a:rPr lang="pt-PT" b="1" dirty="0" err="1" smtClean="0"/>
              <a:t>Winters</a:t>
            </a:r>
            <a:r>
              <a:rPr lang="pt-PT" b="1" dirty="0" smtClean="0"/>
              <a:t> </a:t>
            </a:r>
            <a:r>
              <a:rPr lang="pt-PT" b="1" dirty="0" err="1" smtClean="0"/>
              <a:t>Forecast</a:t>
            </a:r>
            <a:r>
              <a:rPr lang="pt-PT" b="1" dirty="0" smtClean="0"/>
              <a:t> for </a:t>
            </a:r>
            <a:r>
              <a:rPr lang="pt-PT" b="1" dirty="0" err="1" smtClean="0"/>
              <a:t>Sub-meter</a:t>
            </a:r>
            <a:r>
              <a:rPr lang="pt-PT" b="1" dirty="0" smtClean="0"/>
              <a:t> 2: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853" y="1655110"/>
            <a:ext cx="8197516" cy="50590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3880" y="2483350"/>
            <a:ext cx="3426858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Forecast for the future 50 days.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02847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b="1" dirty="0" smtClean="0"/>
              <a:t>5. </a:t>
            </a:r>
            <a:r>
              <a:rPr lang="pt-PT" b="1" dirty="0" err="1" smtClean="0"/>
              <a:t>Holt</a:t>
            </a:r>
            <a:r>
              <a:rPr lang="pt-PT" b="1" dirty="0" smtClean="0"/>
              <a:t> </a:t>
            </a:r>
            <a:r>
              <a:rPr lang="pt-PT" b="1" dirty="0" err="1" smtClean="0"/>
              <a:t>Winters</a:t>
            </a:r>
            <a:r>
              <a:rPr lang="pt-PT" b="1" dirty="0" smtClean="0"/>
              <a:t> </a:t>
            </a:r>
            <a:r>
              <a:rPr lang="pt-PT" b="1" dirty="0" err="1" smtClean="0"/>
              <a:t>Forecast</a:t>
            </a:r>
            <a:r>
              <a:rPr lang="pt-PT" b="1" dirty="0" smtClean="0"/>
              <a:t> for </a:t>
            </a:r>
            <a:r>
              <a:rPr lang="pt-PT" b="1" dirty="0" err="1" smtClean="0"/>
              <a:t>Sub-meter</a:t>
            </a:r>
            <a:r>
              <a:rPr lang="pt-PT" b="1" dirty="0" smtClean="0"/>
              <a:t> 3: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941" y="1770830"/>
            <a:ext cx="7996156" cy="49347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3880" y="2483350"/>
            <a:ext cx="3426858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Forecast for the future 25 weeks.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32423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b="1" dirty="0" smtClean="0"/>
              <a:t>6. </a:t>
            </a:r>
            <a:r>
              <a:rPr lang="pt-PT" b="1" dirty="0" err="1" smtClean="0"/>
              <a:t>Useful</a:t>
            </a:r>
            <a:r>
              <a:rPr lang="pt-PT" b="1" dirty="0" smtClean="0"/>
              <a:t> </a:t>
            </a:r>
            <a:r>
              <a:rPr lang="pt-PT" b="1" dirty="0" err="1" smtClean="0"/>
              <a:t>correlations</a:t>
            </a:r>
            <a:r>
              <a:rPr lang="pt-PT" b="1" dirty="0" smtClean="0"/>
              <a:t>: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442" y="1818167"/>
            <a:ext cx="7972927" cy="49204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8350" y="1865549"/>
            <a:ext cx="3426858" cy="4614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dirty="0" smtClean="0"/>
              <a:t>Looking at the trend graphs: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PT" sz="2800" dirty="0" err="1" smtClean="0"/>
              <a:t>While</a:t>
            </a:r>
            <a:r>
              <a:rPr lang="pt-PT" sz="2800" dirty="0" smtClean="0"/>
              <a:t> </a:t>
            </a:r>
            <a:r>
              <a:rPr lang="pt-PT" sz="2800" dirty="0" err="1" smtClean="0"/>
              <a:t>sub-meter</a:t>
            </a:r>
            <a:r>
              <a:rPr lang="pt-PT" sz="2800" dirty="0" smtClean="0"/>
              <a:t> 1 (</a:t>
            </a:r>
            <a:r>
              <a:rPr lang="pt-PT" sz="2800" dirty="0" err="1" smtClean="0"/>
              <a:t>red</a:t>
            </a:r>
            <a:r>
              <a:rPr lang="pt-PT" sz="2800" dirty="0" smtClean="0"/>
              <a:t>) </a:t>
            </a:r>
            <a:r>
              <a:rPr lang="pt-PT" sz="2800" dirty="0" err="1" smtClean="0"/>
              <a:t>and</a:t>
            </a:r>
            <a:r>
              <a:rPr lang="pt-PT" sz="2800" dirty="0" smtClean="0"/>
              <a:t> 2 (green) are </a:t>
            </a:r>
            <a:r>
              <a:rPr lang="pt-PT" sz="2800" dirty="0" err="1" smtClean="0"/>
              <a:t>somewhat</a:t>
            </a:r>
            <a:r>
              <a:rPr lang="pt-PT" sz="2800" dirty="0" smtClean="0"/>
              <a:t> </a:t>
            </a:r>
            <a:r>
              <a:rPr lang="pt-PT" sz="2800" dirty="0" err="1" smtClean="0"/>
              <a:t>stable</a:t>
            </a:r>
            <a:r>
              <a:rPr lang="pt-PT" sz="2800" dirty="0" smtClean="0"/>
              <a:t>, 3 </a:t>
            </a:r>
            <a:r>
              <a:rPr lang="pt-PT" sz="2800" dirty="0" err="1" smtClean="0"/>
              <a:t>has</a:t>
            </a:r>
            <a:r>
              <a:rPr lang="pt-PT" sz="2800" dirty="0" smtClean="0"/>
              <a:t> </a:t>
            </a:r>
            <a:r>
              <a:rPr lang="pt-PT" sz="2800" dirty="0" err="1" smtClean="0"/>
              <a:t>been</a:t>
            </a:r>
            <a:r>
              <a:rPr lang="pt-PT" sz="2800" dirty="0" smtClean="0"/>
              <a:t> </a:t>
            </a:r>
            <a:r>
              <a:rPr lang="pt-PT" sz="2800" dirty="0" err="1" smtClean="0"/>
              <a:t>recently</a:t>
            </a:r>
            <a:r>
              <a:rPr lang="pt-PT" sz="2800" dirty="0" smtClean="0"/>
              <a:t> </a:t>
            </a:r>
            <a:r>
              <a:rPr lang="pt-PT" sz="2800" dirty="0" err="1" smtClean="0"/>
              <a:t>rising</a:t>
            </a:r>
            <a:r>
              <a:rPr lang="pt-PT" sz="2800" dirty="0" smtClean="0"/>
              <a:t>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PT" sz="2800" dirty="0" err="1" smtClean="0"/>
              <a:t>The</a:t>
            </a:r>
            <a:r>
              <a:rPr lang="pt-PT" sz="2800" dirty="0" smtClean="0"/>
              <a:t> </a:t>
            </a:r>
            <a:r>
              <a:rPr lang="pt-PT" sz="2800" dirty="0" err="1" smtClean="0"/>
              <a:t>last</a:t>
            </a:r>
            <a:r>
              <a:rPr lang="pt-PT" sz="2800" dirty="0" smtClean="0"/>
              <a:t> </a:t>
            </a:r>
            <a:r>
              <a:rPr lang="pt-PT" sz="2800" dirty="0" err="1" smtClean="0"/>
              <a:t>sub-meter</a:t>
            </a:r>
            <a:r>
              <a:rPr lang="pt-PT" sz="2800" dirty="0" smtClean="0"/>
              <a:t> records </a:t>
            </a:r>
            <a:r>
              <a:rPr lang="pt-PT" sz="2800" dirty="0" err="1" smtClean="0"/>
              <a:t>the</a:t>
            </a:r>
            <a:r>
              <a:rPr lang="pt-PT" sz="2800" dirty="0" smtClean="0"/>
              <a:t> </a:t>
            </a:r>
            <a:r>
              <a:rPr lang="pt-PT" sz="2800" dirty="0" err="1" smtClean="0"/>
              <a:t>highest</a:t>
            </a:r>
            <a:r>
              <a:rPr lang="pt-PT" sz="2800" dirty="0" smtClean="0"/>
              <a:t> </a:t>
            </a:r>
            <a:r>
              <a:rPr lang="pt-PT" sz="2800" dirty="0" err="1" smtClean="0"/>
              <a:t>power</a:t>
            </a:r>
            <a:r>
              <a:rPr lang="pt-PT" sz="2800" dirty="0" smtClean="0"/>
              <a:t> </a:t>
            </a:r>
            <a:r>
              <a:rPr lang="pt-PT" sz="2800" dirty="0" err="1" smtClean="0"/>
              <a:t>consumptions</a:t>
            </a:r>
            <a:r>
              <a:rPr lang="pt-PT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7737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pt-PT" dirty="0" err="1" smtClean="0"/>
              <a:t>Sub-meter</a:t>
            </a:r>
            <a:r>
              <a:rPr lang="pt-PT" dirty="0" smtClean="0"/>
              <a:t> </a:t>
            </a:r>
            <a:r>
              <a:rPr lang="pt-PT" dirty="0" err="1" smtClean="0"/>
              <a:t>power</a:t>
            </a:r>
            <a:r>
              <a:rPr lang="pt-PT" dirty="0" smtClean="0"/>
              <a:t> </a:t>
            </a:r>
            <a:r>
              <a:rPr lang="pt-PT" dirty="0" err="1" smtClean="0"/>
              <a:t>consumption</a:t>
            </a:r>
            <a:r>
              <a:rPr lang="pt-PT" dirty="0" smtClean="0"/>
              <a:t> </a:t>
            </a:r>
            <a:r>
              <a:rPr lang="pt-PT" dirty="0" err="1" smtClean="0"/>
              <a:t>visualization</a:t>
            </a:r>
            <a:r>
              <a:rPr lang="pt-PT" dirty="0" smtClean="0"/>
              <a:t>;</a:t>
            </a:r>
            <a:endParaRPr lang="pt-PT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Time Series Visualization;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PT" dirty="0" smtClean="0"/>
              <a:t>Linear </a:t>
            </a:r>
            <a:r>
              <a:rPr lang="pt-PT" dirty="0" err="1" smtClean="0"/>
              <a:t>Regression</a:t>
            </a:r>
            <a:r>
              <a:rPr lang="pt-PT" dirty="0" smtClean="0"/>
              <a:t> </a:t>
            </a:r>
            <a:r>
              <a:rPr lang="pt-PT" dirty="0" err="1" smtClean="0"/>
              <a:t>Forecast</a:t>
            </a:r>
            <a:r>
              <a:rPr lang="pt-PT" dirty="0" smtClean="0"/>
              <a:t> </a:t>
            </a:r>
            <a:r>
              <a:rPr lang="pt-PT" dirty="0" err="1" smtClean="0"/>
              <a:t>Visualization</a:t>
            </a:r>
            <a:r>
              <a:rPr lang="pt-PT" dirty="0" smtClean="0"/>
              <a:t>;</a:t>
            </a:r>
            <a:endParaRPr lang="en-US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Decomposition Visualization;</a:t>
            </a:r>
            <a:endParaRPr lang="en-US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Holt Winters Forecasts;</a:t>
            </a:r>
            <a:endParaRPr lang="en-US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pt-PT" dirty="0" err="1" smtClean="0"/>
              <a:t>Useful</a:t>
            </a:r>
            <a:r>
              <a:rPr lang="pt-PT" dirty="0" smtClean="0"/>
              <a:t> </a:t>
            </a:r>
            <a:r>
              <a:rPr lang="pt-PT" dirty="0" err="1" smtClean="0"/>
              <a:t>Correlations</a:t>
            </a:r>
            <a:r>
              <a:rPr lang="pt-PT" dirty="0" smtClean="0"/>
              <a:t>;</a:t>
            </a:r>
            <a:endParaRPr lang="en-US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Summary statement</a:t>
            </a:r>
            <a:r>
              <a:rPr lang="en-US" dirty="0" smtClean="0"/>
              <a:t>;</a:t>
            </a:r>
            <a:endParaRPr lang="en-US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Business recommendations;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PT" dirty="0" err="1" smtClean="0"/>
              <a:t>Lessons</a:t>
            </a:r>
            <a:r>
              <a:rPr lang="pt-PT" dirty="0" smtClean="0"/>
              <a:t> </a:t>
            </a:r>
            <a:r>
              <a:rPr lang="pt-PT" dirty="0" err="1" smtClean="0"/>
              <a:t>learned</a:t>
            </a:r>
            <a:r>
              <a:rPr lang="pt-PT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150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b="1" dirty="0" smtClean="0"/>
              <a:t>7. </a:t>
            </a:r>
            <a:r>
              <a:rPr lang="pt-PT" b="1" dirty="0" err="1" smtClean="0"/>
              <a:t>Summary</a:t>
            </a:r>
            <a:r>
              <a:rPr lang="pt-PT" b="1" dirty="0" smtClean="0"/>
              <a:t> </a:t>
            </a:r>
            <a:r>
              <a:rPr lang="pt-PT" b="1" dirty="0" err="1" smtClean="0"/>
              <a:t>Statement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88349" y="1865549"/>
            <a:ext cx="11013839" cy="2287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PT" sz="2800" dirty="0" err="1" smtClean="0"/>
              <a:t>The</a:t>
            </a:r>
            <a:r>
              <a:rPr lang="pt-PT" sz="2800" dirty="0" smtClean="0"/>
              <a:t> </a:t>
            </a:r>
            <a:r>
              <a:rPr lang="pt-PT" sz="2800" dirty="0" err="1" smtClean="0"/>
              <a:t>goal</a:t>
            </a:r>
            <a:r>
              <a:rPr lang="pt-PT" sz="2800" dirty="0" smtClean="0"/>
              <a:t> </a:t>
            </a:r>
            <a:r>
              <a:rPr lang="pt-PT" sz="2800" dirty="0" err="1" smtClean="0"/>
              <a:t>of</a:t>
            </a:r>
            <a:r>
              <a:rPr lang="pt-PT" sz="2800" dirty="0" smtClean="0"/>
              <a:t> </a:t>
            </a:r>
            <a:r>
              <a:rPr lang="pt-PT" sz="2800" dirty="0" err="1" smtClean="0"/>
              <a:t>this</a:t>
            </a:r>
            <a:r>
              <a:rPr lang="pt-PT" sz="2800" dirty="0" smtClean="0"/>
              <a:t> </a:t>
            </a:r>
            <a:r>
              <a:rPr lang="pt-PT" sz="2800" dirty="0" err="1" smtClean="0"/>
              <a:t>project</a:t>
            </a:r>
            <a:r>
              <a:rPr lang="pt-PT" sz="2800" dirty="0" smtClean="0"/>
              <a:t> </a:t>
            </a:r>
            <a:r>
              <a:rPr lang="pt-PT" sz="2800" dirty="0" err="1" smtClean="0"/>
              <a:t>was</a:t>
            </a:r>
            <a:r>
              <a:rPr lang="pt-PT" sz="2800" dirty="0" smtClean="0"/>
              <a:t> to </a:t>
            </a:r>
            <a:r>
              <a:rPr lang="pt-PT" sz="2800" dirty="0" err="1" smtClean="0"/>
              <a:t>analyse</a:t>
            </a:r>
            <a:r>
              <a:rPr lang="pt-PT" sz="2800" dirty="0" smtClean="0"/>
              <a:t> </a:t>
            </a:r>
            <a:r>
              <a:rPr lang="pt-PT" sz="2800" dirty="0" err="1" smtClean="0"/>
              <a:t>the</a:t>
            </a:r>
            <a:r>
              <a:rPr lang="pt-PT" sz="2800" dirty="0" smtClean="0"/>
              <a:t> </a:t>
            </a:r>
            <a:r>
              <a:rPr lang="pt-PT" sz="2800" dirty="0" err="1" smtClean="0"/>
              <a:t>power</a:t>
            </a:r>
            <a:r>
              <a:rPr lang="pt-PT" sz="2800" dirty="0" smtClean="0"/>
              <a:t> </a:t>
            </a:r>
            <a:r>
              <a:rPr lang="pt-PT" sz="2800" dirty="0" err="1" smtClean="0"/>
              <a:t>consumption</a:t>
            </a:r>
            <a:r>
              <a:rPr lang="pt-PT" sz="2800" dirty="0" smtClean="0"/>
              <a:t> </a:t>
            </a:r>
            <a:r>
              <a:rPr lang="pt-PT" sz="2800" dirty="0" err="1" smtClean="0"/>
              <a:t>patterns</a:t>
            </a:r>
            <a:r>
              <a:rPr lang="pt-PT" sz="2800" dirty="0" smtClean="0"/>
              <a:t> </a:t>
            </a:r>
            <a:r>
              <a:rPr lang="pt-PT" sz="2800" dirty="0" err="1" smtClean="0"/>
              <a:t>of</a:t>
            </a:r>
            <a:r>
              <a:rPr lang="pt-PT" sz="2800" dirty="0" smtClean="0"/>
              <a:t> </a:t>
            </a:r>
            <a:r>
              <a:rPr lang="pt-PT" sz="2800" dirty="0" err="1" smtClean="0"/>
              <a:t>several</a:t>
            </a:r>
            <a:r>
              <a:rPr lang="pt-PT" sz="2800" dirty="0" smtClean="0"/>
              <a:t> </a:t>
            </a:r>
            <a:r>
              <a:rPr lang="pt-PT" sz="2800" dirty="0" err="1" smtClean="0"/>
              <a:t>sub-meters</a:t>
            </a:r>
            <a:r>
              <a:rPr lang="pt-PT" sz="2800" dirty="0" smtClean="0"/>
              <a:t> </a:t>
            </a:r>
            <a:r>
              <a:rPr lang="pt-PT" sz="2800" dirty="0" err="1" smtClean="0"/>
              <a:t>and</a:t>
            </a:r>
            <a:r>
              <a:rPr lang="pt-PT" sz="2800" dirty="0" smtClean="0"/>
              <a:t> </a:t>
            </a:r>
            <a:r>
              <a:rPr lang="pt-PT" sz="2800" dirty="0" err="1" smtClean="0"/>
              <a:t>forecast</a:t>
            </a:r>
            <a:r>
              <a:rPr lang="pt-PT" sz="2800" dirty="0" smtClean="0"/>
              <a:t> future </a:t>
            </a:r>
            <a:r>
              <a:rPr lang="pt-PT" sz="2800" dirty="0" err="1" smtClean="0"/>
              <a:t>expenditure</a:t>
            </a:r>
            <a:r>
              <a:rPr lang="pt-PT" sz="2800" dirty="0" smtClean="0"/>
              <a:t>;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PT" sz="2800" dirty="0" smtClean="0"/>
              <a:t>In </a:t>
            </a:r>
            <a:r>
              <a:rPr lang="pt-PT" sz="2800" dirty="0" err="1" smtClean="0"/>
              <a:t>this</a:t>
            </a:r>
            <a:r>
              <a:rPr lang="pt-PT" sz="2800" dirty="0" smtClean="0"/>
              <a:t> </a:t>
            </a:r>
            <a:r>
              <a:rPr lang="pt-PT" sz="2800" dirty="0" err="1" smtClean="0"/>
              <a:t>project</a:t>
            </a:r>
            <a:r>
              <a:rPr lang="pt-PT" sz="2800" dirty="0" smtClean="0"/>
              <a:t>, </a:t>
            </a:r>
            <a:r>
              <a:rPr lang="pt-PT" sz="2800" dirty="0" err="1" smtClean="0"/>
              <a:t>we</a:t>
            </a:r>
            <a:r>
              <a:rPr lang="pt-PT" sz="2800" dirty="0" smtClean="0"/>
              <a:t> </a:t>
            </a:r>
            <a:r>
              <a:rPr lang="pt-PT" sz="2800" dirty="0" err="1" smtClean="0"/>
              <a:t>managed</a:t>
            </a:r>
            <a:r>
              <a:rPr lang="pt-PT" sz="2800" dirty="0" smtClean="0"/>
              <a:t> to </a:t>
            </a:r>
            <a:r>
              <a:rPr lang="pt-PT" sz="2800" dirty="0" err="1" smtClean="0"/>
              <a:t>accomplish</a:t>
            </a:r>
            <a:r>
              <a:rPr lang="pt-PT" sz="2800" dirty="0" smtClean="0"/>
              <a:t> </a:t>
            </a:r>
            <a:r>
              <a:rPr lang="pt-PT" sz="2800" dirty="0" err="1" smtClean="0"/>
              <a:t>the</a:t>
            </a:r>
            <a:r>
              <a:rPr lang="pt-PT" sz="2800" dirty="0" smtClean="0"/>
              <a:t> </a:t>
            </a:r>
            <a:r>
              <a:rPr lang="pt-PT" sz="2800" dirty="0" err="1" smtClean="0"/>
              <a:t>pretended</a:t>
            </a:r>
            <a:r>
              <a:rPr lang="pt-PT" sz="2800" dirty="0" smtClean="0"/>
              <a:t> </a:t>
            </a:r>
            <a:r>
              <a:rPr lang="pt-PT" sz="2800" dirty="0" err="1" smtClean="0"/>
              <a:t>with</a:t>
            </a:r>
            <a:r>
              <a:rPr lang="pt-PT" sz="2800" dirty="0" smtClean="0"/>
              <a:t> a </a:t>
            </a:r>
            <a:r>
              <a:rPr lang="pt-PT" sz="2800" dirty="0" err="1" smtClean="0"/>
              <a:t>certain</a:t>
            </a:r>
            <a:r>
              <a:rPr lang="pt-PT" sz="2800" dirty="0" smtClean="0"/>
              <a:t> </a:t>
            </a:r>
            <a:r>
              <a:rPr lang="pt-PT" sz="2800" dirty="0" err="1" smtClean="0"/>
              <a:t>degree</a:t>
            </a:r>
            <a:r>
              <a:rPr lang="pt-PT" sz="2800" dirty="0" smtClean="0"/>
              <a:t> </a:t>
            </a:r>
            <a:r>
              <a:rPr lang="pt-PT" sz="2800" dirty="0" err="1" smtClean="0"/>
              <a:t>of</a:t>
            </a:r>
            <a:r>
              <a:rPr lang="pt-PT" sz="2800" dirty="0" smtClean="0"/>
              <a:t> </a:t>
            </a:r>
            <a:r>
              <a:rPr lang="pt-PT" sz="2800" dirty="0" err="1" smtClean="0"/>
              <a:t>confidence</a:t>
            </a:r>
            <a:r>
              <a:rPr lang="pt-PT" sz="2800" dirty="0" smtClean="0"/>
              <a:t>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PT" sz="2800" dirty="0" smtClean="0"/>
              <a:t>In </a:t>
            </a:r>
            <a:r>
              <a:rPr lang="pt-PT" sz="2800" dirty="0" err="1" smtClean="0"/>
              <a:t>the</a:t>
            </a:r>
            <a:r>
              <a:rPr lang="pt-PT" sz="2800" dirty="0" smtClean="0"/>
              <a:t> </a:t>
            </a:r>
            <a:r>
              <a:rPr lang="pt-PT" sz="2800" dirty="0" err="1" smtClean="0"/>
              <a:t>following</a:t>
            </a:r>
            <a:r>
              <a:rPr lang="pt-PT" sz="2800" dirty="0" smtClean="0"/>
              <a:t> slide, a set </a:t>
            </a:r>
            <a:r>
              <a:rPr lang="pt-PT" sz="2800" dirty="0" err="1" smtClean="0"/>
              <a:t>of</a:t>
            </a:r>
            <a:r>
              <a:rPr lang="pt-PT" sz="2800" dirty="0" smtClean="0"/>
              <a:t> </a:t>
            </a:r>
            <a:r>
              <a:rPr lang="pt-PT" sz="2800" dirty="0" err="1" smtClean="0"/>
              <a:t>reccomendations</a:t>
            </a:r>
            <a:r>
              <a:rPr lang="pt-PT" sz="2800" dirty="0" smtClean="0"/>
              <a:t> </a:t>
            </a:r>
            <a:r>
              <a:rPr lang="pt-PT" sz="2800" dirty="0" err="1" smtClean="0"/>
              <a:t>follows</a:t>
            </a:r>
            <a:r>
              <a:rPr lang="pt-PT" sz="2800" dirty="0"/>
              <a:t>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038558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b="1" dirty="0"/>
              <a:t>8</a:t>
            </a:r>
            <a:r>
              <a:rPr lang="pt-PT" b="1" dirty="0" smtClean="0"/>
              <a:t>. Business </a:t>
            </a:r>
            <a:r>
              <a:rPr lang="pt-PT" b="1" dirty="0" err="1" smtClean="0"/>
              <a:t>Recommendations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88349" y="1865549"/>
            <a:ext cx="11013839" cy="4614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PT" sz="2800" dirty="0" err="1" smtClean="0"/>
              <a:t>The</a:t>
            </a:r>
            <a:r>
              <a:rPr lang="pt-PT" sz="2800" dirty="0" smtClean="0"/>
              <a:t> </a:t>
            </a:r>
            <a:r>
              <a:rPr lang="pt-PT" sz="2800" dirty="0" err="1" smtClean="0"/>
              <a:t>appliances</a:t>
            </a:r>
            <a:r>
              <a:rPr lang="pt-PT" sz="2800" dirty="0" smtClean="0"/>
              <a:t> </a:t>
            </a:r>
            <a:r>
              <a:rPr lang="pt-PT" sz="2800" dirty="0" err="1" smtClean="0"/>
              <a:t>connected</a:t>
            </a:r>
            <a:r>
              <a:rPr lang="pt-PT" sz="2800" dirty="0" smtClean="0"/>
              <a:t> to </a:t>
            </a:r>
            <a:r>
              <a:rPr lang="pt-PT" sz="2800" dirty="0" err="1" smtClean="0"/>
              <a:t>the</a:t>
            </a:r>
            <a:r>
              <a:rPr lang="pt-PT" sz="2800" dirty="0" smtClean="0"/>
              <a:t> </a:t>
            </a:r>
            <a:r>
              <a:rPr lang="pt-PT" sz="2800" dirty="0" err="1" smtClean="0"/>
              <a:t>third</a:t>
            </a:r>
            <a:r>
              <a:rPr lang="pt-PT" sz="2800" dirty="0" smtClean="0"/>
              <a:t> </a:t>
            </a:r>
            <a:r>
              <a:rPr lang="pt-PT" sz="2800" dirty="0" err="1" smtClean="0"/>
              <a:t>sub-meter</a:t>
            </a:r>
            <a:r>
              <a:rPr lang="pt-PT" sz="2800" dirty="0" smtClean="0"/>
              <a:t> are </a:t>
            </a:r>
            <a:r>
              <a:rPr lang="pt-PT" sz="2800" dirty="0" err="1" smtClean="0"/>
              <a:t>by</a:t>
            </a:r>
            <a:r>
              <a:rPr lang="pt-PT" sz="2800" dirty="0" smtClean="0"/>
              <a:t> </a:t>
            </a:r>
            <a:r>
              <a:rPr lang="pt-PT" sz="2800" dirty="0" err="1" smtClean="0"/>
              <a:t>far</a:t>
            </a:r>
            <a:r>
              <a:rPr lang="pt-PT" sz="2800" dirty="0" smtClean="0"/>
              <a:t> </a:t>
            </a:r>
            <a:r>
              <a:rPr lang="pt-PT" sz="2800" dirty="0" err="1" smtClean="0"/>
              <a:t>the</a:t>
            </a:r>
            <a:r>
              <a:rPr lang="pt-PT" sz="2800" dirty="0" smtClean="0"/>
              <a:t> </a:t>
            </a:r>
            <a:r>
              <a:rPr lang="pt-PT" sz="2800" dirty="0" err="1" smtClean="0"/>
              <a:t>ones</a:t>
            </a:r>
            <a:r>
              <a:rPr lang="pt-PT" sz="2800" dirty="0" smtClean="0"/>
              <a:t> </a:t>
            </a:r>
            <a:r>
              <a:rPr lang="pt-PT" sz="2800" dirty="0" err="1" smtClean="0"/>
              <a:t>that</a:t>
            </a:r>
            <a:r>
              <a:rPr lang="pt-PT" sz="2800" dirty="0" smtClean="0"/>
              <a:t> </a:t>
            </a:r>
            <a:r>
              <a:rPr lang="pt-PT" sz="2800" dirty="0" err="1" smtClean="0"/>
              <a:t>require</a:t>
            </a:r>
            <a:r>
              <a:rPr lang="pt-PT" sz="2800" dirty="0" smtClean="0"/>
              <a:t> more </a:t>
            </a:r>
            <a:r>
              <a:rPr lang="pt-PT" sz="2800" dirty="0" err="1" smtClean="0"/>
              <a:t>power</a:t>
            </a:r>
            <a:r>
              <a:rPr lang="pt-PT" sz="2800" dirty="0" smtClean="0"/>
              <a:t> </a:t>
            </a:r>
            <a:r>
              <a:rPr lang="pt-PT" sz="2800" dirty="0" err="1" smtClean="0"/>
              <a:t>and</a:t>
            </a:r>
            <a:r>
              <a:rPr lang="pt-PT" sz="2800" dirty="0" smtClean="0"/>
              <a:t> are </a:t>
            </a:r>
            <a:r>
              <a:rPr lang="pt-PT" sz="2800" dirty="0" err="1" smtClean="0"/>
              <a:t>most</a:t>
            </a:r>
            <a:r>
              <a:rPr lang="pt-PT" sz="2800" dirty="0" smtClean="0"/>
              <a:t> </a:t>
            </a:r>
            <a:r>
              <a:rPr lang="pt-PT" sz="2800" dirty="0" err="1" smtClean="0"/>
              <a:t>constantly</a:t>
            </a:r>
            <a:r>
              <a:rPr lang="pt-PT" sz="2800" dirty="0" smtClean="0"/>
              <a:t> </a:t>
            </a:r>
            <a:r>
              <a:rPr lang="pt-PT" sz="2800" dirty="0" err="1" smtClean="0"/>
              <a:t>used</a:t>
            </a:r>
            <a:r>
              <a:rPr lang="pt-PT" sz="2800" dirty="0" smtClean="0"/>
              <a:t>. </a:t>
            </a:r>
            <a:r>
              <a:rPr lang="pt-PT" sz="2800" dirty="0" err="1" smtClean="0"/>
              <a:t>If</a:t>
            </a:r>
            <a:r>
              <a:rPr lang="pt-PT" sz="2800" dirty="0" smtClean="0"/>
              <a:t> </a:t>
            </a:r>
            <a:r>
              <a:rPr lang="pt-PT" sz="2800" dirty="0" err="1" smtClean="0"/>
              <a:t>the</a:t>
            </a:r>
            <a:r>
              <a:rPr lang="pt-PT" sz="2800" dirty="0" smtClean="0"/>
              <a:t> </a:t>
            </a:r>
            <a:r>
              <a:rPr lang="pt-PT" sz="2800" dirty="0" err="1" smtClean="0"/>
              <a:t>owner</a:t>
            </a:r>
            <a:r>
              <a:rPr lang="pt-PT" sz="2800" dirty="0" smtClean="0"/>
              <a:t> </a:t>
            </a:r>
            <a:r>
              <a:rPr lang="pt-PT" sz="2800" dirty="0" err="1" smtClean="0"/>
              <a:t>wants</a:t>
            </a:r>
            <a:r>
              <a:rPr lang="pt-PT" sz="2800" dirty="0" smtClean="0"/>
              <a:t> to </a:t>
            </a:r>
            <a:r>
              <a:rPr lang="pt-PT" sz="2800" dirty="0" err="1" smtClean="0"/>
              <a:t>reduce</a:t>
            </a:r>
            <a:r>
              <a:rPr lang="pt-PT" sz="2800" dirty="0" smtClean="0"/>
              <a:t> </a:t>
            </a:r>
            <a:r>
              <a:rPr lang="pt-PT" sz="2800" dirty="0" err="1" smtClean="0"/>
              <a:t>power</a:t>
            </a:r>
            <a:r>
              <a:rPr lang="pt-PT" sz="2800" dirty="0" smtClean="0"/>
              <a:t> </a:t>
            </a:r>
            <a:r>
              <a:rPr lang="pt-PT" sz="2800" dirty="0" err="1" smtClean="0"/>
              <a:t>consumption</a:t>
            </a:r>
            <a:r>
              <a:rPr lang="pt-PT" sz="2800" dirty="0" smtClean="0"/>
              <a:t>, </a:t>
            </a:r>
            <a:r>
              <a:rPr lang="pt-PT" sz="2800" dirty="0" err="1" smtClean="0"/>
              <a:t>the</a:t>
            </a:r>
            <a:r>
              <a:rPr lang="pt-PT" sz="2800" dirty="0" smtClean="0"/>
              <a:t> </a:t>
            </a:r>
            <a:r>
              <a:rPr lang="pt-PT" sz="2800" dirty="0" err="1" smtClean="0"/>
              <a:t>appliances</a:t>
            </a:r>
            <a:r>
              <a:rPr lang="pt-PT" sz="2800" dirty="0" smtClean="0"/>
              <a:t> </a:t>
            </a:r>
            <a:r>
              <a:rPr lang="pt-PT" sz="2800" dirty="0" err="1" smtClean="0"/>
              <a:t>connected</a:t>
            </a:r>
            <a:r>
              <a:rPr lang="pt-PT" sz="2800" dirty="0" smtClean="0"/>
              <a:t> to </a:t>
            </a:r>
            <a:r>
              <a:rPr lang="pt-PT" sz="2800" dirty="0" err="1" smtClean="0"/>
              <a:t>this</a:t>
            </a:r>
            <a:r>
              <a:rPr lang="pt-PT" sz="2800" dirty="0" smtClean="0"/>
              <a:t> </a:t>
            </a:r>
            <a:r>
              <a:rPr lang="pt-PT" sz="2800" dirty="0" err="1" smtClean="0"/>
              <a:t>sub-meter</a:t>
            </a:r>
            <a:r>
              <a:rPr lang="pt-PT" sz="2800" dirty="0" smtClean="0"/>
              <a:t> </a:t>
            </a:r>
            <a:r>
              <a:rPr lang="pt-PT" sz="2800" dirty="0" err="1" smtClean="0"/>
              <a:t>should</a:t>
            </a:r>
            <a:r>
              <a:rPr lang="pt-PT" sz="2800" dirty="0" smtClean="0"/>
              <a:t> </a:t>
            </a:r>
            <a:r>
              <a:rPr lang="pt-PT" sz="2800" dirty="0" err="1" smtClean="0"/>
              <a:t>be</a:t>
            </a:r>
            <a:r>
              <a:rPr lang="pt-PT" sz="2800" dirty="0" smtClean="0"/>
              <a:t> </a:t>
            </a:r>
            <a:r>
              <a:rPr lang="pt-PT" sz="2800" dirty="0" err="1" smtClean="0"/>
              <a:t>re-thought</a:t>
            </a:r>
            <a:r>
              <a:rPr lang="pt-PT" sz="2800" dirty="0" smtClean="0"/>
              <a:t>. 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PT" sz="2800" dirty="0" err="1" smtClean="0"/>
              <a:t>The</a:t>
            </a:r>
            <a:r>
              <a:rPr lang="pt-PT" sz="2800" dirty="0" smtClean="0"/>
              <a:t> AC </a:t>
            </a:r>
            <a:r>
              <a:rPr lang="pt-PT" sz="2800" dirty="0" err="1" smtClean="0"/>
              <a:t>and</a:t>
            </a:r>
            <a:r>
              <a:rPr lang="pt-PT" sz="2800" dirty="0" smtClean="0"/>
              <a:t> </a:t>
            </a:r>
            <a:r>
              <a:rPr lang="pt-PT" sz="2800" dirty="0" err="1" smtClean="0"/>
              <a:t>water</a:t>
            </a:r>
            <a:r>
              <a:rPr lang="pt-PT" sz="2800" dirty="0" smtClean="0"/>
              <a:t> </a:t>
            </a:r>
            <a:r>
              <a:rPr lang="pt-PT" sz="2800" dirty="0" err="1" smtClean="0"/>
              <a:t>heater</a:t>
            </a:r>
            <a:r>
              <a:rPr lang="pt-PT" sz="2800" dirty="0" smtClean="0"/>
              <a:t> </a:t>
            </a:r>
            <a:r>
              <a:rPr lang="pt-PT" sz="2800" dirty="0" err="1" smtClean="0"/>
              <a:t>should</a:t>
            </a:r>
            <a:r>
              <a:rPr lang="pt-PT" sz="2800" dirty="0" smtClean="0"/>
              <a:t> </a:t>
            </a:r>
            <a:r>
              <a:rPr lang="pt-PT" sz="2800" dirty="0" err="1" smtClean="0"/>
              <a:t>have</a:t>
            </a:r>
            <a:r>
              <a:rPr lang="pt-PT" sz="2800" dirty="0" smtClean="0"/>
              <a:t> </a:t>
            </a:r>
            <a:r>
              <a:rPr lang="pt-PT" sz="2800" dirty="0" err="1" smtClean="0"/>
              <a:t>been</a:t>
            </a:r>
            <a:r>
              <a:rPr lang="pt-PT" sz="2800" dirty="0" smtClean="0"/>
              <a:t> </a:t>
            </a:r>
            <a:r>
              <a:rPr lang="pt-PT" sz="2800" dirty="0" err="1" smtClean="0"/>
              <a:t>metered</a:t>
            </a:r>
            <a:r>
              <a:rPr lang="pt-PT" sz="2800" dirty="0" smtClean="0"/>
              <a:t> </a:t>
            </a:r>
            <a:r>
              <a:rPr lang="pt-PT" sz="2800" dirty="0" err="1" smtClean="0"/>
              <a:t>by</a:t>
            </a:r>
            <a:r>
              <a:rPr lang="pt-PT" sz="2800" dirty="0" smtClean="0"/>
              <a:t> </a:t>
            </a:r>
            <a:r>
              <a:rPr lang="pt-PT" sz="2800" dirty="0" err="1" smtClean="0"/>
              <a:t>independent</a:t>
            </a:r>
            <a:r>
              <a:rPr lang="pt-PT" sz="2800" dirty="0" smtClean="0"/>
              <a:t> </a:t>
            </a:r>
            <a:r>
              <a:rPr lang="pt-PT" sz="2800" dirty="0" err="1" smtClean="0"/>
              <a:t>sub-meters</a:t>
            </a:r>
            <a:r>
              <a:rPr lang="pt-PT" sz="2800" dirty="0" smtClean="0"/>
              <a:t>. </a:t>
            </a:r>
            <a:r>
              <a:rPr lang="pt-PT" sz="2800" dirty="0" err="1" smtClean="0"/>
              <a:t>One</a:t>
            </a:r>
            <a:r>
              <a:rPr lang="pt-PT" sz="2800" dirty="0" smtClean="0"/>
              <a:t> </a:t>
            </a:r>
            <a:r>
              <a:rPr lang="pt-PT" sz="2800" dirty="0" err="1" smtClean="0"/>
              <a:t>of</a:t>
            </a:r>
            <a:r>
              <a:rPr lang="pt-PT" sz="2800" dirty="0" smtClean="0"/>
              <a:t> </a:t>
            </a:r>
            <a:r>
              <a:rPr lang="pt-PT" sz="2800" dirty="0" err="1" smtClean="0"/>
              <a:t>them</a:t>
            </a:r>
            <a:r>
              <a:rPr lang="pt-PT" sz="2800" dirty="0" smtClean="0"/>
              <a:t> </a:t>
            </a:r>
            <a:r>
              <a:rPr lang="pt-PT" sz="2800" dirty="0" err="1" smtClean="0"/>
              <a:t>is</a:t>
            </a:r>
            <a:r>
              <a:rPr lang="pt-PT" sz="2800" dirty="0" smtClean="0"/>
              <a:t> </a:t>
            </a:r>
            <a:r>
              <a:rPr lang="pt-PT" sz="2800" dirty="0" err="1" smtClean="0"/>
              <a:t>the</a:t>
            </a:r>
            <a:r>
              <a:rPr lang="pt-PT" sz="2800" dirty="0" smtClean="0"/>
              <a:t> </a:t>
            </a:r>
            <a:r>
              <a:rPr lang="pt-PT" sz="2800" dirty="0" err="1" smtClean="0"/>
              <a:t>biggest</a:t>
            </a:r>
            <a:r>
              <a:rPr lang="pt-PT" sz="2800" dirty="0" smtClean="0"/>
              <a:t> </a:t>
            </a:r>
            <a:r>
              <a:rPr lang="pt-PT" sz="2800" dirty="0" err="1" smtClean="0"/>
              <a:t>spender</a:t>
            </a:r>
            <a:r>
              <a:rPr lang="pt-PT" sz="2800" dirty="0" smtClean="0"/>
              <a:t>, </a:t>
            </a:r>
            <a:r>
              <a:rPr lang="pt-PT" sz="2800" dirty="0" err="1" smtClean="0"/>
              <a:t>this</a:t>
            </a:r>
            <a:r>
              <a:rPr lang="pt-PT" sz="2800" dirty="0" smtClean="0"/>
              <a:t> </a:t>
            </a:r>
            <a:r>
              <a:rPr lang="pt-PT" sz="2800" dirty="0" err="1" smtClean="0"/>
              <a:t>way</a:t>
            </a:r>
            <a:r>
              <a:rPr lang="pt-PT" sz="2800" dirty="0" smtClean="0"/>
              <a:t> </a:t>
            </a:r>
            <a:r>
              <a:rPr lang="pt-PT" sz="2800" dirty="0" err="1" smtClean="0"/>
              <a:t>it</a:t>
            </a:r>
            <a:r>
              <a:rPr lang="pt-PT" sz="2800" dirty="0" smtClean="0"/>
              <a:t> </a:t>
            </a:r>
            <a:r>
              <a:rPr lang="pt-PT" sz="2800" dirty="0" err="1" smtClean="0"/>
              <a:t>is</a:t>
            </a:r>
            <a:r>
              <a:rPr lang="pt-PT" sz="2800" dirty="0" smtClean="0"/>
              <a:t> </a:t>
            </a:r>
            <a:r>
              <a:rPr lang="pt-PT" sz="2800" dirty="0" err="1" smtClean="0"/>
              <a:t>not</a:t>
            </a:r>
            <a:r>
              <a:rPr lang="pt-PT" sz="2800" dirty="0" smtClean="0"/>
              <a:t> clear </a:t>
            </a:r>
            <a:r>
              <a:rPr lang="pt-PT" sz="2800" dirty="0" err="1" smtClean="0"/>
              <a:t>which</a:t>
            </a:r>
            <a:r>
              <a:rPr lang="pt-PT" sz="2800" dirty="0" smtClean="0"/>
              <a:t> </a:t>
            </a:r>
            <a:r>
              <a:rPr lang="pt-PT" sz="2800" dirty="0" err="1" smtClean="0"/>
              <a:t>one</a:t>
            </a:r>
            <a:r>
              <a:rPr lang="pt-PT" sz="2800" dirty="0" smtClean="0"/>
              <a:t>.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PT" sz="2800" dirty="0" err="1" smtClean="0"/>
              <a:t>The</a:t>
            </a:r>
            <a:r>
              <a:rPr lang="pt-PT" sz="2800" dirty="0" smtClean="0"/>
              <a:t> </a:t>
            </a:r>
            <a:r>
              <a:rPr lang="pt-PT" sz="2800" dirty="0" err="1" smtClean="0"/>
              <a:t>trends</a:t>
            </a:r>
            <a:r>
              <a:rPr lang="pt-PT" sz="2800" dirty="0" smtClean="0"/>
              <a:t> </a:t>
            </a:r>
            <a:r>
              <a:rPr lang="pt-PT" sz="2800" dirty="0" err="1" smtClean="0"/>
              <a:t>of</a:t>
            </a:r>
            <a:r>
              <a:rPr lang="pt-PT" sz="2800" dirty="0" smtClean="0"/>
              <a:t> </a:t>
            </a:r>
            <a:r>
              <a:rPr lang="pt-PT" sz="2800" dirty="0" err="1" smtClean="0"/>
              <a:t>each</a:t>
            </a:r>
            <a:r>
              <a:rPr lang="pt-PT" sz="2800" dirty="0" smtClean="0"/>
              <a:t> </a:t>
            </a:r>
            <a:r>
              <a:rPr lang="pt-PT" sz="2800" dirty="0" err="1" smtClean="0"/>
              <a:t>sub-meter</a:t>
            </a:r>
            <a:r>
              <a:rPr lang="pt-PT" sz="2800" dirty="0" smtClean="0"/>
              <a:t> </a:t>
            </a:r>
            <a:r>
              <a:rPr lang="pt-PT" sz="2800" dirty="0" err="1" smtClean="0"/>
              <a:t>could</a:t>
            </a:r>
            <a:r>
              <a:rPr lang="pt-PT" sz="2800" dirty="0" smtClean="0"/>
              <a:t> </a:t>
            </a:r>
            <a:r>
              <a:rPr lang="pt-PT" sz="2800" dirty="0" err="1" smtClean="0"/>
              <a:t>be</a:t>
            </a:r>
            <a:r>
              <a:rPr lang="pt-PT" sz="2800" dirty="0" smtClean="0"/>
              <a:t> </a:t>
            </a:r>
            <a:r>
              <a:rPr lang="pt-PT" sz="2800" dirty="0" err="1" smtClean="0"/>
              <a:t>connected</a:t>
            </a:r>
            <a:r>
              <a:rPr lang="pt-PT" sz="2800" dirty="0" smtClean="0"/>
              <a:t> to </a:t>
            </a:r>
            <a:r>
              <a:rPr lang="pt-PT" sz="2800" dirty="0" err="1" smtClean="0"/>
              <a:t>external</a:t>
            </a:r>
            <a:r>
              <a:rPr lang="pt-PT" sz="2800" dirty="0" smtClean="0"/>
              <a:t> factos. For </a:t>
            </a:r>
            <a:r>
              <a:rPr lang="pt-PT" sz="2800" dirty="0" err="1" smtClean="0"/>
              <a:t>instance</a:t>
            </a:r>
            <a:r>
              <a:rPr lang="pt-PT" sz="2800" dirty="0" smtClean="0"/>
              <a:t>, </a:t>
            </a:r>
            <a:r>
              <a:rPr lang="pt-PT" sz="2800" dirty="0" err="1" smtClean="0"/>
              <a:t>the</a:t>
            </a:r>
            <a:r>
              <a:rPr lang="pt-PT" sz="2800" dirty="0" smtClean="0"/>
              <a:t> </a:t>
            </a:r>
            <a:r>
              <a:rPr lang="pt-PT" sz="2800" dirty="0" err="1" smtClean="0"/>
              <a:t>third</a:t>
            </a:r>
            <a:r>
              <a:rPr lang="pt-PT" sz="2800" dirty="0" smtClean="0"/>
              <a:t> </a:t>
            </a:r>
            <a:r>
              <a:rPr lang="pt-PT" sz="2800" dirty="0" err="1" smtClean="0"/>
              <a:t>sub-meter</a:t>
            </a:r>
            <a:r>
              <a:rPr lang="pt-PT" sz="2800" dirty="0" smtClean="0"/>
              <a:t> </a:t>
            </a:r>
            <a:r>
              <a:rPr lang="pt-PT" sz="2800" dirty="0" err="1" smtClean="0"/>
              <a:t>could</a:t>
            </a:r>
            <a:r>
              <a:rPr lang="pt-PT" sz="2800" dirty="0" smtClean="0"/>
              <a:t> </a:t>
            </a:r>
            <a:r>
              <a:rPr lang="pt-PT" sz="2800" dirty="0" err="1" smtClean="0"/>
              <a:t>be</a:t>
            </a:r>
            <a:r>
              <a:rPr lang="pt-PT" sz="2800" dirty="0" smtClean="0"/>
              <a:t> </a:t>
            </a:r>
            <a:r>
              <a:rPr lang="pt-PT" sz="2800" dirty="0" err="1" smtClean="0"/>
              <a:t>correlated</a:t>
            </a:r>
            <a:r>
              <a:rPr lang="pt-PT" sz="2800" dirty="0" smtClean="0"/>
              <a:t> to </a:t>
            </a:r>
            <a:r>
              <a:rPr lang="pt-PT" sz="2800" dirty="0" err="1" smtClean="0"/>
              <a:t>the</a:t>
            </a:r>
            <a:r>
              <a:rPr lang="pt-PT" sz="2800" dirty="0" smtClean="0"/>
              <a:t> outsider </a:t>
            </a:r>
            <a:r>
              <a:rPr lang="pt-PT" sz="2800" dirty="0" err="1" smtClean="0"/>
              <a:t>temperature</a:t>
            </a:r>
            <a:r>
              <a:rPr lang="pt-PT" sz="2800" dirty="0" smtClean="0"/>
              <a:t>. </a:t>
            </a:r>
            <a:r>
              <a:rPr lang="pt-PT" sz="2800" dirty="0" err="1" smtClean="0"/>
              <a:t>These</a:t>
            </a:r>
            <a:r>
              <a:rPr lang="pt-PT" sz="2800" dirty="0" smtClean="0"/>
              <a:t> factos </a:t>
            </a:r>
            <a:r>
              <a:rPr lang="pt-PT" sz="2800" dirty="0" err="1" smtClean="0"/>
              <a:t>should</a:t>
            </a:r>
            <a:r>
              <a:rPr lang="pt-PT" sz="2800" dirty="0" smtClean="0"/>
              <a:t> </a:t>
            </a:r>
            <a:r>
              <a:rPr lang="pt-PT" sz="2800" dirty="0" err="1" smtClean="0"/>
              <a:t>be</a:t>
            </a:r>
            <a:r>
              <a:rPr lang="pt-PT" sz="2800" dirty="0" smtClean="0"/>
              <a:t> </a:t>
            </a:r>
            <a:r>
              <a:rPr lang="pt-PT" sz="2800" dirty="0" err="1" smtClean="0"/>
              <a:t>taken</a:t>
            </a:r>
            <a:r>
              <a:rPr lang="pt-PT" sz="2800" dirty="0" smtClean="0"/>
              <a:t> </a:t>
            </a:r>
            <a:r>
              <a:rPr lang="pt-PT" sz="2800" dirty="0" err="1" smtClean="0"/>
              <a:t>into</a:t>
            </a:r>
            <a:r>
              <a:rPr lang="pt-PT" sz="2800" dirty="0" smtClean="0"/>
              <a:t> </a:t>
            </a:r>
            <a:r>
              <a:rPr lang="pt-PT" sz="2800" dirty="0" err="1" smtClean="0"/>
              <a:t>account</a:t>
            </a:r>
            <a:r>
              <a:rPr lang="pt-PT" sz="2800" dirty="0" smtClean="0"/>
              <a:t> </a:t>
            </a:r>
            <a:r>
              <a:rPr lang="pt-PT" sz="2800" dirty="0" err="1" smtClean="0"/>
              <a:t>before</a:t>
            </a:r>
            <a:r>
              <a:rPr lang="pt-PT" sz="2800" dirty="0" smtClean="0"/>
              <a:t> </a:t>
            </a:r>
            <a:r>
              <a:rPr lang="pt-PT" sz="2800" dirty="0" err="1" smtClean="0"/>
              <a:t>making</a:t>
            </a:r>
            <a:r>
              <a:rPr lang="pt-PT" sz="2800" dirty="0" smtClean="0"/>
              <a:t> </a:t>
            </a:r>
            <a:r>
              <a:rPr lang="pt-PT" sz="2800" dirty="0" err="1" smtClean="0"/>
              <a:t>any</a:t>
            </a:r>
            <a:r>
              <a:rPr lang="pt-PT" sz="2800" dirty="0" smtClean="0"/>
              <a:t> </a:t>
            </a:r>
            <a:r>
              <a:rPr lang="pt-PT" sz="2800" dirty="0" err="1" smtClean="0"/>
              <a:t>big</a:t>
            </a:r>
            <a:r>
              <a:rPr lang="pt-PT" sz="2800" dirty="0" smtClean="0"/>
              <a:t> </a:t>
            </a:r>
            <a:r>
              <a:rPr lang="pt-PT" sz="2800" dirty="0" err="1" smtClean="0"/>
              <a:t>decision</a:t>
            </a:r>
            <a:r>
              <a:rPr lang="pt-PT" sz="2800" dirty="0" smtClean="0"/>
              <a:t>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6937570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b="1" dirty="0"/>
              <a:t>8</a:t>
            </a:r>
            <a:r>
              <a:rPr lang="pt-PT" b="1" dirty="0" smtClean="0"/>
              <a:t>. Business </a:t>
            </a:r>
            <a:r>
              <a:rPr lang="pt-PT" b="1" dirty="0" err="1" smtClean="0"/>
              <a:t>Recommendations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88349" y="1865549"/>
            <a:ext cx="11013839" cy="4614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PT" sz="2800" dirty="0" err="1" smtClean="0"/>
              <a:t>The</a:t>
            </a:r>
            <a:r>
              <a:rPr lang="pt-PT" sz="2800" dirty="0" smtClean="0"/>
              <a:t> </a:t>
            </a:r>
            <a:r>
              <a:rPr lang="pt-PT" sz="2800" dirty="0" err="1" smtClean="0"/>
              <a:t>appliances</a:t>
            </a:r>
            <a:r>
              <a:rPr lang="pt-PT" sz="2800" dirty="0" smtClean="0"/>
              <a:t> </a:t>
            </a:r>
            <a:r>
              <a:rPr lang="pt-PT" sz="2800" dirty="0" err="1" smtClean="0"/>
              <a:t>connected</a:t>
            </a:r>
            <a:r>
              <a:rPr lang="pt-PT" sz="2800" dirty="0" smtClean="0"/>
              <a:t> to </a:t>
            </a:r>
            <a:r>
              <a:rPr lang="pt-PT" sz="2800" dirty="0" err="1" smtClean="0"/>
              <a:t>the</a:t>
            </a:r>
            <a:r>
              <a:rPr lang="pt-PT" sz="2800" dirty="0" smtClean="0"/>
              <a:t> </a:t>
            </a:r>
            <a:r>
              <a:rPr lang="pt-PT" sz="2800" dirty="0" err="1" smtClean="0"/>
              <a:t>third</a:t>
            </a:r>
            <a:r>
              <a:rPr lang="pt-PT" sz="2800" dirty="0" smtClean="0"/>
              <a:t> </a:t>
            </a:r>
            <a:r>
              <a:rPr lang="pt-PT" sz="2800" dirty="0" err="1" smtClean="0"/>
              <a:t>sub-meter</a:t>
            </a:r>
            <a:r>
              <a:rPr lang="pt-PT" sz="2800" dirty="0" smtClean="0"/>
              <a:t> are </a:t>
            </a:r>
            <a:r>
              <a:rPr lang="pt-PT" sz="2800" dirty="0" err="1" smtClean="0"/>
              <a:t>by</a:t>
            </a:r>
            <a:r>
              <a:rPr lang="pt-PT" sz="2800" dirty="0" smtClean="0"/>
              <a:t> </a:t>
            </a:r>
            <a:r>
              <a:rPr lang="pt-PT" sz="2800" dirty="0" err="1" smtClean="0"/>
              <a:t>far</a:t>
            </a:r>
            <a:r>
              <a:rPr lang="pt-PT" sz="2800" dirty="0" smtClean="0"/>
              <a:t> </a:t>
            </a:r>
            <a:r>
              <a:rPr lang="pt-PT" sz="2800" dirty="0" err="1" smtClean="0"/>
              <a:t>the</a:t>
            </a:r>
            <a:r>
              <a:rPr lang="pt-PT" sz="2800" dirty="0" smtClean="0"/>
              <a:t> </a:t>
            </a:r>
            <a:r>
              <a:rPr lang="pt-PT" sz="2800" dirty="0" err="1" smtClean="0"/>
              <a:t>ones</a:t>
            </a:r>
            <a:r>
              <a:rPr lang="pt-PT" sz="2800" dirty="0" smtClean="0"/>
              <a:t> </a:t>
            </a:r>
            <a:r>
              <a:rPr lang="pt-PT" sz="2800" dirty="0" err="1" smtClean="0"/>
              <a:t>that</a:t>
            </a:r>
            <a:r>
              <a:rPr lang="pt-PT" sz="2800" dirty="0" smtClean="0"/>
              <a:t> </a:t>
            </a:r>
            <a:r>
              <a:rPr lang="pt-PT" sz="2800" dirty="0" err="1" smtClean="0"/>
              <a:t>require</a:t>
            </a:r>
            <a:r>
              <a:rPr lang="pt-PT" sz="2800" dirty="0" smtClean="0"/>
              <a:t> more </a:t>
            </a:r>
            <a:r>
              <a:rPr lang="pt-PT" sz="2800" dirty="0" err="1" smtClean="0"/>
              <a:t>power</a:t>
            </a:r>
            <a:r>
              <a:rPr lang="pt-PT" sz="2800" dirty="0" smtClean="0"/>
              <a:t> </a:t>
            </a:r>
            <a:r>
              <a:rPr lang="pt-PT" sz="2800" dirty="0" err="1" smtClean="0"/>
              <a:t>and</a:t>
            </a:r>
            <a:r>
              <a:rPr lang="pt-PT" sz="2800" dirty="0" smtClean="0"/>
              <a:t> are </a:t>
            </a:r>
            <a:r>
              <a:rPr lang="pt-PT" sz="2800" dirty="0" err="1" smtClean="0"/>
              <a:t>most</a:t>
            </a:r>
            <a:r>
              <a:rPr lang="pt-PT" sz="2800" dirty="0" smtClean="0"/>
              <a:t> </a:t>
            </a:r>
            <a:r>
              <a:rPr lang="pt-PT" sz="2800" dirty="0" err="1" smtClean="0"/>
              <a:t>constantly</a:t>
            </a:r>
            <a:r>
              <a:rPr lang="pt-PT" sz="2800" dirty="0" smtClean="0"/>
              <a:t> </a:t>
            </a:r>
            <a:r>
              <a:rPr lang="pt-PT" sz="2800" dirty="0" err="1" smtClean="0"/>
              <a:t>used</a:t>
            </a:r>
            <a:r>
              <a:rPr lang="pt-PT" sz="2800" dirty="0" smtClean="0"/>
              <a:t>. </a:t>
            </a:r>
            <a:r>
              <a:rPr lang="pt-PT" sz="2800" dirty="0" err="1" smtClean="0"/>
              <a:t>If</a:t>
            </a:r>
            <a:r>
              <a:rPr lang="pt-PT" sz="2800" dirty="0" smtClean="0"/>
              <a:t> </a:t>
            </a:r>
            <a:r>
              <a:rPr lang="pt-PT" sz="2800" dirty="0" err="1" smtClean="0"/>
              <a:t>the</a:t>
            </a:r>
            <a:r>
              <a:rPr lang="pt-PT" sz="2800" dirty="0" smtClean="0"/>
              <a:t> </a:t>
            </a:r>
            <a:r>
              <a:rPr lang="pt-PT" sz="2800" dirty="0" err="1" smtClean="0"/>
              <a:t>owner</a:t>
            </a:r>
            <a:r>
              <a:rPr lang="pt-PT" sz="2800" dirty="0" smtClean="0"/>
              <a:t> </a:t>
            </a:r>
            <a:r>
              <a:rPr lang="pt-PT" sz="2800" dirty="0" err="1" smtClean="0"/>
              <a:t>wants</a:t>
            </a:r>
            <a:r>
              <a:rPr lang="pt-PT" sz="2800" dirty="0" smtClean="0"/>
              <a:t> to </a:t>
            </a:r>
            <a:r>
              <a:rPr lang="pt-PT" sz="2800" dirty="0" err="1" smtClean="0"/>
              <a:t>reduce</a:t>
            </a:r>
            <a:r>
              <a:rPr lang="pt-PT" sz="2800" dirty="0" smtClean="0"/>
              <a:t> </a:t>
            </a:r>
            <a:r>
              <a:rPr lang="pt-PT" sz="2800" dirty="0" err="1" smtClean="0"/>
              <a:t>power</a:t>
            </a:r>
            <a:r>
              <a:rPr lang="pt-PT" sz="2800" dirty="0" smtClean="0"/>
              <a:t> </a:t>
            </a:r>
            <a:r>
              <a:rPr lang="pt-PT" sz="2800" dirty="0" err="1" smtClean="0"/>
              <a:t>consumption</a:t>
            </a:r>
            <a:r>
              <a:rPr lang="pt-PT" sz="2800" dirty="0" smtClean="0"/>
              <a:t>, </a:t>
            </a:r>
            <a:r>
              <a:rPr lang="pt-PT" sz="2800" dirty="0" err="1" smtClean="0"/>
              <a:t>the</a:t>
            </a:r>
            <a:r>
              <a:rPr lang="pt-PT" sz="2800" dirty="0" smtClean="0"/>
              <a:t> </a:t>
            </a:r>
            <a:r>
              <a:rPr lang="pt-PT" sz="2800" dirty="0" err="1" smtClean="0"/>
              <a:t>appliances</a:t>
            </a:r>
            <a:r>
              <a:rPr lang="pt-PT" sz="2800" dirty="0" smtClean="0"/>
              <a:t> </a:t>
            </a:r>
            <a:r>
              <a:rPr lang="pt-PT" sz="2800" dirty="0" err="1" smtClean="0"/>
              <a:t>connected</a:t>
            </a:r>
            <a:r>
              <a:rPr lang="pt-PT" sz="2800" dirty="0" smtClean="0"/>
              <a:t> to </a:t>
            </a:r>
            <a:r>
              <a:rPr lang="pt-PT" sz="2800" dirty="0" err="1" smtClean="0"/>
              <a:t>this</a:t>
            </a:r>
            <a:r>
              <a:rPr lang="pt-PT" sz="2800" dirty="0" smtClean="0"/>
              <a:t> </a:t>
            </a:r>
            <a:r>
              <a:rPr lang="pt-PT" sz="2800" dirty="0" err="1" smtClean="0"/>
              <a:t>sub-meter</a:t>
            </a:r>
            <a:r>
              <a:rPr lang="pt-PT" sz="2800" dirty="0" smtClean="0"/>
              <a:t> </a:t>
            </a:r>
            <a:r>
              <a:rPr lang="pt-PT" sz="2800" dirty="0" err="1" smtClean="0"/>
              <a:t>should</a:t>
            </a:r>
            <a:r>
              <a:rPr lang="pt-PT" sz="2800" dirty="0" smtClean="0"/>
              <a:t> </a:t>
            </a:r>
            <a:r>
              <a:rPr lang="pt-PT" sz="2800" dirty="0" err="1" smtClean="0"/>
              <a:t>be</a:t>
            </a:r>
            <a:r>
              <a:rPr lang="pt-PT" sz="2800" dirty="0" smtClean="0"/>
              <a:t> </a:t>
            </a:r>
            <a:r>
              <a:rPr lang="pt-PT" sz="2800" dirty="0" err="1" smtClean="0"/>
              <a:t>re-thought</a:t>
            </a:r>
            <a:r>
              <a:rPr lang="pt-PT" sz="2800" dirty="0" smtClean="0"/>
              <a:t>. 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PT" sz="2800" dirty="0" err="1" smtClean="0"/>
              <a:t>The</a:t>
            </a:r>
            <a:r>
              <a:rPr lang="pt-PT" sz="2800" dirty="0" smtClean="0"/>
              <a:t> AC </a:t>
            </a:r>
            <a:r>
              <a:rPr lang="pt-PT" sz="2800" dirty="0" err="1" smtClean="0"/>
              <a:t>and</a:t>
            </a:r>
            <a:r>
              <a:rPr lang="pt-PT" sz="2800" dirty="0" smtClean="0"/>
              <a:t> </a:t>
            </a:r>
            <a:r>
              <a:rPr lang="pt-PT" sz="2800" dirty="0" err="1" smtClean="0"/>
              <a:t>water</a:t>
            </a:r>
            <a:r>
              <a:rPr lang="pt-PT" sz="2800" dirty="0" smtClean="0"/>
              <a:t> </a:t>
            </a:r>
            <a:r>
              <a:rPr lang="pt-PT" sz="2800" dirty="0" err="1" smtClean="0"/>
              <a:t>heater</a:t>
            </a:r>
            <a:r>
              <a:rPr lang="pt-PT" sz="2800" dirty="0" smtClean="0"/>
              <a:t> </a:t>
            </a:r>
            <a:r>
              <a:rPr lang="pt-PT" sz="2800" dirty="0" err="1" smtClean="0"/>
              <a:t>should</a:t>
            </a:r>
            <a:r>
              <a:rPr lang="pt-PT" sz="2800" dirty="0" smtClean="0"/>
              <a:t> </a:t>
            </a:r>
            <a:r>
              <a:rPr lang="pt-PT" sz="2800" dirty="0" err="1" smtClean="0"/>
              <a:t>have</a:t>
            </a:r>
            <a:r>
              <a:rPr lang="pt-PT" sz="2800" dirty="0" smtClean="0"/>
              <a:t> </a:t>
            </a:r>
            <a:r>
              <a:rPr lang="pt-PT" sz="2800" dirty="0" err="1" smtClean="0"/>
              <a:t>been</a:t>
            </a:r>
            <a:r>
              <a:rPr lang="pt-PT" sz="2800" dirty="0" smtClean="0"/>
              <a:t> </a:t>
            </a:r>
            <a:r>
              <a:rPr lang="pt-PT" sz="2800" dirty="0" err="1" smtClean="0"/>
              <a:t>metered</a:t>
            </a:r>
            <a:r>
              <a:rPr lang="pt-PT" sz="2800" dirty="0" smtClean="0"/>
              <a:t> </a:t>
            </a:r>
            <a:r>
              <a:rPr lang="pt-PT" sz="2800" dirty="0" err="1" smtClean="0"/>
              <a:t>by</a:t>
            </a:r>
            <a:r>
              <a:rPr lang="pt-PT" sz="2800" dirty="0" smtClean="0"/>
              <a:t> </a:t>
            </a:r>
            <a:r>
              <a:rPr lang="pt-PT" sz="2800" dirty="0" err="1" smtClean="0"/>
              <a:t>independent</a:t>
            </a:r>
            <a:r>
              <a:rPr lang="pt-PT" sz="2800" dirty="0" smtClean="0"/>
              <a:t> </a:t>
            </a:r>
            <a:r>
              <a:rPr lang="pt-PT" sz="2800" dirty="0" err="1" smtClean="0"/>
              <a:t>sub-meters</a:t>
            </a:r>
            <a:r>
              <a:rPr lang="pt-PT" sz="2800" dirty="0" smtClean="0"/>
              <a:t>. </a:t>
            </a:r>
            <a:r>
              <a:rPr lang="pt-PT" sz="2800" dirty="0" err="1" smtClean="0"/>
              <a:t>One</a:t>
            </a:r>
            <a:r>
              <a:rPr lang="pt-PT" sz="2800" dirty="0" smtClean="0"/>
              <a:t> </a:t>
            </a:r>
            <a:r>
              <a:rPr lang="pt-PT" sz="2800" dirty="0" err="1" smtClean="0"/>
              <a:t>of</a:t>
            </a:r>
            <a:r>
              <a:rPr lang="pt-PT" sz="2800" dirty="0" smtClean="0"/>
              <a:t> </a:t>
            </a:r>
            <a:r>
              <a:rPr lang="pt-PT" sz="2800" dirty="0" err="1" smtClean="0"/>
              <a:t>them</a:t>
            </a:r>
            <a:r>
              <a:rPr lang="pt-PT" sz="2800" dirty="0" smtClean="0"/>
              <a:t> </a:t>
            </a:r>
            <a:r>
              <a:rPr lang="pt-PT" sz="2800" dirty="0" err="1" smtClean="0"/>
              <a:t>is</a:t>
            </a:r>
            <a:r>
              <a:rPr lang="pt-PT" sz="2800" dirty="0" smtClean="0"/>
              <a:t> </a:t>
            </a:r>
            <a:r>
              <a:rPr lang="pt-PT" sz="2800" dirty="0" err="1" smtClean="0"/>
              <a:t>the</a:t>
            </a:r>
            <a:r>
              <a:rPr lang="pt-PT" sz="2800" dirty="0" smtClean="0"/>
              <a:t> </a:t>
            </a:r>
            <a:r>
              <a:rPr lang="pt-PT" sz="2800" dirty="0" err="1" smtClean="0"/>
              <a:t>biggest</a:t>
            </a:r>
            <a:r>
              <a:rPr lang="pt-PT" sz="2800" dirty="0" smtClean="0"/>
              <a:t> </a:t>
            </a:r>
            <a:r>
              <a:rPr lang="pt-PT" sz="2800" dirty="0" err="1" smtClean="0"/>
              <a:t>spender</a:t>
            </a:r>
            <a:r>
              <a:rPr lang="pt-PT" sz="2800" dirty="0" smtClean="0"/>
              <a:t>, </a:t>
            </a:r>
            <a:r>
              <a:rPr lang="pt-PT" sz="2800" dirty="0" err="1" smtClean="0"/>
              <a:t>this</a:t>
            </a:r>
            <a:r>
              <a:rPr lang="pt-PT" sz="2800" dirty="0" smtClean="0"/>
              <a:t> </a:t>
            </a:r>
            <a:r>
              <a:rPr lang="pt-PT" sz="2800" dirty="0" err="1" smtClean="0"/>
              <a:t>way</a:t>
            </a:r>
            <a:r>
              <a:rPr lang="pt-PT" sz="2800" dirty="0" smtClean="0"/>
              <a:t> </a:t>
            </a:r>
            <a:r>
              <a:rPr lang="pt-PT" sz="2800" dirty="0" err="1" smtClean="0"/>
              <a:t>it</a:t>
            </a:r>
            <a:r>
              <a:rPr lang="pt-PT" sz="2800" dirty="0" smtClean="0"/>
              <a:t> </a:t>
            </a:r>
            <a:r>
              <a:rPr lang="pt-PT" sz="2800" dirty="0" err="1" smtClean="0"/>
              <a:t>is</a:t>
            </a:r>
            <a:r>
              <a:rPr lang="pt-PT" sz="2800" dirty="0" smtClean="0"/>
              <a:t> </a:t>
            </a:r>
            <a:r>
              <a:rPr lang="pt-PT" sz="2800" dirty="0" err="1" smtClean="0"/>
              <a:t>not</a:t>
            </a:r>
            <a:r>
              <a:rPr lang="pt-PT" sz="2800" dirty="0" smtClean="0"/>
              <a:t> clear </a:t>
            </a:r>
            <a:r>
              <a:rPr lang="pt-PT" sz="2800" dirty="0" err="1" smtClean="0"/>
              <a:t>which</a:t>
            </a:r>
            <a:r>
              <a:rPr lang="pt-PT" sz="2800" dirty="0" smtClean="0"/>
              <a:t> </a:t>
            </a:r>
            <a:r>
              <a:rPr lang="pt-PT" sz="2800" dirty="0" err="1" smtClean="0"/>
              <a:t>one</a:t>
            </a:r>
            <a:r>
              <a:rPr lang="pt-PT" sz="2800" dirty="0" smtClean="0"/>
              <a:t>.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PT" sz="2800" dirty="0" err="1" smtClean="0"/>
              <a:t>The</a:t>
            </a:r>
            <a:r>
              <a:rPr lang="pt-PT" sz="2800" dirty="0" smtClean="0"/>
              <a:t> </a:t>
            </a:r>
            <a:r>
              <a:rPr lang="pt-PT" sz="2800" dirty="0" err="1" smtClean="0"/>
              <a:t>trends</a:t>
            </a:r>
            <a:r>
              <a:rPr lang="pt-PT" sz="2800" dirty="0" smtClean="0"/>
              <a:t> </a:t>
            </a:r>
            <a:r>
              <a:rPr lang="pt-PT" sz="2800" dirty="0" err="1" smtClean="0"/>
              <a:t>of</a:t>
            </a:r>
            <a:r>
              <a:rPr lang="pt-PT" sz="2800" dirty="0" smtClean="0"/>
              <a:t> </a:t>
            </a:r>
            <a:r>
              <a:rPr lang="pt-PT" sz="2800" dirty="0" err="1" smtClean="0"/>
              <a:t>each</a:t>
            </a:r>
            <a:r>
              <a:rPr lang="pt-PT" sz="2800" dirty="0" smtClean="0"/>
              <a:t> </a:t>
            </a:r>
            <a:r>
              <a:rPr lang="pt-PT" sz="2800" dirty="0" err="1" smtClean="0"/>
              <a:t>sub-meter</a:t>
            </a:r>
            <a:r>
              <a:rPr lang="pt-PT" sz="2800" dirty="0" smtClean="0"/>
              <a:t> </a:t>
            </a:r>
            <a:r>
              <a:rPr lang="pt-PT" sz="2800" dirty="0" err="1" smtClean="0"/>
              <a:t>could</a:t>
            </a:r>
            <a:r>
              <a:rPr lang="pt-PT" sz="2800" dirty="0" smtClean="0"/>
              <a:t> </a:t>
            </a:r>
            <a:r>
              <a:rPr lang="pt-PT" sz="2800" dirty="0" err="1" smtClean="0"/>
              <a:t>be</a:t>
            </a:r>
            <a:r>
              <a:rPr lang="pt-PT" sz="2800" dirty="0" smtClean="0"/>
              <a:t> </a:t>
            </a:r>
            <a:r>
              <a:rPr lang="pt-PT" sz="2800" dirty="0" err="1" smtClean="0"/>
              <a:t>connected</a:t>
            </a:r>
            <a:r>
              <a:rPr lang="pt-PT" sz="2800" dirty="0" smtClean="0"/>
              <a:t> to </a:t>
            </a:r>
            <a:r>
              <a:rPr lang="pt-PT" sz="2800" dirty="0" err="1" smtClean="0"/>
              <a:t>external</a:t>
            </a:r>
            <a:r>
              <a:rPr lang="pt-PT" sz="2800" dirty="0" smtClean="0"/>
              <a:t> factos. For </a:t>
            </a:r>
            <a:r>
              <a:rPr lang="pt-PT" sz="2800" dirty="0" err="1" smtClean="0"/>
              <a:t>instance</a:t>
            </a:r>
            <a:r>
              <a:rPr lang="pt-PT" sz="2800" dirty="0" smtClean="0"/>
              <a:t>, </a:t>
            </a:r>
            <a:r>
              <a:rPr lang="pt-PT" sz="2800" dirty="0" err="1" smtClean="0"/>
              <a:t>the</a:t>
            </a:r>
            <a:r>
              <a:rPr lang="pt-PT" sz="2800" dirty="0" smtClean="0"/>
              <a:t> </a:t>
            </a:r>
            <a:r>
              <a:rPr lang="pt-PT" sz="2800" dirty="0" err="1" smtClean="0"/>
              <a:t>third</a:t>
            </a:r>
            <a:r>
              <a:rPr lang="pt-PT" sz="2800" dirty="0" smtClean="0"/>
              <a:t> </a:t>
            </a:r>
            <a:r>
              <a:rPr lang="pt-PT" sz="2800" dirty="0" err="1" smtClean="0"/>
              <a:t>sub-meter</a:t>
            </a:r>
            <a:r>
              <a:rPr lang="pt-PT" sz="2800" dirty="0" smtClean="0"/>
              <a:t> </a:t>
            </a:r>
            <a:r>
              <a:rPr lang="pt-PT" sz="2800" dirty="0" err="1" smtClean="0"/>
              <a:t>could</a:t>
            </a:r>
            <a:r>
              <a:rPr lang="pt-PT" sz="2800" dirty="0" smtClean="0"/>
              <a:t> </a:t>
            </a:r>
            <a:r>
              <a:rPr lang="pt-PT" sz="2800" dirty="0" err="1" smtClean="0"/>
              <a:t>be</a:t>
            </a:r>
            <a:r>
              <a:rPr lang="pt-PT" sz="2800" dirty="0" smtClean="0"/>
              <a:t> </a:t>
            </a:r>
            <a:r>
              <a:rPr lang="pt-PT" sz="2800" dirty="0" err="1" smtClean="0"/>
              <a:t>correlated</a:t>
            </a:r>
            <a:r>
              <a:rPr lang="pt-PT" sz="2800" dirty="0" smtClean="0"/>
              <a:t> to </a:t>
            </a:r>
            <a:r>
              <a:rPr lang="pt-PT" sz="2800" dirty="0" err="1" smtClean="0"/>
              <a:t>the</a:t>
            </a:r>
            <a:r>
              <a:rPr lang="pt-PT" sz="2800" dirty="0" smtClean="0"/>
              <a:t> outsider </a:t>
            </a:r>
            <a:r>
              <a:rPr lang="pt-PT" sz="2800" dirty="0" err="1" smtClean="0"/>
              <a:t>temperature</a:t>
            </a:r>
            <a:r>
              <a:rPr lang="pt-PT" sz="2800" dirty="0" smtClean="0"/>
              <a:t>. </a:t>
            </a:r>
            <a:r>
              <a:rPr lang="pt-PT" sz="2800" dirty="0" err="1" smtClean="0"/>
              <a:t>These</a:t>
            </a:r>
            <a:r>
              <a:rPr lang="pt-PT" sz="2800" dirty="0" smtClean="0"/>
              <a:t> factos </a:t>
            </a:r>
            <a:r>
              <a:rPr lang="pt-PT" sz="2800" dirty="0" err="1" smtClean="0"/>
              <a:t>should</a:t>
            </a:r>
            <a:r>
              <a:rPr lang="pt-PT" sz="2800" dirty="0" smtClean="0"/>
              <a:t> </a:t>
            </a:r>
            <a:r>
              <a:rPr lang="pt-PT" sz="2800" dirty="0" err="1" smtClean="0"/>
              <a:t>be</a:t>
            </a:r>
            <a:r>
              <a:rPr lang="pt-PT" sz="2800" dirty="0" smtClean="0"/>
              <a:t> </a:t>
            </a:r>
            <a:r>
              <a:rPr lang="pt-PT" sz="2800" dirty="0" err="1" smtClean="0"/>
              <a:t>taken</a:t>
            </a:r>
            <a:r>
              <a:rPr lang="pt-PT" sz="2800" dirty="0" smtClean="0"/>
              <a:t> </a:t>
            </a:r>
            <a:r>
              <a:rPr lang="pt-PT" sz="2800" dirty="0" err="1" smtClean="0"/>
              <a:t>into</a:t>
            </a:r>
            <a:r>
              <a:rPr lang="pt-PT" sz="2800" dirty="0" smtClean="0"/>
              <a:t> </a:t>
            </a:r>
            <a:r>
              <a:rPr lang="pt-PT" sz="2800" dirty="0" err="1" smtClean="0"/>
              <a:t>account</a:t>
            </a:r>
            <a:r>
              <a:rPr lang="pt-PT" sz="2800" dirty="0" smtClean="0"/>
              <a:t> </a:t>
            </a:r>
            <a:r>
              <a:rPr lang="pt-PT" sz="2800" dirty="0" err="1" smtClean="0"/>
              <a:t>before</a:t>
            </a:r>
            <a:r>
              <a:rPr lang="pt-PT" sz="2800" dirty="0" smtClean="0"/>
              <a:t> </a:t>
            </a:r>
            <a:r>
              <a:rPr lang="pt-PT" sz="2800" dirty="0" err="1" smtClean="0"/>
              <a:t>making</a:t>
            </a:r>
            <a:r>
              <a:rPr lang="pt-PT" sz="2800" dirty="0" smtClean="0"/>
              <a:t> </a:t>
            </a:r>
            <a:r>
              <a:rPr lang="pt-PT" sz="2800" dirty="0" err="1" smtClean="0"/>
              <a:t>any</a:t>
            </a:r>
            <a:r>
              <a:rPr lang="pt-PT" sz="2800" dirty="0" smtClean="0"/>
              <a:t> </a:t>
            </a:r>
            <a:r>
              <a:rPr lang="pt-PT" sz="2800" dirty="0" err="1" smtClean="0"/>
              <a:t>big</a:t>
            </a:r>
            <a:r>
              <a:rPr lang="pt-PT" sz="2800" dirty="0" smtClean="0"/>
              <a:t> </a:t>
            </a:r>
            <a:r>
              <a:rPr lang="pt-PT" sz="2800" dirty="0" err="1" smtClean="0"/>
              <a:t>decision</a:t>
            </a:r>
            <a:r>
              <a:rPr lang="pt-PT" sz="2800" dirty="0" smtClean="0"/>
              <a:t>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8274524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54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/>
              <a:t>1. </a:t>
            </a:r>
            <a:r>
              <a:rPr lang="pt-PT" b="1" dirty="0" err="1" smtClean="0"/>
              <a:t>Daily</a:t>
            </a:r>
            <a:r>
              <a:rPr lang="pt-PT" b="1" dirty="0" smtClean="0"/>
              <a:t> </a:t>
            </a:r>
            <a:r>
              <a:rPr lang="pt-PT" b="1" dirty="0" err="1" smtClean="0"/>
              <a:t>sub-meter</a:t>
            </a:r>
            <a:r>
              <a:rPr lang="pt-PT" b="1" dirty="0" smtClean="0"/>
              <a:t> </a:t>
            </a:r>
            <a:r>
              <a:rPr lang="pt-PT" b="1" dirty="0" err="1" smtClean="0"/>
              <a:t>power</a:t>
            </a:r>
            <a:r>
              <a:rPr lang="pt-PT" b="1" dirty="0" smtClean="0"/>
              <a:t> </a:t>
            </a:r>
            <a:r>
              <a:rPr lang="pt-PT" b="1" dirty="0" err="1" smtClean="0"/>
              <a:t>consumptio</a:t>
            </a:r>
            <a:r>
              <a:rPr lang="pt-PT" b="1" dirty="0" err="1" smtClean="0"/>
              <a:t>n</a:t>
            </a:r>
            <a:r>
              <a:rPr lang="pt-PT" b="1" dirty="0" smtClean="0"/>
              <a:t> </a:t>
            </a:r>
            <a:r>
              <a:rPr lang="pt-PT" b="1" dirty="0" err="1" smtClean="0"/>
              <a:t>visualization</a:t>
            </a:r>
            <a:r>
              <a:rPr lang="pt-PT" b="1" dirty="0"/>
              <a:t>;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818167"/>
            <a:ext cx="7046701" cy="435133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474" y="2221469"/>
            <a:ext cx="3992589" cy="354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802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/>
              <a:t>1. </a:t>
            </a:r>
            <a:r>
              <a:rPr lang="pt-PT" b="1" dirty="0" err="1" smtClean="0"/>
              <a:t>Weekly</a:t>
            </a:r>
            <a:r>
              <a:rPr lang="pt-PT" b="1" dirty="0" smtClean="0"/>
              <a:t> </a:t>
            </a:r>
            <a:r>
              <a:rPr lang="pt-PT" b="1" dirty="0" err="1" smtClean="0"/>
              <a:t>sub-meter</a:t>
            </a:r>
            <a:r>
              <a:rPr lang="pt-PT" b="1" dirty="0" smtClean="0"/>
              <a:t> </a:t>
            </a:r>
            <a:r>
              <a:rPr lang="pt-PT" b="1" dirty="0" err="1" smtClean="0"/>
              <a:t>power</a:t>
            </a:r>
            <a:r>
              <a:rPr lang="pt-PT" b="1" dirty="0" smtClean="0"/>
              <a:t> </a:t>
            </a:r>
            <a:r>
              <a:rPr lang="pt-PT" b="1" dirty="0" err="1" smtClean="0"/>
              <a:t>consumptio</a:t>
            </a:r>
            <a:r>
              <a:rPr lang="pt-PT" b="1" dirty="0" err="1" smtClean="0"/>
              <a:t>n</a:t>
            </a:r>
            <a:r>
              <a:rPr lang="pt-PT" b="1" dirty="0" smtClean="0"/>
              <a:t> </a:t>
            </a:r>
            <a:r>
              <a:rPr lang="pt-PT" b="1" dirty="0" err="1" smtClean="0"/>
              <a:t>visualization</a:t>
            </a:r>
            <a:r>
              <a:rPr lang="pt-PT" b="1" dirty="0"/>
              <a:t>;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1" y="1818167"/>
            <a:ext cx="7620000" cy="4705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967" y="2249734"/>
            <a:ext cx="4164108" cy="353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758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/>
              <a:t>1. </a:t>
            </a:r>
            <a:r>
              <a:rPr lang="pt-PT" b="1" dirty="0" err="1" smtClean="0"/>
              <a:t>Yearly</a:t>
            </a:r>
            <a:r>
              <a:rPr lang="pt-PT" b="1" dirty="0"/>
              <a:t> </a:t>
            </a:r>
            <a:r>
              <a:rPr lang="pt-PT" b="1" dirty="0" err="1" smtClean="0"/>
              <a:t>sub-meter</a:t>
            </a:r>
            <a:r>
              <a:rPr lang="pt-PT" b="1" dirty="0" smtClean="0"/>
              <a:t> </a:t>
            </a:r>
            <a:r>
              <a:rPr lang="pt-PT" b="1" dirty="0" err="1" smtClean="0"/>
              <a:t>power</a:t>
            </a:r>
            <a:r>
              <a:rPr lang="pt-PT" b="1" dirty="0" smtClean="0"/>
              <a:t> </a:t>
            </a:r>
            <a:r>
              <a:rPr lang="pt-PT" b="1" dirty="0" err="1" smtClean="0"/>
              <a:t>consumptio</a:t>
            </a:r>
            <a:r>
              <a:rPr lang="pt-PT" b="1" dirty="0" err="1" smtClean="0"/>
              <a:t>n</a:t>
            </a:r>
            <a:r>
              <a:rPr lang="pt-PT" b="1" dirty="0" smtClean="0"/>
              <a:t> </a:t>
            </a:r>
            <a:r>
              <a:rPr lang="pt-PT" b="1" dirty="0" err="1" smtClean="0"/>
              <a:t>visualization</a:t>
            </a:r>
            <a:r>
              <a:rPr lang="pt-PT" b="1" dirty="0"/>
              <a:t>;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968" y="2313652"/>
            <a:ext cx="4247737" cy="33910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4" y="1848902"/>
            <a:ext cx="7620000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482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/>
              <a:t>2. </a:t>
            </a:r>
            <a:r>
              <a:rPr lang="pt-PT" b="1" dirty="0" err="1" smtClean="0"/>
              <a:t>Weekly</a:t>
            </a:r>
            <a:r>
              <a:rPr lang="pt-PT" b="1" dirty="0" smtClean="0"/>
              <a:t> </a:t>
            </a:r>
            <a:r>
              <a:rPr lang="pt-PT" b="1" dirty="0"/>
              <a:t>time series </a:t>
            </a:r>
            <a:r>
              <a:rPr lang="pt-PT" b="1" dirty="0" err="1"/>
              <a:t>visualization</a:t>
            </a:r>
            <a:r>
              <a:rPr lang="pt-PT" b="1" dirty="0"/>
              <a:t> </a:t>
            </a:r>
            <a:r>
              <a:rPr lang="pt-PT" b="1" dirty="0" smtClean="0"/>
              <a:t>for </a:t>
            </a:r>
            <a:r>
              <a:rPr lang="pt-PT" b="1" dirty="0" err="1" smtClean="0"/>
              <a:t>sub-meter</a:t>
            </a:r>
            <a:r>
              <a:rPr lang="pt-PT" b="1" dirty="0" smtClean="0"/>
              <a:t> </a:t>
            </a:r>
            <a:r>
              <a:rPr lang="pt-PT" b="1" dirty="0"/>
              <a:t>1</a:t>
            </a:r>
            <a:r>
              <a:rPr lang="pt-PT" b="1" dirty="0" smtClean="0"/>
              <a:t>: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63880" y="2483350"/>
            <a:ext cx="3426858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Subset one observation per day at </a:t>
            </a:r>
            <a:r>
              <a:rPr lang="en-US" sz="2800" dirty="0" smtClean="0"/>
              <a:t>12:00 </a:t>
            </a:r>
            <a:r>
              <a:rPr lang="en-US" sz="2800" dirty="0"/>
              <a:t>pm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269" y="1860828"/>
            <a:ext cx="7349749" cy="453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405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/>
              <a:t>2. </a:t>
            </a:r>
            <a:r>
              <a:rPr lang="pt-PT" b="1" dirty="0" err="1" smtClean="0"/>
              <a:t>Weekly</a:t>
            </a:r>
            <a:r>
              <a:rPr lang="pt-PT" b="1" dirty="0" smtClean="0"/>
              <a:t> time </a:t>
            </a:r>
            <a:r>
              <a:rPr lang="pt-PT" b="1" dirty="0"/>
              <a:t>series </a:t>
            </a:r>
            <a:r>
              <a:rPr lang="pt-PT" b="1" dirty="0" err="1"/>
              <a:t>visualization</a:t>
            </a:r>
            <a:r>
              <a:rPr lang="pt-PT" b="1" dirty="0"/>
              <a:t> for </a:t>
            </a:r>
            <a:r>
              <a:rPr lang="pt-PT" b="1" dirty="0" err="1" smtClean="0"/>
              <a:t>sub-meter</a:t>
            </a:r>
            <a:r>
              <a:rPr lang="pt-PT" b="1" dirty="0" smtClean="0"/>
              <a:t> </a:t>
            </a:r>
            <a:r>
              <a:rPr lang="pt-PT" b="1" dirty="0" smtClean="0"/>
              <a:t>2: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63880" y="2483350"/>
            <a:ext cx="3426858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Subset one observation per day at 3:00 pm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738" y="1818167"/>
            <a:ext cx="7642387" cy="471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824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/>
              <a:t>2. </a:t>
            </a:r>
            <a:r>
              <a:rPr lang="pt-PT" b="1" dirty="0" err="1" smtClean="0"/>
              <a:t>Weekly</a:t>
            </a:r>
            <a:r>
              <a:rPr lang="pt-PT" b="1" dirty="0" smtClean="0"/>
              <a:t> time series </a:t>
            </a:r>
            <a:r>
              <a:rPr lang="pt-PT" b="1" dirty="0" err="1" smtClean="0"/>
              <a:t>visualization</a:t>
            </a:r>
            <a:r>
              <a:rPr lang="pt-PT" b="1" dirty="0" smtClean="0"/>
              <a:t> for </a:t>
            </a:r>
            <a:r>
              <a:rPr lang="pt-PT" b="1" dirty="0" err="1" smtClean="0"/>
              <a:t>sub-meter</a:t>
            </a:r>
            <a:r>
              <a:rPr lang="pt-PT" b="1" dirty="0" smtClean="0"/>
              <a:t> </a:t>
            </a:r>
            <a:r>
              <a:rPr lang="pt-PT" b="1" dirty="0" smtClean="0"/>
              <a:t>3: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121" y="1980913"/>
            <a:ext cx="6668431" cy="41153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3880" y="2483350"/>
            <a:ext cx="3426858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Subset one observation per week on Mondays at 8:00 pm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46607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b="1" dirty="0" smtClean="0"/>
              <a:t>3. Linear </a:t>
            </a:r>
            <a:r>
              <a:rPr lang="pt-PT" b="1" dirty="0" err="1" smtClean="0"/>
              <a:t>regression</a:t>
            </a:r>
            <a:r>
              <a:rPr lang="pt-PT" b="1" dirty="0" smtClean="0"/>
              <a:t> </a:t>
            </a:r>
            <a:r>
              <a:rPr lang="pt-PT" b="1" dirty="0" err="1" smtClean="0"/>
              <a:t>forecast</a:t>
            </a:r>
            <a:r>
              <a:rPr lang="pt-PT" b="1" dirty="0" smtClean="0"/>
              <a:t> </a:t>
            </a:r>
            <a:r>
              <a:rPr lang="pt-PT" b="1" dirty="0" err="1" smtClean="0"/>
              <a:t>visualization</a:t>
            </a:r>
            <a:r>
              <a:rPr lang="pt-PT" b="1" dirty="0" smtClean="0"/>
              <a:t> for </a:t>
            </a:r>
            <a:r>
              <a:rPr lang="pt-PT" b="1" dirty="0" err="1"/>
              <a:t>s</a:t>
            </a:r>
            <a:r>
              <a:rPr lang="pt-PT" b="1" dirty="0" err="1" smtClean="0"/>
              <a:t>ub-meter</a:t>
            </a:r>
            <a:r>
              <a:rPr lang="pt-PT" b="1" dirty="0" smtClean="0"/>
              <a:t> 1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63880" y="2483350"/>
            <a:ext cx="34268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Forecast for the future 50 days with a level of confidence between [80, 90[ %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515" y="1964956"/>
            <a:ext cx="7401503" cy="456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884867"/>
      </p:ext>
    </p:extLst>
  </p:cSld>
  <p:clrMapOvr>
    <a:masterClrMapping/>
  </p:clrMapOvr>
</p:sld>
</file>

<file path=ppt/theme/theme1.xml><?xml version="1.0" encoding="utf-8"?>
<a:theme xmlns:a="http://schemas.openxmlformats.org/drawingml/2006/main" name="Balancing Act">
  <a:themeElements>
    <a:clrScheme name="Balancing Act">
      <a:dk1>
        <a:sysClr val="windowText" lastClr="000000"/>
      </a:dk1>
      <a:lt1>
        <a:sysClr val="window" lastClr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98AF5320-421A-4856-A75D-6587C36D5470}"/>
    </a:ext>
  </a:extLst>
</a:theme>
</file>

<file path=ppt/theme/theme2.xml><?xml version="1.0" encoding="utf-8"?>
<a:theme xmlns:a="http://schemas.openxmlformats.org/drawingml/2006/main" name="Wellspring">
  <a:themeElements>
    <a:clrScheme name="Wellspring">
      <a:dk1>
        <a:sysClr val="windowText" lastClr="000000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6E2187FA-78B5-42F2-9074-40D4C2C1399B}"/>
    </a:ext>
  </a:extLst>
</a:theme>
</file>

<file path=ppt/theme/theme3.xml><?xml version="1.0" encoding="utf-8"?>
<a:theme xmlns:a="http://schemas.openxmlformats.org/drawingml/2006/main" name="Star of the show">
  <a:themeElements>
    <a:clrScheme name="Star of the show">
      <a:dk1>
        <a:sysClr val="windowText" lastClr="000000"/>
      </a:dk1>
      <a:lt1>
        <a:sysClr val="window" lastClr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CED26E1E-587B-4123-A4F9-DB49A037FBB9}"/>
    </a:ext>
  </a:extLst>
</a:theme>
</file>

<file path=ppt/theme/theme4.xml><?xml version="1.0" encoding="utf-8"?>
<a:theme xmlns:a="http://schemas.openxmlformats.org/drawingml/2006/main" name="Amusements">
  <a:themeElements>
    <a:clrScheme name="Amusements">
      <a:dk1>
        <a:sysClr val="windowText" lastClr="000000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573AD6BE-256C-44EB-886C-5713CB0A8D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tf78479028_win32</Template>
  <TotalTime>1616</TotalTime>
  <Words>624</Words>
  <Application>Microsoft Office PowerPoint</Application>
  <PresentationFormat>Widescreen</PresentationFormat>
  <Paragraphs>55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Segoe UI</vt:lpstr>
      <vt:lpstr>Segoe UI Light</vt:lpstr>
      <vt:lpstr>Balancing Act</vt:lpstr>
      <vt:lpstr>Wellspring</vt:lpstr>
      <vt:lpstr>Star of the show</vt:lpstr>
      <vt:lpstr>Amusements</vt:lpstr>
      <vt:lpstr>Household Electric Power Consumption</vt:lpstr>
      <vt:lpstr>Agenda</vt:lpstr>
      <vt:lpstr>1. Daily sub-meter power consumption visualization;</vt:lpstr>
      <vt:lpstr>1. Weekly sub-meter power consumption visualization;</vt:lpstr>
      <vt:lpstr>1. Yearly sub-meter power consumption visualization;</vt:lpstr>
      <vt:lpstr>2. Weekly time series visualization for sub-meter 1:</vt:lpstr>
      <vt:lpstr>2. Weekly time series visualization for sub-meter 2:</vt:lpstr>
      <vt:lpstr>2. Weekly time series visualization for sub-meter 3:</vt:lpstr>
      <vt:lpstr>3. Linear regression forecast visualization for sub-meter 1</vt:lpstr>
      <vt:lpstr>3. Linear regression forecast visualization for sub-meter 2</vt:lpstr>
      <vt:lpstr>3. Linear regression forecast visualization for sub-meter 3</vt:lpstr>
      <vt:lpstr>3.Comparison chart of forecast metrics:</vt:lpstr>
      <vt:lpstr>4. Decomposition Visualization for sub-meter 1:</vt:lpstr>
      <vt:lpstr>4. Decomposition Visualization for sub-meter 2:</vt:lpstr>
      <vt:lpstr>4. Decomposition Visualization for sub-meter 3:</vt:lpstr>
      <vt:lpstr>5. Holt Winters Forecast for Sub-meter 1:</vt:lpstr>
      <vt:lpstr>5. Holt Winters Forecast for Sub-meter 2:</vt:lpstr>
      <vt:lpstr>5. Holt Winters Forecast for Sub-meter 3:</vt:lpstr>
      <vt:lpstr>6. Useful correlations:</vt:lpstr>
      <vt:lpstr>7. Summary Statement</vt:lpstr>
      <vt:lpstr>8. Business Recommendations</vt:lpstr>
      <vt:lpstr>8. Business Recommendations</vt:lpstr>
      <vt:lpstr>PowerPoint Presentation</vt:lpstr>
    </vt:vector>
  </TitlesOfParts>
  <Company>Grupo Santander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Tomé Pinto Almeida Borges</dc:creator>
  <cp:lastModifiedBy>Luis Tomé Pinto Almeida Borges</cp:lastModifiedBy>
  <cp:revision>36</cp:revision>
  <dcterms:created xsi:type="dcterms:W3CDTF">2022-01-29T12:30:43Z</dcterms:created>
  <dcterms:modified xsi:type="dcterms:W3CDTF">2022-02-26T22:29:11Z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1b88ec2-a72b-4523-9e84-0458a1764731_Enabled">
    <vt:lpwstr>True</vt:lpwstr>
  </property>
  <property fmtid="{D5CDD505-2E9C-101B-9397-08002B2CF9AE}" pid="3" name="MSIP_Label_41b88ec2-a72b-4523-9e84-0458a1764731_SiteId">
    <vt:lpwstr>35595a02-4d6d-44ac-99e1-f9ab4cd872db</vt:lpwstr>
  </property>
  <property fmtid="{D5CDD505-2E9C-101B-9397-08002B2CF9AE}" pid="4" name="MSIP_Label_41b88ec2-a72b-4523-9e84-0458a1764731_Owner">
    <vt:lpwstr>s613116@corp.santander.pt</vt:lpwstr>
  </property>
  <property fmtid="{D5CDD505-2E9C-101B-9397-08002B2CF9AE}" pid="5" name="MSIP_Label_41b88ec2-a72b-4523-9e84-0458a1764731_SetDate">
    <vt:lpwstr>2022-01-29T12:32:11.5126876Z</vt:lpwstr>
  </property>
  <property fmtid="{D5CDD505-2E9C-101B-9397-08002B2CF9AE}" pid="6" name="MSIP_Label_41b88ec2-a72b-4523-9e84-0458a1764731_Name">
    <vt:lpwstr>Public</vt:lpwstr>
  </property>
  <property fmtid="{D5CDD505-2E9C-101B-9397-08002B2CF9AE}" pid="7" name="MSIP_Label_41b88ec2-a72b-4523-9e84-0458a1764731_Application">
    <vt:lpwstr>Microsoft Azure Information Protection</vt:lpwstr>
  </property>
  <property fmtid="{D5CDD505-2E9C-101B-9397-08002B2CF9AE}" pid="8" name="MSIP_Label_41b88ec2-a72b-4523-9e84-0458a1764731_ActionId">
    <vt:lpwstr>cc38d963-ff84-4cb0-828f-4938db8630d8</vt:lpwstr>
  </property>
  <property fmtid="{D5CDD505-2E9C-101B-9397-08002B2CF9AE}" pid="9" name="MSIP_Label_41b88ec2-a72b-4523-9e84-0458a1764731_Extended_MSFT_Method">
    <vt:lpwstr>Manual</vt:lpwstr>
  </property>
  <property fmtid="{D5CDD505-2E9C-101B-9397-08002B2CF9AE}" pid="10" name="Sensitivity">
    <vt:lpwstr>Public</vt:lpwstr>
  </property>
</Properties>
</file>