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5" r:id="rId6"/>
    <p:sldId id="286" r:id="rId7"/>
    <p:sldId id="272" r:id="rId8"/>
    <p:sldId id="264" r:id="rId9"/>
    <p:sldId id="263" r:id="rId10"/>
    <p:sldId id="265" r:id="rId11"/>
    <p:sldId id="266" r:id="rId12"/>
    <p:sldId id="258" r:id="rId13"/>
    <p:sldId id="271" r:id="rId14"/>
    <p:sldId id="262" r:id="rId15"/>
    <p:sldId id="273" r:id="rId16"/>
    <p:sldId id="275" r:id="rId17"/>
    <p:sldId id="276" r:id="rId18"/>
    <p:sldId id="277" r:id="rId19"/>
    <p:sldId id="283" r:id="rId20"/>
    <p:sldId id="278" r:id="rId21"/>
    <p:sldId id="280" r:id="rId22"/>
    <p:sldId id="279" r:id="rId23"/>
    <p:sldId id="281" r:id="rId24"/>
    <p:sldId id="289" r:id="rId25"/>
    <p:sldId id="282" r:id="rId26"/>
    <p:sldId id="288" r:id="rId27"/>
    <p:sldId id="290" r:id="rId28"/>
    <p:sldId id="292" r:id="rId29"/>
    <p:sldId id="291" r:id="rId30"/>
    <p:sldId id="296" r:id="rId31"/>
    <p:sldId id="295" r:id="rId32"/>
    <p:sldId id="297" r:id="rId33"/>
    <p:sldId id="303" r:id="rId34"/>
    <p:sldId id="294" r:id="rId35"/>
    <p:sldId id="300" r:id="rId36"/>
    <p:sldId id="301" r:id="rId37"/>
    <p:sldId id="306" r:id="rId38"/>
    <p:sldId id="305" r:id="rId39"/>
    <p:sldId id="302" r:id="rId40"/>
    <p:sldId id="309" r:id="rId41"/>
    <p:sldId id="310" r:id="rId42"/>
    <p:sldId id="311" r:id="rId43"/>
    <p:sldId id="307" r:id="rId44"/>
    <p:sldId id="312" r:id="rId45"/>
    <p:sldId id="308" r:id="rId46"/>
    <p:sldId id="31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cf.io/blog/2017/06/05/30-highest-velocity-open-source-projec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izoa.com/Movie-Maker/d158326966k7353086o1/the-foun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Kubernetes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Amit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Day 1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 rot="961048">
            <a:off x="2884630" y="3412702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vanila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rot="20776120">
            <a:off x="2941702" y="3517681"/>
            <a:ext cx="1662439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State-machines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 rot="21085139">
            <a:off x="1973724" y="3340738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sinatra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 rot="20825862">
            <a:off x="1230816" y="3514578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57138" y="3476330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Host-centric Infrastructure</a:t>
            </a:r>
            <a:endParaRPr lang="en-US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5419580" y="493239"/>
            <a:ext cx="1955580" cy="1117432"/>
            <a:chOff x="8515023" y="2039831"/>
            <a:chExt cx="1955580" cy="1117432"/>
          </a:xfrm>
        </p:grpSpPr>
        <p:sp>
          <p:nvSpPr>
            <p:cNvPr id="33" name="Rounded Rectangle 32"/>
            <p:cNvSpPr/>
            <p:nvPr/>
          </p:nvSpPr>
          <p:spPr>
            <a:xfrm>
              <a:off x="8515023" y="2039831"/>
              <a:ext cx="1955580" cy="1117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gular Pentagon 28"/>
            <p:cNvSpPr/>
            <p:nvPr/>
          </p:nvSpPr>
          <p:spPr>
            <a:xfrm>
              <a:off x="8698334" y="2240975"/>
              <a:ext cx="1588958" cy="715144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18862" y="1426587"/>
            <a:ext cx="1543987" cy="1199213"/>
            <a:chOff x="8394492" y="1753849"/>
            <a:chExt cx="1543987" cy="1199213"/>
          </a:xfrm>
        </p:grpSpPr>
        <p:sp>
          <p:nvSpPr>
            <p:cNvPr id="37" name="Rounded Rectangle 36"/>
            <p:cNvSpPr/>
            <p:nvPr/>
          </p:nvSpPr>
          <p:spPr>
            <a:xfrm>
              <a:off x="8394492" y="1753849"/>
              <a:ext cx="1543987" cy="1199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gular Pentagon 38"/>
            <p:cNvSpPr/>
            <p:nvPr/>
          </p:nvSpPr>
          <p:spPr>
            <a:xfrm>
              <a:off x="8671809" y="1937012"/>
              <a:ext cx="989351" cy="596432"/>
            </a:xfrm>
            <a:prstGeom prst="pentagon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OAuth</a:t>
              </a:r>
              <a:endParaRPr lang="en-US" sz="1200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218951" y="3177382"/>
            <a:ext cx="1446550" cy="1117980"/>
            <a:chOff x="9218951" y="3177382"/>
            <a:chExt cx="1446550" cy="1117980"/>
          </a:xfrm>
        </p:grpSpPr>
        <p:sp>
          <p:nvSpPr>
            <p:cNvPr id="41" name="Rounded Rectangle 40"/>
            <p:cNvSpPr/>
            <p:nvPr/>
          </p:nvSpPr>
          <p:spPr>
            <a:xfrm>
              <a:off x="9218951" y="3177382"/>
              <a:ext cx="1446550" cy="11179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gular Pentagon 42"/>
            <p:cNvSpPr/>
            <p:nvPr/>
          </p:nvSpPr>
          <p:spPr>
            <a:xfrm>
              <a:off x="9250358" y="3521845"/>
              <a:ext cx="1178787" cy="731753"/>
            </a:xfrm>
            <a:prstGeom prst="pentag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DB Models</a:t>
              </a:r>
              <a:endParaRPr lang="en-US" sz="1400" dirty="0"/>
            </a:p>
          </p:txBody>
        </p:sp>
        <p:sp>
          <p:nvSpPr>
            <p:cNvPr id="42" name="Regular Pentagon 41"/>
            <p:cNvSpPr/>
            <p:nvPr/>
          </p:nvSpPr>
          <p:spPr>
            <a:xfrm>
              <a:off x="9676150" y="3273430"/>
              <a:ext cx="884420" cy="636824"/>
            </a:xfrm>
            <a:prstGeom prst="pent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Acct</a:t>
              </a:r>
              <a:endParaRPr lang="en-US" sz="16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88168" y="1409527"/>
            <a:ext cx="1439055" cy="1168781"/>
            <a:chOff x="2788168" y="1409527"/>
            <a:chExt cx="1439055" cy="1168781"/>
          </a:xfrm>
        </p:grpSpPr>
        <p:sp>
          <p:nvSpPr>
            <p:cNvPr id="44" name="Rounded Rectangle 43"/>
            <p:cNvSpPr/>
            <p:nvPr/>
          </p:nvSpPr>
          <p:spPr>
            <a:xfrm>
              <a:off x="2788168" y="1409527"/>
              <a:ext cx="1439055" cy="1168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gular Pentagon 44"/>
            <p:cNvSpPr/>
            <p:nvPr/>
          </p:nvSpPr>
          <p:spPr>
            <a:xfrm>
              <a:off x="2999102" y="1610628"/>
              <a:ext cx="1017186" cy="737719"/>
            </a:xfrm>
            <a:prstGeom prst="pentag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Mgmt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43635" y="2732605"/>
            <a:ext cx="1572895" cy="1394618"/>
            <a:chOff x="2743635" y="2732605"/>
            <a:chExt cx="1572895" cy="1394618"/>
          </a:xfrm>
        </p:grpSpPr>
        <p:sp>
          <p:nvSpPr>
            <p:cNvPr id="46" name="Rounded Rectangle 45"/>
            <p:cNvSpPr/>
            <p:nvPr/>
          </p:nvSpPr>
          <p:spPr>
            <a:xfrm>
              <a:off x="2743635" y="2732605"/>
              <a:ext cx="1572895" cy="13946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gular Pentagon 47"/>
            <p:cNvSpPr/>
            <p:nvPr/>
          </p:nvSpPr>
          <p:spPr>
            <a:xfrm>
              <a:off x="2868072" y="3497887"/>
              <a:ext cx="1148216" cy="551186"/>
            </a:xfrm>
            <a:prstGeom prst="pentag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FS Models</a:t>
              </a:r>
              <a:endParaRPr lang="en-US" sz="1200" dirty="0"/>
            </a:p>
          </p:txBody>
        </p:sp>
        <p:sp>
          <p:nvSpPr>
            <p:cNvPr id="49" name="Regular Pentagon 48"/>
            <p:cNvSpPr/>
            <p:nvPr/>
          </p:nvSpPr>
          <p:spPr>
            <a:xfrm>
              <a:off x="2845994" y="2844443"/>
              <a:ext cx="1368179" cy="556010"/>
            </a:xfrm>
            <a:prstGeom prst="pentagon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Upload Files</a:t>
              </a:r>
              <a:endParaRPr lang="en-US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62762" y="2865722"/>
            <a:ext cx="1700462" cy="1339699"/>
            <a:chOff x="7262762" y="2865722"/>
            <a:chExt cx="1700462" cy="1339699"/>
          </a:xfrm>
        </p:grpSpPr>
        <p:sp>
          <p:nvSpPr>
            <p:cNvPr id="51" name="Rounded Rectangle 50"/>
            <p:cNvSpPr/>
            <p:nvPr/>
          </p:nvSpPr>
          <p:spPr>
            <a:xfrm>
              <a:off x="7262762" y="2865722"/>
              <a:ext cx="1700462" cy="1339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7588337" y="3291413"/>
              <a:ext cx="1049312" cy="600858"/>
            </a:xfrm>
            <a:prstGeom prst="pentag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Jobs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28617" y="2115797"/>
            <a:ext cx="1593272" cy="1347422"/>
            <a:chOff x="4928617" y="2115797"/>
            <a:chExt cx="1593272" cy="1347422"/>
          </a:xfrm>
        </p:grpSpPr>
        <p:sp>
          <p:nvSpPr>
            <p:cNvPr id="54" name="Rounded Rectangle 53"/>
            <p:cNvSpPr/>
            <p:nvPr/>
          </p:nvSpPr>
          <p:spPr>
            <a:xfrm>
              <a:off x="4928617" y="2115797"/>
              <a:ext cx="1593272" cy="13474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gular Pentagon 55"/>
            <p:cNvSpPr/>
            <p:nvPr/>
          </p:nvSpPr>
          <p:spPr>
            <a:xfrm>
              <a:off x="4980933" y="2723644"/>
              <a:ext cx="1187548" cy="706270"/>
            </a:xfrm>
            <a:prstGeom prst="pentag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Models</a:t>
              </a:r>
              <a:endParaRPr lang="en-US" sz="1200" dirty="0"/>
            </a:p>
          </p:txBody>
        </p:sp>
        <p:sp>
          <p:nvSpPr>
            <p:cNvPr id="55" name="Regular Pentagon 54"/>
            <p:cNvSpPr/>
            <p:nvPr/>
          </p:nvSpPr>
          <p:spPr>
            <a:xfrm>
              <a:off x="5045274" y="2202521"/>
              <a:ext cx="1446484" cy="654874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Controllers</a:t>
              </a:r>
              <a:endParaRPr lang="en-US" sz="1200" dirty="0"/>
            </a:p>
          </p:txBody>
        </p:sp>
      </p:grpSp>
      <p:cxnSp>
        <p:nvCxnSpPr>
          <p:cNvPr id="84" name="Elbow Connector 83"/>
          <p:cNvCxnSpPr>
            <a:endCxn id="44" idx="0"/>
          </p:cNvCxnSpPr>
          <p:nvPr/>
        </p:nvCxnSpPr>
        <p:spPr>
          <a:xfrm rot="10800000" flipV="1">
            <a:off x="3507697" y="1022901"/>
            <a:ext cx="1911885" cy="3866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3" idx="2"/>
            <a:endCxn id="54" idx="0"/>
          </p:cNvCxnSpPr>
          <p:nvPr/>
        </p:nvCxnSpPr>
        <p:spPr>
          <a:xfrm rot="5400000">
            <a:off x="5808749" y="1527176"/>
            <a:ext cx="505126" cy="6721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4" idx="1"/>
            <a:endCxn id="46" idx="1"/>
          </p:cNvCxnSpPr>
          <p:nvPr/>
        </p:nvCxnSpPr>
        <p:spPr>
          <a:xfrm rot="10800000" flipV="1">
            <a:off x="2743636" y="1993918"/>
            <a:ext cx="44533" cy="1435996"/>
          </a:xfrm>
          <a:prstGeom prst="bentConnector3">
            <a:avLst>
              <a:gd name="adj1" fmla="val 61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54" idx="3"/>
          </p:cNvCxnSpPr>
          <p:nvPr/>
        </p:nvCxnSpPr>
        <p:spPr>
          <a:xfrm flipV="1">
            <a:off x="6521889" y="2026193"/>
            <a:ext cx="2472742" cy="7633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4" idx="3"/>
            <a:endCxn id="41" idx="0"/>
          </p:cNvCxnSpPr>
          <p:nvPr/>
        </p:nvCxnSpPr>
        <p:spPr>
          <a:xfrm>
            <a:off x="6521889" y="2789508"/>
            <a:ext cx="3420337" cy="387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214173" y="791864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043593" y="2525134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563473" y="1589151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067003" y="1754077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192424" y="2471911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Operating System Kernel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9849" y="4826833"/>
            <a:ext cx="11872210" cy="10121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Binaries/Libraries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535307" y="4849582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25913" y="491258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624917" y="5038411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6951" y="488226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libicu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30895" y="5411627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libpq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222630" y="5465488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-Client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354944" y="5367392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libxml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57511" y="5397342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libssl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22689" y="4919419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libyaml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515886" y="4946191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libxslt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525415" y="4910446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736193" y="5411627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r>
              <a:rPr lang="en-US" dirty="0" smtClean="0"/>
              <a:t>-tools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 rot="20725099">
            <a:off x="495199" y="3655018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bundler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 rot="961048">
            <a:off x="1253235" y="3638018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 rot="20828187">
            <a:off x="1950951" y="3686169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unicorn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 rot="961048">
            <a:off x="2602680" y="3567400"/>
            <a:ext cx="964301" cy="40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sidekiq</a:t>
            </a:r>
            <a:endParaRPr lang="en-US" dirty="0"/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503996" y="1293563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/>
              <a:t>The old way </a:t>
            </a:r>
            <a:r>
              <a:rPr lang="en-US" sz="4000" dirty="0"/>
              <a:t>t</a:t>
            </a:r>
            <a:r>
              <a:rPr lang="en-US" sz="4000" dirty="0" smtClean="0"/>
              <a:t>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eavyweight, non-portable, Relies on OS 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ackage manager</a:t>
            </a:r>
            <a:endParaRPr 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00039 0.1497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47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00039 0.1539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68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00717 0.1298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648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00638 0.141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70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00091 0.1444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722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00026 0.1439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19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00143 0.1423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10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0043 0.1372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685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00638 0.1511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2" grpId="0" animBg="1"/>
      <p:bldP spid="72" grpId="1" animBg="1"/>
      <p:bldP spid="73" grpId="0" animBg="1"/>
      <p:bldP spid="73" grpId="1" animBg="1"/>
      <p:bldP spid="70" grpId="0" animBg="1"/>
      <p:bldP spid="70" grpId="1" animBg="1"/>
      <p:bldP spid="71" grpId="0" animBg="1"/>
      <p:bldP spid="71" grpId="1" animBg="1"/>
      <p:bldP spid="6" grpId="0" animBg="1"/>
      <p:bldP spid="7" grpId="0" animBg="1"/>
      <p:bldP spid="53" grpId="0" animBg="1"/>
      <p:bldP spid="8" grpId="0" animBg="1"/>
      <p:bldP spid="9" grpId="0" animBg="1"/>
      <p:bldP spid="57" grpId="0" animBg="1"/>
      <p:bldP spid="47" grpId="0" animBg="1"/>
      <p:bldP spid="50" grpId="0" animBg="1"/>
      <p:bldP spid="58" grpId="0" animBg="1"/>
      <p:bldP spid="59" grpId="0" animBg="1"/>
      <p:bldP spid="60" grpId="0" animBg="1"/>
      <p:bldP spid="63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Elbow Connector 83"/>
          <p:cNvCxnSpPr>
            <a:stCxn id="91" idx="2"/>
            <a:endCxn id="75" idx="0"/>
          </p:cNvCxnSpPr>
          <p:nvPr/>
        </p:nvCxnSpPr>
        <p:spPr>
          <a:xfrm rot="10800000" flipV="1">
            <a:off x="3693201" y="839909"/>
            <a:ext cx="1647865" cy="573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9" idx="3"/>
            <a:endCxn id="72" idx="0"/>
          </p:cNvCxnSpPr>
          <p:nvPr/>
        </p:nvCxnSpPr>
        <p:spPr>
          <a:xfrm rot="5400000">
            <a:off x="5696100" y="1725372"/>
            <a:ext cx="447295" cy="368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5" idx="2"/>
            <a:endCxn id="59" idx="2"/>
          </p:cNvCxnSpPr>
          <p:nvPr/>
        </p:nvCxnSpPr>
        <p:spPr>
          <a:xfrm rot="10800000" flipV="1">
            <a:off x="737571" y="2076842"/>
            <a:ext cx="1922632" cy="1423520"/>
          </a:xfrm>
          <a:prstGeom prst="bentConnector3">
            <a:avLst>
              <a:gd name="adj1" fmla="val 111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5"/>
            <a:endCxn id="68" idx="2"/>
          </p:cNvCxnSpPr>
          <p:nvPr/>
        </p:nvCxnSpPr>
        <p:spPr>
          <a:xfrm flipV="1">
            <a:off x="6503269" y="1883483"/>
            <a:ext cx="2247445" cy="6476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72" idx="5"/>
            <a:endCxn id="83" idx="0"/>
          </p:cNvCxnSpPr>
          <p:nvPr/>
        </p:nvCxnSpPr>
        <p:spPr>
          <a:xfrm>
            <a:off x="6503269" y="2531114"/>
            <a:ext cx="3633977" cy="4925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159911" y="567695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043593" y="2525134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343465" y="1679188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7876810" y="1560716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192424" y="2471911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 Operating System Kernel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Binaries/Libraries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Docker</a:t>
            </a:r>
            <a:r>
              <a:rPr lang="en-US" dirty="0" smtClean="0">
                <a:solidFill>
                  <a:schemeClr val="tx1"/>
                </a:solidFill>
              </a:rPr>
              <a:t> Engine   or  (</a:t>
            </a:r>
            <a:r>
              <a:rPr lang="en-US" dirty="0" err="1" smtClean="0">
                <a:solidFill>
                  <a:schemeClr val="tx1"/>
                </a:solidFill>
              </a:rPr>
              <a:t>rkt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7571" y="2837269"/>
            <a:ext cx="1800757" cy="1509146"/>
            <a:chOff x="2309382" y="2879564"/>
            <a:chExt cx="1800757" cy="1509146"/>
          </a:xfrm>
        </p:grpSpPr>
        <p:grpSp>
          <p:nvGrpSpPr>
            <p:cNvPr id="22" name="Group 21"/>
            <p:cNvGrpSpPr/>
            <p:nvPr/>
          </p:nvGrpSpPr>
          <p:grpSpPr>
            <a:xfrm>
              <a:off x="2309382" y="2879564"/>
              <a:ext cx="1800757" cy="1509146"/>
              <a:chOff x="2309382" y="2879564"/>
              <a:chExt cx="1800757" cy="1509146"/>
            </a:xfrm>
          </p:grpSpPr>
          <p:sp>
            <p:nvSpPr>
              <p:cNvPr id="58" name="Cube 57"/>
              <p:cNvSpPr/>
              <p:nvPr/>
            </p:nvSpPr>
            <p:spPr>
              <a:xfrm>
                <a:off x="2312509" y="3651623"/>
                <a:ext cx="1797630" cy="737087"/>
              </a:xfrm>
              <a:prstGeom prst="cube">
                <a:avLst>
                  <a:gd name="adj" fmla="val 37722"/>
                </a:avLst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Bin/Lib</a:t>
                </a:r>
                <a:endParaRPr lang="en-US" sz="1600" dirty="0"/>
              </a:p>
            </p:txBody>
          </p:sp>
          <p:sp>
            <p:nvSpPr>
              <p:cNvPr id="59" name="Cube 58"/>
              <p:cNvSpPr/>
              <p:nvPr/>
            </p:nvSpPr>
            <p:spPr>
              <a:xfrm>
                <a:off x="2309382" y="2879564"/>
                <a:ext cx="1800757" cy="106094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gular Pentagon 47"/>
            <p:cNvSpPr/>
            <p:nvPr/>
          </p:nvSpPr>
          <p:spPr>
            <a:xfrm>
              <a:off x="2314381" y="3323505"/>
              <a:ext cx="1148216" cy="551186"/>
            </a:xfrm>
            <a:prstGeom prst="pentag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FS Models</a:t>
              </a:r>
              <a:endParaRPr lang="en-US" sz="1200" dirty="0"/>
            </a:p>
          </p:txBody>
        </p:sp>
        <p:sp>
          <p:nvSpPr>
            <p:cNvPr id="49" name="Regular Pentagon 48"/>
            <p:cNvSpPr/>
            <p:nvPr/>
          </p:nvSpPr>
          <p:spPr>
            <a:xfrm>
              <a:off x="2547372" y="3131079"/>
              <a:ext cx="1368179" cy="556010"/>
            </a:xfrm>
            <a:prstGeom prst="pentagon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Upload Files</a:t>
              </a:r>
              <a:endParaRPr lang="en-US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0203" y="1413749"/>
            <a:ext cx="1800757" cy="1509146"/>
            <a:chOff x="2943820" y="2821154"/>
            <a:chExt cx="1800757" cy="1509146"/>
          </a:xfrm>
        </p:grpSpPr>
        <p:grpSp>
          <p:nvGrpSpPr>
            <p:cNvPr id="73" name="Group 72"/>
            <p:cNvGrpSpPr/>
            <p:nvPr/>
          </p:nvGrpSpPr>
          <p:grpSpPr>
            <a:xfrm>
              <a:off x="2943820" y="2821154"/>
              <a:ext cx="1800757" cy="1509146"/>
              <a:chOff x="2309382" y="2879564"/>
              <a:chExt cx="1800757" cy="1509146"/>
            </a:xfrm>
          </p:grpSpPr>
          <p:sp>
            <p:nvSpPr>
              <p:cNvPr id="74" name="Cube 73"/>
              <p:cNvSpPr/>
              <p:nvPr/>
            </p:nvSpPr>
            <p:spPr>
              <a:xfrm>
                <a:off x="2312509" y="3651623"/>
                <a:ext cx="1797630" cy="737087"/>
              </a:xfrm>
              <a:prstGeom prst="cube">
                <a:avLst>
                  <a:gd name="adj" fmla="val 37722"/>
                </a:avLst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Bin/Lib</a:t>
                </a:r>
                <a:endParaRPr lang="en-US" sz="1600" dirty="0"/>
              </a:p>
            </p:txBody>
          </p:sp>
          <p:sp>
            <p:nvSpPr>
              <p:cNvPr id="75" name="Cube 74"/>
              <p:cNvSpPr/>
              <p:nvPr/>
            </p:nvSpPr>
            <p:spPr>
              <a:xfrm>
                <a:off x="2309382" y="2879564"/>
                <a:ext cx="1800757" cy="106094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gular Pentagon 44"/>
            <p:cNvSpPr/>
            <p:nvPr/>
          </p:nvSpPr>
          <p:spPr>
            <a:xfrm>
              <a:off x="3226134" y="3119827"/>
              <a:ext cx="1017186" cy="737719"/>
            </a:xfrm>
            <a:prstGeom prst="pentag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Mgmt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02512" y="2133258"/>
            <a:ext cx="1800757" cy="1509146"/>
            <a:chOff x="8719917" y="515464"/>
            <a:chExt cx="1800757" cy="1509146"/>
          </a:xfrm>
        </p:grpSpPr>
        <p:grpSp>
          <p:nvGrpSpPr>
            <p:cNvPr id="70" name="Group 69"/>
            <p:cNvGrpSpPr/>
            <p:nvPr/>
          </p:nvGrpSpPr>
          <p:grpSpPr>
            <a:xfrm>
              <a:off x="8719917" y="515464"/>
              <a:ext cx="1800757" cy="1509146"/>
              <a:chOff x="2309382" y="2879564"/>
              <a:chExt cx="1800757" cy="1509146"/>
            </a:xfrm>
          </p:grpSpPr>
          <p:sp>
            <p:nvSpPr>
              <p:cNvPr id="71" name="Cube 70"/>
              <p:cNvSpPr/>
              <p:nvPr/>
            </p:nvSpPr>
            <p:spPr>
              <a:xfrm>
                <a:off x="2312509" y="3651623"/>
                <a:ext cx="1797630" cy="737087"/>
              </a:xfrm>
              <a:prstGeom prst="cube">
                <a:avLst>
                  <a:gd name="adj" fmla="val 37722"/>
                </a:avLst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Bin/Lib</a:t>
                </a:r>
                <a:endParaRPr lang="en-US" sz="1600" dirty="0"/>
              </a:p>
            </p:txBody>
          </p:sp>
          <p:sp>
            <p:nvSpPr>
              <p:cNvPr id="72" name="Cube 71"/>
              <p:cNvSpPr/>
              <p:nvPr/>
            </p:nvSpPr>
            <p:spPr>
              <a:xfrm>
                <a:off x="2309382" y="2879564"/>
                <a:ext cx="1800757" cy="106094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gular Pentagon 55"/>
            <p:cNvSpPr/>
            <p:nvPr/>
          </p:nvSpPr>
          <p:spPr>
            <a:xfrm>
              <a:off x="9180726" y="880360"/>
              <a:ext cx="1187548" cy="706270"/>
            </a:xfrm>
            <a:prstGeom prst="pentag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Models</a:t>
              </a:r>
              <a:endParaRPr lang="en-US" sz="1200" dirty="0"/>
            </a:p>
          </p:txBody>
        </p:sp>
        <p:sp>
          <p:nvSpPr>
            <p:cNvPr id="55" name="Regular Pentagon 54"/>
            <p:cNvSpPr/>
            <p:nvPr/>
          </p:nvSpPr>
          <p:spPr>
            <a:xfrm>
              <a:off x="8736476" y="643583"/>
              <a:ext cx="1446484" cy="654874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Controllers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41065" y="176817"/>
            <a:ext cx="1800757" cy="1509146"/>
            <a:chOff x="9024717" y="820264"/>
            <a:chExt cx="1800757" cy="1509146"/>
          </a:xfrm>
        </p:grpSpPr>
        <p:grpSp>
          <p:nvGrpSpPr>
            <p:cNvPr id="88" name="Group 87"/>
            <p:cNvGrpSpPr/>
            <p:nvPr/>
          </p:nvGrpSpPr>
          <p:grpSpPr>
            <a:xfrm>
              <a:off x="9024717" y="820264"/>
              <a:ext cx="1800757" cy="1509146"/>
              <a:chOff x="2309382" y="2879564"/>
              <a:chExt cx="1800757" cy="1509146"/>
            </a:xfrm>
          </p:grpSpPr>
          <p:sp>
            <p:nvSpPr>
              <p:cNvPr id="89" name="Cube 88"/>
              <p:cNvSpPr/>
              <p:nvPr/>
            </p:nvSpPr>
            <p:spPr>
              <a:xfrm>
                <a:off x="2312509" y="3651623"/>
                <a:ext cx="1797630" cy="737087"/>
              </a:xfrm>
              <a:prstGeom prst="cube">
                <a:avLst>
                  <a:gd name="adj" fmla="val 37722"/>
                </a:avLst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Bin/Lib</a:t>
                </a:r>
                <a:endParaRPr lang="en-US" sz="1600" dirty="0"/>
              </a:p>
            </p:txBody>
          </p:sp>
          <p:sp>
            <p:nvSpPr>
              <p:cNvPr id="91" name="Cube 90"/>
              <p:cNvSpPr/>
              <p:nvPr/>
            </p:nvSpPr>
            <p:spPr>
              <a:xfrm>
                <a:off x="2309382" y="2879564"/>
                <a:ext cx="1800757" cy="106094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gular Pentagon 28"/>
            <p:cNvSpPr/>
            <p:nvPr/>
          </p:nvSpPr>
          <p:spPr>
            <a:xfrm>
              <a:off x="9084116" y="1067232"/>
              <a:ext cx="1588958" cy="715144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981662" y="2780443"/>
            <a:ext cx="1800757" cy="1509146"/>
            <a:chOff x="8872317" y="667864"/>
            <a:chExt cx="1800757" cy="1509146"/>
          </a:xfrm>
        </p:grpSpPr>
        <p:grpSp>
          <p:nvGrpSpPr>
            <p:cNvPr id="85" name="Group 84"/>
            <p:cNvGrpSpPr/>
            <p:nvPr/>
          </p:nvGrpSpPr>
          <p:grpSpPr>
            <a:xfrm>
              <a:off x="8872317" y="667864"/>
              <a:ext cx="1800757" cy="1509146"/>
              <a:chOff x="2309382" y="2879564"/>
              <a:chExt cx="1800757" cy="1509146"/>
            </a:xfrm>
          </p:grpSpPr>
          <p:sp>
            <p:nvSpPr>
              <p:cNvPr id="86" name="Cube 85"/>
              <p:cNvSpPr/>
              <p:nvPr/>
            </p:nvSpPr>
            <p:spPr>
              <a:xfrm>
                <a:off x="2312509" y="3651623"/>
                <a:ext cx="1797630" cy="737087"/>
              </a:xfrm>
              <a:prstGeom prst="cube">
                <a:avLst>
                  <a:gd name="adj" fmla="val 37722"/>
                </a:avLst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Bin/Lib</a:t>
                </a:r>
                <a:endParaRPr lang="en-US" sz="1600" dirty="0"/>
              </a:p>
            </p:txBody>
          </p:sp>
          <p:sp>
            <p:nvSpPr>
              <p:cNvPr id="87" name="Cube 86"/>
              <p:cNvSpPr/>
              <p:nvPr/>
            </p:nvSpPr>
            <p:spPr>
              <a:xfrm>
                <a:off x="2309382" y="2879564"/>
                <a:ext cx="1800757" cy="106094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egular Pentagon 51"/>
            <p:cNvSpPr/>
            <p:nvPr/>
          </p:nvSpPr>
          <p:spPr>
            <a:xfrm>
              <a:off x="9127541" y="1011739"/>
              <a:ext cx="1049312" cy="600858"/>
            </a:xfrm>
            <a:prstGeom prst="pentag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Jobs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104249" y="3023656"/>
            <a:ext cx="1800757" cy="1509146"/>
            <a:chOff x="8719917" y="515464"/>
            <a:chExt cx="1800757" cy="1509146"/>
          </a:xfrm>
        </p:grpSpPr>
        <p:grpSp>
          <p:nvGrpSpPr>
            <p:cNvPr id="81" name="Group 80"/>
            <p:cNvGrpSpPr/>
            <p:nvPr/>
          </p:nvGrpSpPr>
          <p:grpSpPr>
            <a:xfrm>
              <a:off x="8719917" y="515464"/>
              <a:ext cx="1800757" cy="1509146"/>
              <a:chOff x="2309382" y="2879564"/>
              <a:chExt cx="1800757" cy="1509146"/>
            </a:xfrm>
          </p:grpSpPr>
          <p:sp>
            <p:nvSpPr>
              <p:cNvPr id="82" name="Cube 81"/>
              <p:cNvSpPr/>
              <p:nvPr/>
            </p:nvSpPr>
            <p:spPr>
              <a:xfrm>
                <a:off x="2312509" y="3651623"/>
                <a:ext cx="1797630" cy="737087"/>
              </a:xfrm>
              <a:prstGeom prst="cube">
                <a:avLst>
                  <a:gd name="adj" fmla="val 37722"/>
                </a:avLst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Bin/Lib</a:t>
                </a:r>
                <a:endParaRPr lang="en-US" sz="1600" dirty="0"/>
              </a:p>
            </p:txBody>
          </p:sp>
          <p:sp>
            <p:nvSpPr>
              <p:cNvPr id="83" name="Cube 82"/>
              <p:cNvSpPr/>
              <p:nvPr/>
            </p:nvSpPr>
            <p:spPr>
              <a:xfrm>
                <a:off x="2309382" y="2879564"/>
                <a:ext cx="1800757" cy="106094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gular Pentagon 42"/>
            <p:cNvSpPr/>
            <p:nvPr/>
          </p:nvSpPr>
          <p:spPr>
            <a:xfrm>
              <a:off x="8747135" y="808465"/>
              <a:ext cx="1178787" cy="731753"/>
            </a:xfrm>
            <a:prstGeom prst="pentag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DB Models</a:t>
              </a:r>
              <a:endParaRPr lang="en-US" sz="1400" dirty="0"/>
            </a:p>
          </p:txBody>
        </p:sp>
        <p:sp>
          <p:nvSpPr>
            <p:cNvPr id="42" name="Regular Pentagon 41"/>
            <p:cNvSpPr/>
            <p:nvPr/>
          </p:nvSpPr>
          <p:spPr>
            <a:xfrm>
              <a:off x="9348644" y="724464"/>
              <a:ext cx="884420" cy="636824"/>
            </a:xfrm>
            <a:prstGeom prst="pent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Acct</a:t>
              </a:r>
              <a:endParaRPr lang="en-US" sz="16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747587" y="603859"/>
            <a:ext cx="1800757" cy="1509146"/>
            <a:chOff x="8567517" y="363064"/>
            <a:chExt cx="1800757" cy="1509146"/>
          </a:xfrm>
        </p:grpSpPr>
        <p:grpSp>
          <p:nvGrpSpPr>
            <p:cNvPr id="67" name="Group 66"/>
            <p:cNvGrpSpPr/>
            <p:nvPr/>
          </p:nvGrpSpPr>
          <p:grpSpPr>
            <a:xfrm>
              <a:off x="8567517" y="363064"/>
              <a:ext cx="1800757" cy="1509146"/>
              <a:chOff x="2309382" y="2879564"/>
              <a:chExt cx="1800757" cy="1509146"/>
            </a:xfrm>
          </p:grpSpPr>
          <p:sp>
            <p:nvSpPr>
              <p:cNvPr id="68" name="Cube 67"/>
              <p:cNvSpPr/>
              <p:nvPr/>
            </p:nvSpPr>
            <p:spPr>
              <a:xfrm>
                <a:off x="2312509" y="3651623"/>
                <a:ext cx="1797630" cy="737087"/>
              </a:xfrm>
              <a:prstGeom prst="cube">
                <a:avLst>
                  <a:gd name="adj" fmla="val 37722"/>
                </a:avLst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Bin/Lib</a:t>
                </a:r>
                <a:endParaRPr lang="en-US" sz="1600" dirty="0"/>
              </a:p>
            </p:txBody>
          </p:sp>
          <p:sp>
            <p:nvSpPr>
              <p:cNvPr id="69" name="Cube 68"/>
              <p:cNvSpPr/>
              <p:nvPr/>
            </p:nvSpPr>
            <p:spPr>
              <a:xfrm>
                <a:off x="2309382" y="2879564"/>
                <a:ext cx="1800757" cy="106094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gular Pentagon 38"/>
            <p:cNvSpPr/>
            <p:nvPr/>
          </p:nvSpPr>
          <p:spPr>
            <a:xfrm>
              <a:off x="8921762" y="662839"/>
              <a:ext cx="989351" cy="596432"/>
            </a:xfrm>
            <a:prstGeom prst="pentagon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OAuth</a:t>
              </a:r>
              <a:endParaRPr lang="en-US" sz="1200" dirty="0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Container-centric Infrastructure</a:t>
            </a:r>
            <a:endParaRPr lang="en-US" sz="4000" dirty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421463" y="1394673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/>
              <a:t>The new way </a:t>
            </a:r>
            <a:r>
              <a:rPr lang="en-US" sz="4000" dirty="0"/>
              <a:t>t</a:t>
            </a:r>
            <a:r>
              <a:rPr lang="en-US" sz="4000" dirty="0" smtClean="0"/>
              <a:t>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  <a:endParaRPr 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09" y="4584363"/>
            <a:ext cx="1752051" cy="517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20" y="4639806"/>
            <a:ext cx="1405454" cy="42163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2660203" y="4639806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Containers Benefits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</a:t>
            </a:r>
            <a:r>
              <a:rPr lang="en-US" dirty="0" smtClean="0"/>
              <a:t>micro-services</a:t>
            </a:r>
          </a:p>
          <a:p>
            <a:r>
              <a:rPr lang="en-US" dirty="0"/>
              <a:t>Application-centric </a:t>
            </a:r>
            <a:r>
              <a:rPr lang="en-US" dirty="0" smtClean="0"/>
              <a:t>management</a:t>
            </a:r>
          </a:p>
          <a:p>
            <a:r>
              <a:rPr lang="en-US" dirty="0"/>
              <a:t>Environmental consistency across development, testing, and </a:t>
            </a:r>
            <a:r>
              <a:rPr lang="en-US" dirty="0" smtClean="0"/>
              <a:t>production</a:t>
            </a:r>
          </a:p>
          <a:p>
            <a:r>
              <a:rPr lang="en-US" dirty="0"/>
              <a:t>Continuous development, integration, and deployment</a:t>
            </a:r>
            <a:endParaRPr lang="en-US" dirty="0" smtClean="0"/>
          </a:p>
          <a:p>
            <a:r>
              <a:rPr lang="en-US" dirty="0"/>
              <a:t>Resource </a:t>
            </a:r>
            <a:r>
              <a:rPr lang="en-US" dirty="0" smtClean="0"/>
              <a:t>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– Service Oriented -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4" y="1690688"/>
            <a:ext cx="10888633" cy="4740519"/>
          </a:xfrm>
        </p:spPr>
      </p:pic>
    </p:spTree>
    <p:extLst>
      <p:ext uri="{BB962C8B-B14F-4D97-AF65-F5344CB8AC3E}">
        <p14:creationId xmlns:p14="http://schemas.microsoft.com/office/powerpoint/2010/main" val="24885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</a:t>
            </a:r>
            <a:r>
              <a:rPr lang="en-US" sz="280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Kubernetes?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38200" y="5465158"/>
            <a:ext cx="5171090" cy="99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 smtClean="0"/>
              <a:t> Concepts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First, </a:t>
            </a:r>
            <a:r>
              <a:rPr lang="en-US" sz="3600" dirty="0"/>
              <a:t>think about challenges </a:t>
            </a:r>
            <a:r>
              <a:rPr lang="en-US" sz="3600" dirty="0" smtClean="0"/>
              <a:t>like….</a:t>
            </a:r>
            <a:endParaRPr lang="en-US" sz="3600" dirty="0"/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358351" y="1956216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50757" y="1591159"/>
            <a:ext cx="4007370" cy="4517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Auto Deploy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Auto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Rolling-Update</a:t>
            </a:r>
            <a:endParaRPr 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Load-Balancing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Service Discovery</a:t>
            </a:r>
            <a:endParaRPr 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Health-Check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Configuration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Storage 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Monitoring-tools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02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Auto Deploy</a:t>
            </a:r>
            <a:endParaRPr lang="en-US" sz="4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Auto Scale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14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Load Balancing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3938875" cy="160745"/>
          </a:xfrm>
          <a:prstGeom prst="bentConnector3">
            <a:avLst>
              <a:gd name="adj1" fmla="val 41875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Service Discovery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ed:1880</a:t>
            </a:r>
            <a:endParaRPr lang="en-US" dirty="0"/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Zero Downtime deploys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2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</a:t>
            </a:r>
            <a:r>
              <a:rPr lang="en-US" sz="28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38200" y="5465157"/>
            <a:ext cx="5171090" cy="95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 smtClean="0"/>
              <a:t> Concepts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3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Health Checks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9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Distribute Configuration and Secrets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Storage Management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Monitoring Resources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</p:spTree>
    <p:extLst>
      <p:ext uri="{BB962C8B-B14F-4D97-AF65-F5344CB8AC3E}">
        <p14:creationId xmlns:p14="http://schemas.microsoft.com/office/powerpoint/2010/main" val="38862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48" y="2459420"/>
            <a:ext cx="8904890" cy="286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How can we meet the challenges?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Containers Orchestrator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7" y="365125"/>
            <a:ext cx="3767958" cy="352434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The main players: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 smtClean="0"/>
              <a:t>Kubernetes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AWS</a:t>
            </a:r>
            <a:r>
              <a:rPr lang="en-US" sz="3600" dirty="0" smtClean="0"/>
              <a:t> ECS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 err="1" smtClean="0"/>
              <a:t>Docker</a:t>
            </a:r>
            <a:r>
              <a:rPr lang="en-US" sz="3600" dirty="0" smtClean="0"/>
              <a:t> Swarm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Kubernetes has the largest community and is the most popular by a big margin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4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b="1" dirty="0" smtClean="0"/>
              <a:t>Kubernetes (aka. K8s)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Kubernetes is an </a:t>
            </a:r>
            <a:r>
              <a:rPr lang="en-US" sz="3600" dirty="0" smtClean="0"/>
              <a:t>open-source started in 2014 by Google.</a:t>
            </a:r>
          </a:p>
          <a:p>
            <a:pPr marL="0" indent="0">
              <a:buNone/>
            </a:pPr>
            <a:r>
              <a:rPr lang="en-US" sz="3600" dirty="0"/>
              <a:t>Community includes Google, Red Hat, and over 2000 authors. (Source: </a:t>
            </a:r>
            <a:r>
              <a:rPr lang="en-US" sz="3600" dirty="0">
                <a:hlinkClick r:id="rId3"/>
              </a:rPr>
              <a:t>CNCF</a:t>
            </a:r>
            <a:r>
              <a:rPr lang="en-US" sz="3600" dirty="0" smtClean="0">
                <a:hlinkClick r:id="rId3"/>
              </a:rPr>
              <a:t>)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The name </a:t>
            </a:r>
            <a:r>
              <a:rPr lang="en-US" sz="3600" b="1" dirty="0"/>
              <a:t>Kubernetes</a:t>
            </a:r>
            <a:r>
              <a:rPr lang="en-US" sz="3600" dirty="0"/>
              <a:t> originates from Greek, meaning </a:t>
            </a:r>
            <a:r>
              <a:rPr lang="en-US" sz="3600" i="1" dirty="0"/>
              <a:t>helmsman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</a:t>
            </a:r>
            <a:r>
              <a:rPr lang="en-US" sz="280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5370561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 smtClean="0"/>
              <a:t> Concepts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838200" y="4102812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VM#2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 smtClean="0"/>
              <a:t>Pod</a:t>
            </a:r>
            <a:r>
              <a:rPr lang="en-US" dirty="0"/>
              <a:t> -</a:t>
            </a:r>
            <a:r>
              <a:rPr lang="en-US" dirty="0" smtClean="0"/>
              <a:t> </a:t>
            </a:r>
            <a:r>
              <a:rPr lang="en-US" dirty="0"/>
              <a:t>the basic building block of </a:t>
            </a:r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10.10.10.2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Pod</a:t>
            </a:r>
            <a:r>
              <a:rPr lang="en-US" dirty="0"/>
              <a:t> is </a:t>
            </a:r>
            <a:r>
              <a:rPr lang="en-US" dirty="0" smtClean="0"/>
              <a:t>the </a:t>
            </a:r>
            <a:r>
              <a:rPr lang="en-US" dirty="0"/>
              <a:t>smallest and simplest unit in the Kubernetes object model that you create or deploy. </a:t>
            </a:r>
            <a:endParaRPr lang="en-US" dirty="0" smtClean="0"/>
          </a:p>
          <a:p>
            <a:r>
              <a:rPr lang="en-US" dirty="0"/>
              <a:t> A Pod represents a unit of deployment: </a:t>
            </a:r>
            <a:r>
              <a:rPr lang="en-US" i="1" dirty="0"/>
              <a:t>a single instance of an application in Kubernetes</a:t>
            </a:r>
            <a:r>
              <a:rPr lang="en-US" dirty="0"/>
              <a:t>, which might consist of either a single container or a small number of containers that are tightly coupled and that share resources</a:t>
            </a:r>
            <a:r>
              <a:rPr lang="en-US" dirty="0" smtClean="0"/>
              <a:t>.</a:t>
            </a:r>
          </a:p>
          <a:p>
            <a:r>
              <a:rPr lang="en-US" dirty="0"/>
              <a:t>Pods are designed as relatively ephemeral, disposable entities. </a:t>
            </a:r>
            <a:endParaRPr lang="en-US" dirty="0" smtClean="0"/>
          </a:p>
          <a:p>
            <a:r>
              <a:rPr lang="en-US" dirty="0" smtClean="0"/>
              <a:t>Pods are managed in Kubernetes via </a:t>
            </a:r>
            <a:r>
              <a:rPr lang="en-US" b="1" dirty="0" smtClean="0"/>
              <a:t>Controllers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Microservices</a:t>
            </a:r>
            <a:endParaRPr lang="en-US" b="1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5" y="1316290"/>
            <a:ext cx="6218961" cy="35701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34" y="4335516"/>
            <a:ext cx="5868636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</a:t>
            </a:r>
            <a:r>
              <a:rPr lang="en-US" dirty="0" smtClean="0"/>
              <a:t>Controllers:</a:t>
            </a:r>
            <a:endParaRPr lang="en-US" dirty="0"/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D</a:t>
              </a:r>
              <a:endParaRPr lang="en-US" dirty="0"/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23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run my-app 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Master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46108" y="1019783"/>
            <a:ext cx="2225476" cy="993855"/>
            <a:chOff x="3210820" y="1580897"/>
            <a:chExt cx="1000937" cy="1001292"/>
          </a:xfrm>
        </p:grpSpPr>
        <p:sp>
          <p:nvSpPr>
            <p:cNvPr id="6" name="Cube 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Lets-Chat-Web 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Nginx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0522" y="1004700"/>
            <a:ext cx="2252635" cy="993855"/>
            <a:chOff x="3210820" y="1580897"/>
            <a:chExt cx="1000937" cy="1001292"/>
          </a:xfrm>
        </p:grpSpPr>
        <p:sp>
          <p:nvSpPr>
            <p:cNvPr id="9" name="Cube 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Lets-Chat-Web 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Nginx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9529" y="1004700"/>
            <a:ext cx="2254742" cy="936836"/>
            <a:chOff x="3210820" y="1580897"/>
            <a:chExt cx="1000937" cy="1001292"/>
          </a:xfrm>
        </p:grpSpPr>
        <p:sp>
          <p:nvSpPr>
            <p:cNvPr id="12" name="Cube 1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Lets-Chat-Web 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Nginx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488515" y="862346"/>
            <a:ext cx="7690981" cy="134223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846108" y="3176347"/>
            <a:ext cx="2225476" cy="993855"/>
            <a:chOff x="3210820" y="1580897"/>
            <a:chExt cx="1000937" cy="1001292"/>
          </a:xfrm>
        </p:grpSpPr>
        <p:sp>
          <p:nvSpPr>
            <p:cNvPr id="46" name="Cube 4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Lets-Chat-App </a:t>
              </a:r>
            </a:p>
            <a:p>
              <a:pPr algn="ctr"/>
              <a:r>
                <a:rPr lang="en-US" sz="1400" dirty="0" smtClean="0"/>
                <a:t>(Node.js)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00522" y="3161264"/>
            <a:ext cx="2252635" cy="993855"/>
            <a:chOff x="3210820" y="1580897"/>
            <a:chExt cx="1000937" cy="1001292"/>
          </a:xfrm>
        </p:grpSpPr>
        <p:sp>
          <p:nvSpPr>
            <p:cNvPr id="49" name="Cube 4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Lets-Chat-App </a:t>
              </a:r>
            </a:p>
            <a:p>
              <a:pPr algn="ctr"/>
              <a:r>
                <a:rPr lang="en-US" sz="1400" dirty="0" smtClean="0"/>
                <a:t>(Node.js)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9529" y="3161264"/>
            <a:ext cx="2254742" cy="936836"/>
            <a:chOff x="3210820" y="1580897"/>
            <a:chExt cx="1000937" cy="1001292"/>
          </a:xfrm>
        </p:grpSpPr>
        <p:sp>
          <p:nvSpPr>
            <p:cNvPr id="52" name="Cube 5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Lets-Chat-App </a:t>
              </a:r>
            </a:p>
            <a:p>
              <a:pPr algn="ctr"/>
              <a:r>
                <a:rPr lang="en-US" sz="1400" dirty="0" smtClean="0"/>
                <a:t>(Node.js)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488515" y="3023598"/>
            <a:ext cx="7690981" cy="1337547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300522" y="5317828"/>
            <a:ext cx="2252635" cy="993855"/>
            <a:chOff x="3210820" y="1580897"/>
            <a:chExt cx="1000937" cy="1001292"/>
          </a:xfrm>
        </p:grpSpPr>
        <p:sp>
          <p:nvSpPr>
            <p:cNvPr id="62" name="Cube 6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Lets-Chat-DB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MongoDB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Alternate Process 69"/>
          <p:cNvSpPr/>
          <p:nvPr/>
        </p:nvSpPr>
        <p:spPr>
          <a:xfrm>
            <a:off x="3174271" y="5123144"/>
            <a:ext cx="2525071" cy="139456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02484" y="577636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web-service</a:t>
            </a:r>
            <a:r>
              <a:rPr lang="en-US" sz="1200" dirty="0" smtClean="0"/>
              <a:t>  :80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602484" y="2744044"/>
            <a:ext cx="1873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app-service</a:t>
            </a:r>
            <a:r>
              <a:rPr lang="en-US" sz="1200" dirty="0" smtClean="0"/>
              <a:t> :8080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12" idx="3"/>
          </p:cNvCxnSpPr>
          <p:nvPr/>
        </p:nvCxnSpPr>
        <p:spPr>
          <a:xfrm>
            <a:off x="1994733" y="1728463"/>
            <a:ext cx="1851874" cy="9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3"/>
          </p:cNvCxnSpPr>
          <p:nvPr/>
        </p:nvCxnSpPr>
        <p:spPr>
          <a:xfrm>
            <a:off x="4370729" y="1772513"/>
            <a:ext cx="10078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</p:cNvCxnSpPr>
          <p:nvPr/>
        </p:nvCxnSpPr>
        <p:spPr>
          <a:xfrm flipH="1">
            <a:off x="4707111" y="1787596"/>
            <a:ext cx="2195474" cy="9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7703" y="4834803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web-service</a:t>
            </a:r>
            <a:r>
              <a:rPr lang="en-US" sz="1200" dirty="0" smtClean="0"/>
              <a:t>  :27017</a:t>
            </a:r>
            <a:endParaRPr lang="en-US" sz="1200" dirty="0"/>
          </a:p>
        </p:txBody>
      </p:sp>
      <p:cxnSp>
        <p:nvCxnSpPr>
          <p:cNvPr id="108" name="Straight Arrow Connector 107"/>
          <p:cNvCxnSpPr>
            <a:stCxn id="52" idx="3"/>
          </p:cNvCxnSpPr>
          <p:nvPr/>
        </p:nvCxnSpPr>
        <p:spPr>
          <a:xfrm>
            <a:off x="1994733" y="3885027"/>
            <a:ext cx="1728139" cy="9497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9" idx="3"/>
          </p:cNvCxnSpPr>
          <p:nvPr/>
        </p:nvCxnSpPr>
        <p:spPr>
          <a:xfrm flipH="1">
            <a:off x="4334005" y="3929077"/>
            <a:ext cx="36724" cy="905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6" idx="3"/>
          </p:cNvCxnSpPr>
          <p:nvPr/>
        </p:nvCxnSpPr>
        <p:spPr>
          <a:xfrm flipH="1">
            <a:off x="4960307" y="3944160"/>
            <a:ext cx="1942278" cy="8906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8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b="1" dirty="0" err="1" smtClean="0"/>
              <a:t>kubectl</a:t>
            </a:r>
            <a:r>
              <a:rPr lang="en-US" dirty="0" smtClean="0"/>
              <a:t> Imperative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Deploy and Explore an Application  (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1" y="1944914"/>
            <a:ext cx="10279742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Deployment called ‘my-app’ which starts</a:t>
            </a:r>
          </a:p>
          <a:p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single pod with </a:t>
            </a:r>
            <a:r>
              <a:rPr lang="en-US" sz="2200" i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 listening on port 80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my-app-pod-name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command in a pod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–it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my-app-pod-name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 80 of pod to port 10080 on your local machine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my-app-pod-name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4442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D</a:t>
              </a:r>
              <a:endParaRPr lang="en-US" dirty="0"/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expose deploy …</a:t>
            </a:r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6570480" y="3760260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Master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Node#1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10.40.0.2:80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10.43.0.2:80</a:t>
            </a:r>
            <a:endParaRPr lang="en-US" sz="1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 smtClean="0"/>
                <a:t>10.30.0.2:5672</a:t>
              </a:r>
              <a:endParaRPr lang="en-US" sz="12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10.97.14.200:5673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 smtClean="0"/>
                <a:t>10.32.0.3:5672</a:t>
              </a:r>
              <a:endParaRPr lang="en-US" sz="1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16772" y="3527110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10.105.128.60:8080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7045160" y="2224636"/>
            <a:ext cx="1953603" cy="15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663299" y="4174587"/>
            <a:ext cx="136925" cy="90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D</a:t>
              </a:r>
              <a:endParaRPr lang="en-US" dirty="0"/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Service routes traffic across a set of </a:t>
            </a:r>
            <a:r>
              <a:rPr lang="en-US" dirty="0" smtClean="0"/>
              <a:t>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i="1" dirty="0" err="1"/>
              <a:t>LabelSelector</a:t>
            </a:r>
            <a:endParaRPr lang="en-US" dirty="0"/>
          </a:p>
          <a:p>
            <a:r>
              <a:rPr lang="en-US" dirty="0" smtClean="0"/>
              <a:t>A Service is </a:t>
            </a:r>
            <a:r>
              <a:rPr lang="en-US" dirty="0" smtClean="0"/>
              <a:t>an </a:t>
            </a:r>
            <a:r>
              <a:rPr lang="en-US" dirty="0"/>
              <a:t>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  <a:endParaRPr lang="en-US" dirty="0" smtClean="0"/>
          </a:p>
          <a:p>
            <a:r>
              <a:rPr lang="en-US" dirty="0" smtClean="0"/>
              <a:t>Discovery </a:t>
            </a:r>
            <a:r>
              <a:rPr lang="en-US" dirty="0"/>
              <a:t>and routing among </a:t>
            </a:r>
            <a:r>
              <a:rPr lang="en-US" dirty="0" smtClean="0"/>
              <a:t>Pods is </a:t>
            </a:r>
            <a:r>
              <a:rPr lang="en-US" dirty="0"/>
              <a:t>handled by </a:t>
            </a:r>
            <a:r>
              <a:rPr lang="en-US" dirty="0" err="1"/>
              <a:t>Kubernetes</a:t>
            </a:r>
            <a:r>
              <a:rPr lang="en-US" dirty="0"/>
              <a:t> Services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b="1" dirty="0" err="1" smtClean="0"/>
              <a:t>kubectl</a:t>
            </a:r>
            <a:r>
              <a:rPr lang="en-US" dirty="0" smtClean="0"/>
              <a:t> Imperative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Expose and Scale your Application  (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  <a:endParaRPr lang="en-US" sz="2400" dirty="0" smtClean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  <a:endParaRPr lang="en-US" sz="2200" i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  <a:endParaRPr lang="en-US" sz="2200" i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  <a:endParaRPr lang="en-US" sz="2200" i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replicas=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</a:t>
            </a:r>
            <a:r>
              <a:rPr lang="en-US" sz="280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</a:t>
            </a:r>
            <a:r>
              <a:rPr lang="en-US" sz="2800" dirty="0" smtClean="0">
                <a:solidFill>
                  <a:schemeClr val="tx1"/>
                </a:solidFill>
              </a:rPr>
              <a:t>open-source </a:t>
            </a:r>
            <a:r>
              <a:rPr lang="en-US" sz="2800" dirty="0">
                <a:solidFill>
                  <a:schemeClr val="tx1"/>
                </a:solidFill>
              </a:rPr>
              <a:t>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5370561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 smtClean="0"/>
              <a:t> Concepts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</a:t>
            </a:r>
            <a:r>
              <a:rPr lang="en-US" sz="2800" dirty="0" smtClean="0">
                <a:solidFill>
                  <a:schemeClr val="tx1"/>
                </a:solidFill>
              </a:rPr>
              <a:t>to Deploy, Explore, Expose, Scale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your </a:t>
            </a:r>
            <a:r>
              <a:rPr lang="en-US" sz="2800" dirty="0" smtClean="0">
                <a:solidFill>
                  <a:schemeClr val="tx1"/>
                </a:solidFill>
              </a:rPr>
              <a:t>Application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5366263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Concepts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77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66742" y="3364138"/>
            <a:ext cx="2917371" cy="2917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kind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Service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 err="1" smtClean="0">
                <a:solidFill>
                  <a:srgbClr val="008080"/>
                </a:solidFill>
                <a:latin typeface="Roboto Mono"/>
              </a:rPr>
              <a:t>apiVersion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v1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metadata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my-service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selector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MyApp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protocol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TCP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smtClean="0">
                <a:solidFill>
                  <a:srgbClr val="DD1144"/>
                </a:solidFill>
                <a:latin typeface="Roboto Mono"/>
              </a:rPr>
              <a:t>8080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 err="1" smtClean="0">
                <a:solidFill>
                  <a:srgbClr val="008080"/>
                </a:solidFill>
                <a:latin typeface="Roboto Mono"/>
              </a:rPr>
              <a:t>targetPort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smtClean="0">
                <a:solidFill>
                  <a:srgbClr val="DD1144"/>
                </a:solidFill>
                <a:latin typeface="Roboto Mono"/>
              </a:rPr>
              <a:t>80</a:t>
            </a:r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9686" cy="119742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Roboto"/>
              </a:rPr>
              <a:t>A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in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is a REST object, meaning its definition can be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POSTed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to the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apiserver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to create a new instance. 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3685" y="3065008"/>
            <a:ext cx="6868886" cy="20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  <a:latin typeface="Roboto"/>
              </a:rPr>
              <a:t>This specification will create a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new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object named “my-service” which targets TCP port 80 on any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Pod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with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the </a:t>
            </a:r>
            <a:r>
              <a:rPr lang="en-US" sz="1800" b="1" dirty="0" smtClean="0">
                <a:solidFill>
                  <a:srgbClr val="303030"/>
                </a:solidFill>
                <a:latin typeface="Roboto Mono"/>
              </a:rPr>
              <a:t>"app=</a:t>
            </a:r>
            <a:r>
              <a:rPr lang="en-US" sz="1800" b="1" dirty="0" err="1" smtClean="0">
                <a:solidFill>
                  <a:srgbClr val="303030"/>
                </a:solidFill>
                <a:latin typeface="Roboto Mono"/>
              </a:rPr>
              <a:t>MyApp</a:t>
            </a:r>
            <a:r>
              <a:rPr lang="en-US" sz="1800" b="1" dirty="0" smtClean="0">
                <a:solidFill>
                  <a:srgbClr val="303030"/>
                </a:solidFill>
                <a:latin typeface="Roboto Mon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 label.</a:t>
            </a:r>
            <a:endParaRPr lang="en-US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399" y="2973324"/>
            <a:ext cx="22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</a:t>
            </a:r>
            <a:r>
              <a:rPr lang="en-US" b="1" u="sng" dirty="0" smtClean="0"/>
              <a:t>y-</a:t>
            </a:r>
            <a:r>
              <a:rPr lang="en-US" b="1" u="sng" dirty="0" err="1" smtClean="0"/>
              <a:t>service.yaml</a:t>
            </a:r>
            <a:endParaRPr lang="en-US" b="1" u="sn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149396"/>
            <a:ext cx="6868886" cy="20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685" y="5340866"/>
            <a:ext cx="6607629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service from a file.</a:t>
            </a:r>
            <a:r>
              <a:rPr lang="en-US" sz="2400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–f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2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service.yaml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MVC </a:t>
            </a:r>
            <a:r>
              <a:rPr lang="en-US" b="1" dirty="0" smtClean="0"/>
              <a:t>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Business-Logic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egular Pentagon 39"/>
          <p:cNvSpPr/>
          <p:nvPr/>
        </p:nvSpPr>
        <p:spPr>
          <a:xfrm>
            <a:off x="9687270" y="2784904"/>
            <a:ext cx="1479329" cy="70627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Controllers</a:t>
            </a:r>
            <a:endParaRPr lang="en-US" sz="1200" dirty="0"/>
          </a:p>
        </p:txBody>
      </p:sp>
      <p:sp>
        <p:nvSpPr>
          <p:cNvPr id="42" name="Regular Pentagon 41"/>
          <p:cNvSpPr/>
          <p:nvPr/>
        </p:nvSpPr>
        <p:spPr>
          <a:xfrm>
            <a:off x="9687269" y="3801635"/>
            <a:ext cx="1479329" cy="706270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 Models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0" idx="3"/>
            <a:endCxn id="42" idx="0"/>
          </p:cNvCxnSpPr>
          <p:nvPr/>
        </p:nvCxnSpPr>
        <p:spPr>
          <a:xfrm flipH="1">
            <a:off x="10426934" y="3491174"/>
            <a:ext cx="1" cy="310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2" idx="3"/>
            <a:endCxn id="34" idx="1"/>
          </p:cNvCxnSpPr>
          <p:nvPr/>
        </p:nvCxnSpPr>
        <p:spPr>
          <a:xfrm rot="5400000">
            <a:off x="9111871" y="4222946"/>
            <a:ext cx="1030104" cy="1600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45621" y="2431634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</a:t>
            </a:r>
            <a:r>
              <a:rPr lang="en-US" sz="3200" dirty="0" smtClean="0"/>
              <a:t>the application </a:t>
            </a:r>
            <a:r>
              <a:rPr lang="en-US" sz="3200" dirty="0"/>
              <a:t>keeps growing?</a:t>
            </a:r>
          </a:p>
        </p:txBody>
      </p: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207A47-8855-4419-9EC5-B2A46827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a </a:t>
            </a:r>
            <a:r>
              <a:rPr lang="en-US" b="1" dirty="0"/>
              <a:t>Service </a:t>
            </a:r>
            <a:r>
              <a:rPr lang="en-US" dirty="0"/>
              <a:t>object with selector is created, it will be assigned with virtual IP and – a corresponding </a:t>
            </a:r>
            <a:r>
              <a:rPr lang="en-US" b="1" dirty="0"/>
              <a:t>Endpoints </a:t>
            </a:r>
            <a:r>
              <a:rPr lang="en-US" dirty="0"/>
              <a:t>object is also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E8BCAAB-884E-4894-AAC8-48E9CEBB0268}"/>
              </a:ext>
            </a:extLst>
          </p:cNvPr>
          <p:cNvSpPr txBox="1"/>
          <p:nvPr/>
        </p:nvSpPr>
        <p:spPr>
          <a:xfrm>
            <a:off x="123338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Service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 err="1"/>
              <a:t>apiVersion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metadata: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spec:</a:t>
            </a:r>
            <a:endParaRPr lang="en-US" dirty="0">
              <a:latin typeface="Calibri"/>
              <a:cs typeface="+mn-ea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 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+mn-ea"/>
              </a:rPr>
              <a:t>clusterIP</a:t>
            </a:r>
            <a:r>
              <a:rPr lang="en-US" b="1" dirty="0">
                <a:solidFill>
                  <a:srgbClr val="FF0000"/>
                </a:solidFill>
                <a:latin typeface="Calibri"/>
                <a:cs typeface="+mn-ea"/>
              </a:rPr>
              <a:t>: 10.106.92.105</a:t>
            </a:r>
            <a:endParaRPr lang="en-US" b="1" dirty="0">
              <a:solidFill>
                <a:srgbClr val="FF0000"/>
              </a:solidFill>
              <a:cs typeface="+mn-ea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 selector:</a:t>
            </a:r>
            <a:r>
              <a:rPr lang="en-US" dirty="0"/>
              <a:t>
</a:t>
            </a:r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   app: </a:t>
            </a:r>
            <a:r>
              <a:rPr lang="en-US" b="1" dirty="0" err="1">
                <a:solidFill>
                  <a:srgbClr val="4472C4"/>
                </a:solidFill>
                <a:latin typeface="Calibri"/>
                <a:cs typeface="+mn-ea"/>
              </a:rPr>
              <a:t>MyApp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ports: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- protocol: </a:t>
            </a:r>
            <a:r>
              <a:rPr lang="en-US" b="1" dirty="0">
                <a:solidFill>
                  <a:srgbClr val="4472C4"/>
                </a:solidFill>
              </a:rPr>
              <a:t>TCP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 port: </a:t>
            </a:r>
            <a:r>
              <a:rPr lang="en-US" b="1" dirty="0">
                <a:solidFill>
                  <a:srgbClr val="4472C4"/>
                </a:solidFill>
              </a:rPr>
              <a:t>8080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 </a:t>
            </a:r>
            <a:r>
              <a:rPr lang="en-US" b="1" dirty="0" err="1"/>
              <a:t>targetPort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5DA306-8255-45BB-A631-5715A54D8C26}"/>
              </a:ext>
            </a:extLst>
          </p:cNvPr>
          <p:cNvSpPr txBox="1"/>
          <p:nvPr/>
        </p:nvSpPr>
        <p:spPr>
          <a:xfrm>
            <a:off x="517032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Endpoints</a:t>
            </a:r>
            <a:r>
              <a:rPr lang="en-US" dirty="0"/>
              <a:t>
</a:t>
            </a:r>
            <a:r>
              <a:rPr lang="en-US" b="1" dirty="0"/>
              <a:t>apiVersion: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/>
              <a:t>
</a:t>
            </a:r>
            <a:r>
              <a:rPr lang="en-US" b="1" dirty="0"/>
              <a:t>metadata:</a:t>
            </a:r>
            <a:r>
              <a:rPr lang="en-US" dirty="0"/>
              <a:t>
</a:t>
            </a: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endParaRPr lang="en-US">
              <a:solidFill>
                <a:srgbClr val="4472C4"/>
              </a:solidFill>
            </a:endParaRPr>
          </a:p>
          <a:p>
            <a:r>
              <a:rPr lang="en-US" dirty="0"/>
              <a:t>  </a:t>
            </a:r>
            <a:r>
              <a:rPr lang="en-US" b="1" dirty="0"/>
              <a:t>labels:</a:t>
            </a:r>
          </a:p>
          <a:p>
            <a:r>
              <a:rPr lang="en-US" b="1" dirty="0"/>
              <a:t>    app: </a:t>
            </a:r>
            <a:r>
              <a:rPr lang="en-US" b="1" dirty="0" err="1">
                <a:solidFill>
                  <a:srgbClr val="4472C4"/>
                </a:solidFill>
              </a:rPr>
              <a:t>MyApp</a:t>
            </a:r>
            <a:endParaRPr lang="en-US" b="1">
              <a:solidFill>
                <a:srgbClr val="4472C4"/>
              </a:solidFill>
            </a:endParaRPr>
          </a:p>
          <a:p>
            <a:r>
              <a:rPr lang="en-US" b="1" dirty="0"/>
              <a:t>subsets:</a:t>
            </a:r>
            <a:r>
              <a:rPr lang="en-US" dirty="0"/>
              <a:t>
</a:t>
            </a:r>
            <a:r>
              <a:rPr lang="en-US" b="1" dirty="0"/>
              <a:t>  - addresses:</a:t>
            </a:r>
            <a:r>
              <a:rPr lang="en-US" dirty="0"/>
              <a:t>
</a:t>
            </a:r>
            <a:r>
              <a:rPr lang="en-US" b="1" dirty="0"/>
              <a:t>      - 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10.10.10.2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  - addresses: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>
                <a:solidFill>
                  <a:srgbClr val="000000"/>
                </a:solidFill>
              </a:rPr>
              <a:t>      - </a:t>
            </a:r>
            <a:r>
              <a:rPr lang="en-US" b="1" dirty="0" err="1">
                <a:solidFill>
                  <a:srgbClr val="000000"/>
                </a:solidFill>
              </a:rPr>
              <a:t>ip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472C4"/>
                </a:solidFill>
              </a:rPr>
              <a:t>10.10.10.3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/>
              <a:t>    ports:</a:t>
            </a:r>
            <a:r>
              <a:rPr lang="en-US" dirty="0"/>
              <a:t>
</a:t>
            </a:r>
            <a:r>
              <a:rPr lang="en-US" b="1" dirty="0"/>
              <a:t>      - port: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="" xmlns:a16="http://schemas.microsoft.com/office/drawing/2014/main" id="{46A62014-C41D-4E32-8B3B-C5BBA3CB932B}"/>
              </a:ext>
            </a:extLst>
          </p:cNvPr>
          <p:cNvSpPr/>
          <p:nvPr/>
        </p:nvSpPr>
        <p:spPr>
          <a:xfrm>
            <a:off x="8931432" y="3124200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2816E5-863B-46FE-A7D7-3C26FE9BFFAD}"/>
              </a:ext>
            </a:extLst>
          </p:cNvPr>
          <p:cNvSpPr txBox="1"/>
          <p:nvPr/>
        </p:nvSpPr>
        <p:spPr>
          <a:xfrm>
            <a:off x="9159955" y="3971925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4EB135-8FDD-4671-97FB-FADF4C185157}"/>
              </a:ext>
            </a:extLst>
          </p:cNvPr>
          <p:cNvSpPr txBox="1"/>
          <p:nvPr/>
        </p:nvSpPr>
        <p:spPr>
          <a:xfrm>
            <a:off x="9636045" y="3933825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3" name="Pentagon 12">
            <a:extLst>
              <a:ext uri="{FF2B5EF4-FFF2-40B4-BE49-F238E27FC236}">
                <a16:creationId xmlns="" xmlns:a16="http://schemas.microsoft.com/office/drawing/2014/main" id="{A700A754-E842-4387-A904-0B599FB2F44A}"/>
              </a:ext>
            </a:extLst>
          </p:cNvPr>
          <p:cNvSpPr/>
          <p:nvPr/>
        </p:nvSpPr>
        <p:spPr>
          <a:xfrm>
            <a:off x="8788606" y="3105150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5449FED3-0DCE-4468-B028-83490CE01A19}"/>
              </a:ext>
            </a:extLst>
          </p:cNvPr>
          <p:cNvSpPr/>
          <p:nvPr/>
        </p:nvSpPr>
        <p:spPr>
          <a:xfrm>
            <a:off x="9159955" y="32575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="" xmlns:a16="http://schemas.microsoft.com/office/drawing/2014/main" id="{2B68FE34-FFFC-4C06-AE14-0DFBB4A2A634}"/>
              </a:ext>
            </a:extLst>
          </p:cNvPr>
          <p:cNvSpPr/>
          <p:nvPr/>
        </p:nvSpPr>
        <p:spPr>
          <a:xfrm>
            <a:off x="9207565" y="3457575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D502499-B9E4-4DB5-BDDC-B8A87A9A2BD6}"/>
              </a:ext>
            </a:extLst>
          </p:cNvPr>
          <p:cNvSpPr txBox="1"/>
          <p:nvPr/>
        </p:nvSpPr>
        <p:spPr>
          <a:xfrm rot="20580000">
            <a:off x="8855258" y="3152775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="" xmlns:a16="http://schemas.microsoft.com/office/drawing/2014/main" id="{FAE87227-4F1F-433D-8FC1-5026DD35742B}"/>
              </a:ext>
            </a:extLst>
          </p:cNvPr>
          <p:cNvSpPr/>
          <p:nvPr/>
        </p:nvSpPr>
        <p:spPr>
          <a:xfrm>
            <a:off x="9759827" y="43338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B390864-8F4F-4D20-9DC9-EF4EDC6FFA52}"/>
              </a:ext>
            </a:extLst>
          </p:cNvPr>
          <p:cNvSpPr txBox="1"/>
          <p:nvPr/>
        </p:nvSpPr>
        <p:spPr>
          <a:xfrm>
            <a:off x="9997872" y="51816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E50A84E-6572-4615-856E-F6C07D31660C}"/>
              </a:ext>
            </a:extLst>
          </p:cNvPr>
          <p:cNvSpPr txBox="1"/>
          <p:nvPr/>
        </p:nvSpPr>
        <p:spPr>
          <a:xfrm>
            <a:off x="10464440" y="51435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27" name="Pentagon 26">
            <a:extLst>
              <a:ext uri="{FF2B5EF4-FFF2-40B4-BE49-F238E27FC236}">
                <a16:creationId xmlns="" xmlns:a16="http://schemas.microsoft.com/office/drawing/2014/main" id="{B3ED4DDF-2480-437B-AD33-8E6B41659528}"/>
              </a:ext>
            </a:extLst>
          </p:cNvPr>
          <p:cNvSpPr/>
          <p:nvPr/>
        </p:nvSpPr>
        <p:spPr>
          <a:xfrm>
            <a:off x="9626523" y="43148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DF3136C6-AA27-42F4-80C6-ACBB4EEB5FDE}"/>
              </a:ext>
            </a:extLst>
          </p:cNvPr>
          <p:cNvSpPr/>
          <p:nvPr/>
        </p:nvSpPr>
        <p:spPr>
          <a:xfrm>
            <a:off x="9997872" y="44767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="" xmlns:a16="http://schemas.microsoft.com/office/drawing/2014/main" id="{5D627D01-B162-42B4-BE8B-8335B19DA504}"/>
              </a:ext>
            </a:extLst>
          </p:cNvPr>
          <p:cNvSpPr/>
          <p:nvPr/>
        </p:nvSpPr>
        <p:spPr>
          <a:xfrm>
            <a:off x="10045481" y="4667250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0BDFAE8-C652-4CA5-8717-E70BBE243B1F}"/>
              </a:ext>
            </a:extLst>
          </p:cNvPr>
          <p:cNvSpPr txBox="1"/>
          <p:nvPr/>
        </p:nvSpPr>
        <p:spPr>
          <a:xfrm rot="20580000">
            <a:off x="9693176" y="4362450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10.10.10.3:80</a:t>
            </a:r>
          </a:p>
        </p:txBody>
      </p:sp>
    </p:spTree>
    <p:extLst>
      <p:ext uri="{BB962C8B-B14F-4D97-AF65-F5344CB8AC3E}">
        <p14:creationId xmlns:p14="http://schemas.microsoft.com/office/powerpoint/2010/main" val="3961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80DED-3FBA-4623-94CA-A3E76017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7" y="70485"/>
            <a:ext cx="10515600" cy="1325563"/>
          </a:xfrm>
        </p:spPr>
        <p:txBody>
          <a:bodyPr/>
          <a:lstStyle/>
          <a:p>
            <a:r>
              <a:rPr lang="en-US" sz="2800" dirty="0" err="1"/>
              <a:t>kube-apiserver</a:t>
            </a:r>
            <a:r>
              <a:rPr lang="en-US" sz="2800" dirty="0"/>
              <a:t> notifies </a:t>
            </a:r>
            <a:r>
              <a:rPr lang="en-US" sz="2800" dirty="0" err="1"/>
              <a:t>kube</a:t>
            </a:r>
            <a:r>
              <a:rPr lang="en-US" sz="2800" dirty="0"/>
              <a:t>-proxy on every Node on new Service and Endpoints Objects:</a:t>
            </a:r>
            <a:endParaRPr lang="en-US" dirty="0"/>
          </a:p>
        </p:txBody>
      </p:sp>
      <p:sp>
        <p:nvSpPr>
          <p:cNvPr id="4" name="Pentagon 3">
            <a:extLst>
              <a:ext uri="{FF2B5EF4-FFF2-40B4-BE49-F238E27FC236}">
                <a16:creationId xmlns="" xmlns:a16="http://schemas.microsoft.com/office/drawing/2014/main" id="{EE9B9057-5F70-4790-90E2-0C8F128CBA8A}"/>
              </a:ext>
            </a:extLst>
          </p:cNvPr>
          <p:cNvSpPr/>
          <p:nvPr/>
        </p:nvSpPr>
        <p:spPr>
          <a:xfrm>
            <a:off x="2544463" y="3354388"/>
            <a:ext cx="7104362" cy="32226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="" xmlns:a16="http://schemas.microsoft.com/office/drawing/2014/main" id="{B7952D88-FAB2-4058-804D-0C112CC54481}"/>
              </a:ext>
            </a:extLst>
          </p:cNvPr>
          <p:cNvSpPr/>
          <p:nvPr/>
        </p:nvSpPr>
        <p:spPr>
          <a:xfrm>
            <a:off x="2028278" y="3162300"/>
            <a:ext cx="8132592" cy="296242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7DA262-CD87-47C3-9963-C3A80FE201F1}"/>
              </a:ext>
            </a:extLst>
          </p:cNvPr>
          <p:cNvSpPr txBox="1"/>
          <p:nvPr/>
        </p:nvSpPr>
        <p:spPr>
          <a:xfrm>
            <a:off x="3537513" y="62579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kubelet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132F10-73F2-4C97-8EB1-F52D4CCE4FB1}"/>
              </a:ext>
            </a:extLst>
          </p:cNvPr>
          <p:cNvSpPr txBox="1"/>
          <p:nvPr/>
        </p:nvSpPr>
        <p:spPr>
          <a:xfrm>
            <a:off x="6246290" y="6167755"/>
            <a:ext cx="1881317" cy="3683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="" xmlns:a16="http://schemas.microsoft.com/office/drawing/2014/main" id="{90C15FFF-AE3B-4F54-A0EF-49E84194CA90}"/>
              </a:ext>
            </a:extLst>
          </p:cNvPr>
          <p:cNvSpPr/>
          <p:nvPr/>
        </p:nvSpPr>
        <p:spPr>
          <a:xfrm>
            <a:off x="4808500" y="1190625"/>
            <a:ext cx="2598866" cy="1776574"/>
          </a:xfrm>
          <a:prstGeom prst="hexag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817810" y="1724025"/>
            <a:ext cx="1192427" cy="1025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EC5FBCD-32A5-41C3-AEDC-0FBA699B707F}"/>
              </a:ext>
            </a:extLst>
          </p:cNvPr>
          <p:cNvSpPr/>
          <p:nvPr/>
        </p:nvSpPr>
        <p:spPr>
          <a:xfrm>
            <a:off x="7198468" y="3752850"/>
            <a:ext cx="1192427" cy="10256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="" xmlns:a16="http://schemas.microsoft.com/office/drawing/2014/main" id="{CEAB8D7A-B95C-4988-AB43-7139AE2EB386}"/>
              </a:ext>
            </a:extLst>
          </p:cNvPr>
          <p:cNvSpPr/>
          <p:nvPr/>
        </p:nvSpPr>
        <p:spPr>
          <a:xfrm>
            <a:off x="7360340" y="3981450"/>
            <a:ext cx="855063" cy="56673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-proxy</a:t>
            </a:r>
            <a:endParaRPr lang="en-US" sz="1200" dirty="0" err="1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FA4070-D372-4A2D-90C5-52FDE712FBBE}"/>
              </a:ext>
            </a:extLst>
          </p:cNvPr>
          <p:cNvSpPr/>
          <p:nvPr/>
        </p:nvSpPr>
        <p:spPr>
          <a:xfrm>
            <a:off x="5169082" y="3692689"/>
            <a:ext cx="1192427" cy="1025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=""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941593" y="1952625"/>
            <a:ext cx="947437" cy="567307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</a:p>
        </p:txBody>
      </p:sp>
      <p:sp>
        <p:nvSpPr>
          <p:cNvPr id="14" name="Cube 13">
            <a:extLst>
              <a:ext uri="{FF2B5EF4-FFF2-40B4-BE49-F238E27FC236}">
                <a16:creationId xmlns="" xmlns:a16="http://schemas.microsoft.com/office/drawing/2014/main" id="{7DA94DAF-D1F8-40D5-AAC8-B8B467D19645}"/>
              </a:ext>
            </a:extLst>
          </p:cNvPr>
          <p:cNvSpPr/>
          <p:nvPr/>
        </p:nvSpPr>
        <p:spPr>
          <a:xfrm>
            <a:off x="5284590" y="3924300"/>
            <a:ext cx="947437" cy="5673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E34F4CF-A900-4D51-B8D3-89D070268474}"/>
              </a:ext>
            </a:extLst>
          </p:cNvPr>
          <p:cNvSpPr txBox="1"/>
          <p:nvPr/>
        </p:nvSpPr>
        <p:spPr>
          <a:xfrm rot="-1020000">
            <a:off x="4989415" y="3502619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="" xmlns:a16="http://schemas.microsoft.com/office/drawing/2014/main" id="{84EE51D1-9C71-4CF6-89D5-3FB809185B57}"/>
              </a:ext>
            </a:extLst>
          </p:cNvPr>
          <p:cNvSpPr/>
          <p:nvPr/>
        </p:nvSpPr>
        <p:spPr>
          <a:xfrm>
            <a:off x="1790095" y="221932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869DB0-A4D1-48A9-AD94-88459053D036}"/>
              </a:ext>
            </a:extLst>
          </p:cNvPr>
          <p:cNvSpPr txBox="1"/>
          <p:nvPr/>
        </p:nvSpPr>
        <p:spPr>
          <a:xfrm>
            <a:off x="2009096" y="306705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4EA8C7-FE0D-4340-9AB4-5090D651BD13}"/>
              </a:ext>
            </a:extLst>
          </p:cNvPr>
          <p:cNvSpPr txBox="1"/>
          <p:nvPr/>
        </p:nvSpPr>
        <p:spPr>
          <a:xfrm>
            <a:off x="2494707" y="302895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8" name="Pentagon 17">
            <a:extLst>
              <a:ext uri="{FF2B5EF4-FFF2-40B4-BE49-F238E27FC236}">
                <a16:creationId xmlns="" xmlns:a16="http://schemas.microsoft.com/office/drawing/2014/main" id="{36BAF4DC-7C6B-402A-BB72-F0B625834813}"/>
              </a:ext>
            </a:extLst>
          </p:cNvPr>
          <p:cNvSpPr/>
          <p:nvPr/>
        </p:nvSpPr>
        <p:spPr>
          <a:xfrm>
            <a:off x="1647269" y="220027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32182D3A-3470-441D-8A69-3E0E6E0802E6}"/>
              </a:ext>
            </a:extLst>
          </p:cNvPr>
          <p:cNvSpPr/>
          <p:nvPr/>
        </p:nvSpPr>
        <p:spPr>
          <a:xfrm>
            <a:off x="2742274" y="2505075"/>
            <a:ext cx="233891" cy="3244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3B12FCB9-C741-4B45-9404-E37B81A9B46C}"/>
              </a:ext>
            </a:extLst>
          </p:cNvPr>
          <p:cNvSpPr/>
          <p:nvPr/>
        </p:nvSpPr>
        <p:spPr>
          <a:xfrm>
            <a:off x="2770839" y="2571750"/>
            <a:ext cx="164780" cy="181483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10143ABF-D899-4A96-B175-3E95D3F9D13F}"/>
              </a:ext>
            </a:extLst>
          </p:cNvPr>
          <p:cNvSpPr/>
          <p:nvPr/>
        </p:nvSpPr>
        <p:spPr>
          <a:xfrm>
            <a:off x="2266184" y="2324100"/>
            <a:ext cx="235479" cy="3308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="" xmlns:a16="http://schemas.microsoft.com/office/drawing/2014/main" id="{498106F3-5089-4D7B-BF91-34EBA9CD699A}"/>
              </a:ext>
            </a:extLst>
          </p:cNvPr>
          <p:cNvSpPr/>
          <p:nvPr/>
        </p:nvSpPr>
        <p:spPr>
          <a:xfrm>
            <a:off x="2304271" y="2390775"/>
            <a:ext cx="182566" cy="1814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30" name="Pentagon 29">
            <a:extLst>
              <a:ext uri="{FF2B5EF4-FFF2-40B4-BE49-F238E27FC236}">
                <a16:creationId xmlns="" xmlns:a16="http://schemas.microsoft.com/office/drawing/2014/main" id="{1E4F5E74-AB2E-41D7-BF2A-4405B3A5F688}"/>
              </a:ext>
            </a:extLst>
          </p:cNvPr>
          <p:cNvSpPr/>
          <p:nvPr/>
        </p:nvSpPr>
        <p:spPr>
          <a:xfrm>
            <a:off x="8626736" y="21621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44A1F5B-3939-4D54-971C-1C19DF4D89FA}"/>
              </a:ext>
            </a:extLst>
          </p:cNvPr>
          <p:cNvSpPr txBox="1"/>
          <p:nvPr/>
        </p:nvSpPr>
        <p:spPr>
          <a:xfrm>
            <a:off x="8845736" y="30099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E34871D-8CE9-4967-BFEB-F94A77E03D53}"/>
              </a:ext>
            </a:extLst>
          </p:cNvPr>
          <p:cNvSpPr txBox="1"/>
          <p:nvPr/>
        </p:nvSpPr>
        <p:spPr>
          <a:xfrm>
            <a:off x="9331347" y="29718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33" name="Pentagon 32">
            <a:extLst>
              <a:ext uri="{FF2B5EF4-FFF2-40B4-BE49-F238E27FC236}">
                <a16:creationId xmlns="" xmlns:a16="http://schemas.microsoft.com/office/drawing/2014/main" id="{96478CF2-6F68-4E2D-8D75-7DE85CF45DBF}"/>
              </a:ext>
            </a:extLst>
          </p:cNvPr>
          <p:cNvSpPr/>
          <p:nvPr/>
        </p:nvSpPr>
        <p:spPr>
          <a:xfrm>
            <a:off x="8474387" y="21431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9D49A056-4143-4D77-8FF0-90C989259AEC}"/>
              </a:ext>
            </a:extLst>
          </p:cNvPr>
          <p:cNvSpPr/>
          <p:nvPr/>
        </p:nvSpPr>
        <p:spPr>
          <a:xfrm>
            <a:off x="9578914" y="2438400"/>
            <a:ext cx="233891" cy="3244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="" xmlns:a16="http://schemas.microsoft.com/office/drawing/2014/main" id="{1EF03DFB-7185-427A-85FC-ECA4B737C43D}"/>
              </a:ext>
            </a:extLst>
          </p:cNvPr>
          <p:cNvSpPr/>
          <p:nvPr/>
        </p:nvSpPr>
        <p:spPr>
          <a:xfrm>
            <a:off x="9607480" y="2514600"/>
            <a:ext cx="164780" cy="181483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7072C86-3F55-4EFD-B079-E4A4452A6FE1}"/>
              </a:ext>
            </a:extLst>
          </p:cNvPr>
          <p:cNvSpPr txBox="1"/>
          <p:nvPr/>
        </p:nvSpPr>
        <p:spPr>
          <a:xfrm>
            <a:off x="5629750" y="4737255"/>
            <a:ext cx="4054646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>
                <a:solidFill>
                  <a:srgbClr val="000080"/>
                </a:solidFill>
              </a:rPr>
              <a:t>Iptables for service (with virtual </a:t>
            </a:r>
            <a:r>
              <a:rPr lang="en-US" sz="1400" b="1" u="sng" dirty="0" err="1">
                <a:solidFill>
                  <a:srgbClr val="000080"/>
                </a:solidFill>
              </a:rPr>
              <a:t>ip</a:t>
            </a:r>
            <a:r>
              <a:rPr lang="en-US" sz="1400" b="1" u="sng" dirty="0">
                <a:solidFill>
                  <a:srgbClr val="000080"/>
                </a:solidFill>
              </a:rPr>
              <a:t>) and endpoints</a:t>
            </a:r>
            <a:endParaRPr lang="en-US" dirty="0"/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KUBE-SEP-57K ...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KUBE-SEP-5RZ ….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KUBE-SERVICES ….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KUBE-SVC-NW ...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KUBE-SVC-NV5 ….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AE04E87D-F171-43E3-927B-D539DA547D56}"/>
              </a:ext>
            </a:extLst>
          </p:cNvPr>
          <p:cNvCxnSpPr/>
          <p:nvPr/>
        </p:nvCxnSpPr>
        <p:spPr>
          <a:xfrm>
            <a:off x="6769988" y="2526779"/>
            <a:ext cx="701246" cy="1313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E9E3E531-B0C8-4724-87DD-890D1A91FB3C}"/>
              </a:ext>
            </a:extLst>
          </p:cNvPr>
          <p:cNvCxnSpPr>
            <a:cxnSpLocks/>
          </p:cNvCxnSpPr>
          <p:nvPr/>
        </p:nvCxnSpPr>
        <p:spPr>
          <a:xfrm>
            <a:off x="6913605" y="2409480"/>
            <a:ext cx="2647435" cy="2190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D0AF1BFB-35A8-4B45-B5D5-D8B4140C8992}"/>
              </a:ext>
            </a:extLst>
          </p:cNvPr>
          <p:cNvCxnSpPr>
            <a:cxnSpLocks/>
          </p:cNvCxnSpPr>
          <p:nvPr/>
        </p:nvCxnSpPr>
        <p:spPr>
          <a:xfrm flipH="1">
            <a:off x="2938010" y="2431939"/>
            <a:ext cx="3015047" cy="1078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4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Services – </a:t>
            </a:r>
            <a:r>
              <a:rPr lang="en-US" dirty="0" err="1" smtClean="0"/>
              <a:t>kube-dns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1999"/>
            <a:ext cx="1003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The DNS server watches the </a:t>
            </a:r>
            <a:r>
              <a:rPr lang="en-US" sz="2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API for new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and </a:t>
            </a:r>
            <a:r>
              <a:rPr lang="en-US" sz="2800" dirty="0" smtClean="0">
                <a:solidFill>
                  <a:srgbClr val="000000"/>
                </a:solidFill>
                <a:latin typeface="Roboto"/>
              </a:rPr>
              <a:t>creates 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a set of DNS records for each. </a:t>
            </a:r>
            <a:endParaRPr lang="en-US" sz="2800" dirty="0" smtClean="0">
              <a:solidFill>
                <a:srgbClr val="000000"/>
              </a:solidFill>
              <a:latin typeface="Roboto"/>
            </a:endParaRPr>
          </a:p>
          <a:p>
            <a:pPr lvl="0"/>
            <a:endParaRPr lang="en-US" sz="2800" dirty="0" smtClean="0">
              <a:solidFill>
                <a:srgbClr val="000000"/>
              </a:solidFill>
              <a:latin typeface="Roboto"/>
            </a:endParaRPr>
          </a:p>
          <a:p>
            <a:pPr lvl="0"/>
            <a:r>
              <a:rPr lang="en-US" sz="2800" dirty="0" smtClean="0">
                <a:solidFill>
                  <a:srgbClr val="000000"/>
                </a:solidFill>
                <a:latin typeface="Roboto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DNS has been enabled throughout the cluster then all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should be able to </a:t>
            </a:r>
            <a:r>
              <a:rPr lang="en-US" sz="2800" dirty="0" smtClean="0">
                <a:solidFill>
                  <a:srgbClr val="000000"/>
                </a:solidFill>
                <a:latin typeface="Roboto"/>
              </a:rPr>
              <a:t>do 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name resolution of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automatically.</a:t>
            </a:r>
            <a:r>
              <a:rPr lang="en-US" sz="280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22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714" cy="1672318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Roboto"/>
              </a:rPr>
              <a:t>A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Deployment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controller provides declarative updates for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and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ReplicaSets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9085" y="1538514"/>
            <a:ext cx="4339772" cy="5319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apiVersion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apps/v1beta2 </a:t>
            </a:r>
          </a:p>
          <a:p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kind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Deployment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  metadata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    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-deployment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labels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replicas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3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selector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</a:t>
            </a:r>
            <a:r>
              <a:rPr lang="en-US" sz="1600" b="1" dirty="0" err="1" smtClean="0">
                <a:solidFill>
                  <a:srgbClr val="008080"/>
                </a:solidFill>
                <a:latin typeface="Roboto Mono"/>
              </a:rPr>
              <a:t>matchLabels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template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metadata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labels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199085" y="1027906"/>
            <a:ext cx="16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my-</a:t>
            </a:r>
            <a:r>
              <a:rPr lang="en-US" b="1" u="sng" dirty="0" err="1" smtClean="0"/>
              <a:t>deploy.yaml</a:t>
            </a: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823686" y="5340866"/>
            <a:ext cx="6077858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deployment from a file.</a:t>
            </a:r>
            <a:r>
              <a:rPr lang="en-US" sz="2400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–f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2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829" y="4653931"/>
            <a:ext cx="6186714" cy="52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  <a:latin typeface="Roboto"/>
              </a:rPr>
              <a:t>Using </a:t>
            </a:r>
            <a:r>
              <a:rPr lang="en-US" dirty="0" err="1" smtClean="0">
                <a:solidFill>
                  <a:srgbClr val="000000"/>
                </a:solidFill>
                <a:latin typeface="Roboto"/>
              </a:rPr>
              <a:t>kubectl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 declarative command:</a:t>
            </a:r>
            <a:endParaRPr lang="en-US" b="1" dirty="0" smtClean="0">
              <a:solidFill>
                <a:srgbClr val="000000"/>
              </a:solidFill>
              <a:latin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Environment Variable to the Pod 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7885" y="1734455"/>
            <a:ext cx="5225143" cy="2598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0"/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          </a:t>
            </a:r>
            <a:r>
              <a:rPr lang="en-US" sz="1600" b="1" dirty="0" err="1" smtClean="0">
                <a:solidFill>
                  <a:srgbClr val="008080"/>
                </a:solidFill>
                <a:latin typeface="Roboto Mono"/>
              </a:rPr>
              <a:t>env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DEMO_GREETING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endParaRPr lang="en-US" sz="1600" b="1" dirty="0" smtClean="0">
              <a:solidFill>
                <a:srgbClr val="303030"/>
              </a:solidFill>
              <a:latin typeface="Roboto Mono"/>
            </a:endParaRP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  <a:r>
              <a:rPr lang="en-US" sz="1600" b="1" dirty="0" smtClean="0">
                <a:solidFill>
                  <a:srgbClr val="303030"/>
                </a:solidFill>
                <a:latin typeface="Roboto Mono"/>
              </a:rPr>
              <a:t>           </a:t>
            </a:r>
            <a:r>
              <a:rPr lang="en-US" sz="1600" b="1" dirty="0" smtClean="0">
                <a:solidFill>
                  <a:srgbClr val="008080"/>
                </a:solidFill>
                <a:latin typeface="Roboto Mono"/>
              </a:rPr>
              <a:t>value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"Hello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from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the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environment"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91043"/>
            <a:ext cx="5359400" cy="164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900" dirty="0">
                <a:solidFill>
                  <a:srgbClr val="000000"/>
                </a:solidFill>
                <a:latin typeface="Roboto"/>
              </a:rPr>
              <a:t>Add to </a:t>
            </a:r>
            <a:r>
              <a:rPr lang="en-US" sz="5900" dirty="0" err="1">
                <a:solidFill>
                  <a:srgbClr val="000000"/>
                </a:solidFill>
                <a:latin typeface="Roboto"/>
              </a:rPr>
              <a:t>spec.containers.env</a:t>
            </a:r>
            <a:r>
              <a:rPr lang="en-US" sz="5900" dirty="0">
                <a:solidFill>
                  <a:srgbClr val="000000"/>
                </a:solidFill>
                <a:latin typeface="Roboto"/>
              </a:rPr>
              <a:t> list of desired environments </a:t>
            </a:r>
            <a:r>
              <a:rPr lang="en-US" sz="5900" dirty="0" smtClean="0">
                <a:solidFill>
                  <a:srgbClr val="000000"/>
                </a:solidFill>
                <a:latin typeface="Roboto"/>
              </a:rPr>
              <a:t>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728" y="4832867"/>
            <a:ext cx="10787744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command on pod container.</a:t>
            </a:r>
            <a:r>
              <a:rPr lang="en-US" sz="2400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-it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my-pod-name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DEMO_GREETING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Kubernetes</a:t>
            </a:r>
            <a:r>
              <a:rPr lang="en-US" sz="280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</a:t>
            </a:r>
            <a:r>
              <a:rPr lang="en-US" sz="2800" dirty="0" smtClean="0">
                <a:solidFill>
                  <a:schemeClr val="tx1"/>
                </a:solidFill>
              </a:rPr>
              <a:t>open-source </a:t>
            </a:r>
            <a:r>
              <a:rPr lang="en-US" sz="2800" dirty="0">
                <a:solidFill>
                  <a:schemeClr val="tx1"/>
                </a:solidFill>
              </a:rPr>
              <a:t>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Kubernetes</a:t>
            </a:r>
            <a:r>
              <a:rPr lang="en-US" sz="2800" dirty="0"/>
              <a:t> </a:t>
            </a:r>
            <a:r>
              <a:rPr lang="en-US" sz="2800" dirty="0" smtClean="0"/>
              <a:t>Basics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5370561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Kubernetes</a:t>
            </a:r>
            <a:r>
              <a:rPr lang="en-US" sz="2800" dirty="0" smtClean="0"/>
              <a:t> Concepts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</a:t>
            </a:r>
            <a:r>
              <a:rPr lang="en-US" sz="2800" dirty="0" smtClean="0">
                <a:solidFill>
                  <a:schemeClr val="tx1"/>
                </a:solidFill>
              </a:rPr>
              <a:t>to Deploy, Explore, Expose, Scale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and Update your Application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366263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Understanding how </a:t>
            </a:r>
            <a:r>
              <a:rPr lang="en-US" sz="2800" dirty="0" err="1">
                <a:solidFill>
                  <a:schemeClr val="tx1"/>
                </a:solidFill>
              </a:rPr>
              <a:t>K</a:t>
            </a:r>
            <a:r>
              <a:rPr lang="en-US" sz="2800" dirty="0" err="1" smtClean="0">
                <a:solidFill>
                  <a:schemeClr val="tx1"/>
                </a:solidFill>
              </a:rPr>
              <a:t>ubernetes</a:t>
            </a:r>
            <a:r>
              <a:rPr lang="en-US" sz="2800" dirty="0" smtClean="0">
                <a:solidFill>
                  <a:schemeClr val="tx1"/>
                </a:solidFill>
              </a:rPr>
              <a:t> works with </a:t>
            </a:r>
            <a:r>
              <a:rPr lang="en-US" sz="2800" b="1" dirty="0" smtClean="0">
                <a:solidFill>
                  <a:schemeClr val="tx1"/>
                </a:solidFill>
              </a:rPr>
              <a:t>Deployments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b="1" dirty="0" smtClean="0">
                <a:solidFill>
                  <a:schemeClr val="tx1"/>
                </a:solidFill>
              </a:rPr>
              <a:t>Services</a:t>
            </a:r>
            <a:r>
              <a:rPr lang="en-US" sz="2800" dirty="0" smtClean="0">
                <a:solidFill>
                  <a:schemeClr val="tx1"/>
                </a:solidFill>
              </a:rPr>
              <a:t> and </a:t>
            </a:r>
            <a:r>
              <a:rPr lang="en-US" sz="2800" b="1" dirty="0" smtClean="0">
                <a:solidFill>
                  <a:schemeClr val="tx1"/>
                </a:solidFill>
              </a:rPr>
              <a:t>Pods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Next: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ConfigMap</a:t>
            </a:r>
            <a:r>
              <a:rPr lang="en-US" dirty="0" smtClean="0"/>
              <a:t> and Secrets</a:t>
            </a:r>
          </a:p>
          <a:p>
            <a:r>
              <a:rPr lang="en-US" dirty="0" smtClean="0"/>
              <a:t>Volumes</a:t>
            </a:r>
          </a:p>
          <a:p>
            <a:r>
              <a:rPr lang="en-US" dirty="0" smtClean="0"/>
              <a:t>Ingress and </a:t>
            </a:r>
            <a:r>
              <a:rPr lang="en-US" dirty="0" err="1" smtClean="0"/>
              <a:t>Nginx</a:t>
            </a:r>
            <a:r>
              <a:rPr lang="en-US" dirty="0" smtClean="0"/>
              <a:t>-Controller</a:t>
            </a:r>
          </a:p>
          <a:p>
            <a:r>
              <a:rPr lang="en-US" dirty="0" err="1" smtClean="0"/>
              <a:t>PersistentVolumes</a:t>
            </a:r>
            <a:endParaRPr lang="en-US" dirty="0" smtClean="0"/>
          </a:p>
          <a:p>
            <a:r>
              <a:rPr lang="en-US" dirty="0" err="1" smtClean="0"/>
              <a:t>StatefulSet</a:t>
            </a:r>
            <a:endParaRPr lang="en-US" dirty="0" smtClean="0"/>
          </a:p>
          <a:p>
            <a:r>
              <a:rPr lang="en-US" dirty="0" smtClean="0"/>
              <a:t>Helm-Charts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Business-Logic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egular Pentagon 39"/>
          <p:cNvSpPr/>
          <p:nvPr/>
        </p:nvSpPr>
        <p:spPr>
          <a:xfrm>
            <a:off x="9785687" y="2744530"/>
            <a:ext cx="1479329" cy="70627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Controllers</a:t>
            </a:r>
            <a:endParaRPr lang="en-US" sz="1200" dirty="0"/>
          </a:p>
        </p:txBody>
      </p:sp>
      <p:sp>
        <p:nvSpPr>
          <p:cNvPr id="42" name="Regular Pentagon 41"/>
          <p:cNvSpPr/>
          <p:nvPr/>
        </p:nvSpPr>
        <p:spPr>
          <a:xfrm>
            <a:off x="9788077" y="3791189"/>
            <a:ext cx="1479329" cy="706270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 Models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0" idx="3"/>
            <a:endCxn id="42" idx="0"/>
          </p:cNvCxnSpPr>
          <p:nvPr/>
        </p:nvCxnSpPr>
        <p:spPr>
          <a:xfrm>
            <a:off x="10525352" y="3450800"/>
            <a:ext cx="2390" cy="340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911" y="5295461"/>
            <a:ext cx="799478" cy="681037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40" idx="5"/>
            <a:endCxn id="46" idx="3"/>
          </p:cNvCxnSpPr>
          <p:nvPr/>
        </p:nvCxnSpPr>
        <p:spPr>
          <a:xfrm>
            <a:off x="11265014" y="3014300"/>
            <a:ext cx="485375" cy="2621680"/>
          </a:xfrm>
          <a:prstGeom prst="bentConnector3">
            <a:avLst>
              <a:gd name="adj1" fmla="val 1470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2" idx="3"/>
            <a:endCxn id="34" idx="1"/>
          </p:cNvCxnSpPr>
          <p:nvPr/>
        </p:nvCxnSpPr>
        <p:spPr>
          <a:xfrm rot="5400000">
            <a:off x="9184749" y="4189634"/>
            <a:ext cx="1035168" cy="16508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irect Access Storage 52"/>
          <p:cNvSpPr/>
          <p:nvPr/>
        </p:nvSpPr>
        <p:spPr>
          <a:xfrm>
            <a:off x="7628990" y="5038630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3" idx="0"/>
            <a:endCxn id="52" idx="3"/>
          </p:cNvCxnSpPr>
          <p:nvPr/>
        </p:nvCxnSpPr>
        <p:spPr>
          <a:xfrm rot="5400000" flipH="1" flipV="1">
            <a:off x="7858531" y="3608398"/>
            <a:ext cx="1768251" cy="10922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gular Pentagon 58"/>
          <p:cNvSpPr/>
          <p:nvPr/>
        </p:nvSpPr>
        <p:spPr>
          <a:xfrm>
            <a:off x="7417503" y="2755418"/>
            <a:ext cx="1479329" cy="706270"/>
          </a:xfrm>
          <a:prstGeom prst="pentag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Files</a:t>
            </a:r>
            <a:endParaRPr lang="en-US" sz="1200" dirty="0"/>
          </a:p>
        </p:txBody>
      </p:sp>
      <p:sp>
        <p:nvSpPr>
          <p:cNvPr id="60" name="Regular Pentagon 59"/>
          <p:cNvSpPr/>
          <p:nvPr/>
        </p:nvSpPr>
        <p:spPr>
          <a:xfrm>
            <a:off x="7424498" y="3823563"/>
            <a:ext cx="1479329" cy="706270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FS Models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59" idx="3"/>
            <a:endCxn id="60" idx="0"/>
          </p:cNvCxnSpPr>
          <p:nvPr/>
        </p:nvCxnSpPr>
        <p:spPr>
          <a:xfrm>
            <a:off x="8157168" y="3461688"/>
            <a:ext cx="6995" cy="36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Magnetic Disk 62"/>
          <p:cNvSpPr/>
          <p:nvPr/>
        </p:nvSpPr>
        <p:spPr>
          <a:xfrm>
            <a:off x="6518837" y="507102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cxnSp>
        <p:nvCxnSpPr>
          <p:cNvPr id="65" name="Elbow Connector 64"/>
          <p:cNvCxnSpPr>
            <a:stCxn id="60" idx="3"/>
            <a:endCxn id="63" idx="1"/>
          </p:cNvCxnSpPr>
          <p:nvPr/>
        </p:nvCxnSpPr>
        <p:spPr>
          <a:xfrm rot="5400000">
            <a:off x="7256151" y="4163009"/>
            <a:ext cx="541189" cy="12748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9" idx="0"/>
            <a:endCxn id="40" idx="0"/>
          </p:cNvCxnSpPr>
          <p:nvPr/>
        </p:nvCxnSpPr>
        <p:spPr>
          <a:xfrm rot="5400000" flipH="1" flipV="1">
            <a:off x="9335816" y="1565882"/>
            <a:ext cx="10888" cy="2368184"/>
          </a:xfrm>
          <a:prstGeom prst="bentConnector3">
            <a:avLst>
              <a:gd name="adj1" fmla="val 21995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gular Pentagon 51"/>
          <p:cNvSpPr/>
          <p:nvPr/>
        </p:nvSpPr>
        <p:spPr>
          <a:xfrm>
            <a:off x="8764107" y="2669521"/>
            <a:ext cx="1049312" cy="600858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Jobs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gular Pentagon 90"/>
          <p:cNvSpPr/>
          <p:nvPr/>
        </p:nvSpPr>
        <p:spPr>
          <a:xfrm>
            <a:off x="5223082" y="2740976"/>
            <a:ext cx="989351" cy="596432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OAuth</a:t>
            </a:r>
            <a:endParaRPr lang="en-US" sz="1200" dirty="0"/>
          </a:p>
        </p:txBody>
      </p:sp>
      <p:sp>
        <p:nvSpPr>
          <p:cNvPr id="92" name="Regular Pentagon 91"/>
          <p:cNvSpPr/>
          <p:nvPr/>
        </p:nvSpPr>
        <p:spPr>
          <a:xfrm>
            <a:off x="5918656" y="3144596"/>
            <a:ext cx="1017186" cy="737719"/>
          </a:xfrm>
          <a:prstGeom prst="pen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Mgmt</a:t>
            </a:r>
            <a:endParaRPr lang="en-US" sz="1400" dirty="0"/>
          </a:p>
        </p:txBody>
      </p:sp>
      <p:sp>
        <p:nvSpPr>
          <p:cNvPr id="93" name="Regular Pentagon 92"/>
          <p:cNvSpPr/>
          <p:nvPr/>
        </p:nvSpPr>
        <p:spPr>
          <a:xfrm>
            <a:off x="6444408" y="2512913"/>
            <a:ext cx="1062601" cy="731753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</a:t>
            </a:r>
            <a:endParaRPr lang="en-US" sz="1400" dirty="0"/>
          </a:p>
        </p:txBody>
      </p:sp>
      <p:sp>
        <p:nvSpPr>
          <p:cNvPr id="94" name="Regular Pentagon 93"/>
          <p:cNvSpPr/>
          <p:nvPr/>
        </p:nvSpPr>
        <p:spPr>
          <a:xfrm>
            <a:off x="5123117" y="3421342"/>
            <a:ext cx="884420" cy="636824"/>
          </a:xfrm>
          <a:prstGeom prst="pent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dding </a:t>
            </a:r>
            <a:r>
              <a:rPr lang="en-US" sz="3200" dirty="0"/>
              <a:t>more and more functionality </a:t>
            </a:r>
            <a:r>
              <a:rPr lang="en-US" sz="3200" dirty="0" smtClean="0"/>
              <a:t>until…</a:t>
            </a:r>
            <a:endParaRPr lang="en-US" sz="3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</a:t>
            </a:r>
            <a:r>
              <a:rPr lang="en-US" b="1" dirty="0" smtClean="0"/>
              <a:t>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 animBg="1"/>
      <p:bldP spid="60" grpId="0" animBg="1"/>
      <p:bldP spid="63" grpId="0" animBg="1"/>
      <p:bldP spid="52" grpId="0" animBg="1"/>
      <p:bldP spid="91" grpId="0" animBg="1"/>
      <p:bldP spid="92" grpId="0" animBg="1"/>
      <p:bldP spid="93" grpId="0" animBg="1"/>
      <p:bldP spid="9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 smtClean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</a:t>
            </a:r>
            <a:r>
              <a:rPr lang="en-US" sz="3200" dirty="0"/>
              <a:t>becomes a massive monolith that is almost impossible to maintain and eats way too much CPU and RAM. 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0" name="Rounded Rectangle 29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Magnetic Disk 30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Business-Logic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gular Pentagon 42"/>
          <p:cNvSpPr/>
          <p:nvPr/>
        </p:nvSpPr>
        <p:spPr>
          <a:xfrm>
            <a:off x="9785687" y="2744530"/>
            <a:ext cx="1479329" cy="70627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Controllers</a:t>
            </a:r>
            <a:endParaRPr lang="en-US" sz="1200" dirty="0"/>
          </a:p>
        </p:txBody>
      </p:sp>
      <p:sp>
        <p:nvSpPr>
          <p:cNvPr id="45" name="Regular Pentagon 44"/>
          <p:cNvSpPr/>
          <p:nvPr/>
        </p:nvSpPr>
        <p:spPr>
          <a:xfrm>
            <a:off x="9788077" y="3791189"/>
            <a:ext cx="1479329" cy="706270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 Models</a:t>
            </a:r>
            <a:endParaRPr lang="en-US" sz="1200" dirty="0"/>
          </a:p>
        </p:txBody>
      </p:sp>
      <p:cxnSp>
        <p:nvCxnSpPr>
          <p:cNvPr id="47" name="Straight Connector 46"/>
          <p:cNvCxnSpPr>
            <a:stCxn id="43" idx="3"/>
            <a:endCxn id="45" idx="0"/>
          </p:cNvCxnSpPr>
          <p:nvPr/>
        </p:nvCxnSpPr>
        <p:spPr>
          <a:xfrm>
            <a:off x="10525352" y="3450800"/>
            <a:ext cx="2390" cy="340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911" y="5295461"/>
            <a:ext cx="799478" cy="681037"/>
          </a:xfrm>
          <a:prstGeom prst="rect">
            <a:avLst/>
          </a:prstGeom>
        </p:spPr>
      </p:pic>
      <p:cxnSp>
        <p:nvCxnSpPr>
          <p:cNvPr id="50" name="Elbow Connector 49"/>
          <p:cNvCxnSpPr>
            <a:stCxn id="43" idx="5"/>
            <a:endCxn id="48" idx="3"/>
          </p:cNvCxnSpPr>
          <p:nvPr/>
        </p:nvCxnSpPr>
        <p:spPr>
          <a:xfrm>
            <a:off x="11265014" y="3014300"/>
            <a:ext cx="485375" cy="2621680"/>
          </a:xfrm>
          <a:prstGeom prst="bentConnector3">
            <a:avLst>
              <a:gd name="adj1" fmla="val 1470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31" idx="1"/>
          </p:cNvCxnSpPr>
          <p:nvPr/>
        </p:nvCxnSpPr>
        <p:spPr>
          <a:xfrm rot="5400000">
            <a:off x="9184749" y="4189634"/>
            <a:ext cx="1035168" cy="16508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irect Access Storage 55"/>
          <p:cNvSpPr/>
          <p:nvPr/>
        </p:nvSpPr>
        <p:spPr>
          <a:xfrm>
            <a:off x="7628990" y="5038630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>
            <a:stCxn id="56" idx="0"/>
            <a:endCxn id="69" idx="3"/>
          </p:cNvCxnSpPr>
          <p:nvPr/>
        </p:nvCxnSpPr>
        <p:spPr>
          <a:xfrm rot="5400000" flipH="1" flipV="1">
            <a:off x="7858531" y="3608398"/>
            <a:ext cx="1768251" cy="10922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gular Pentagon 57"/>
          <p:cNvSpPr/>
          <p:nvPr/>
        </p:nvSpPr>
        <p:spPr>
          <a:xfrm>
            <a:off x="7417503" y="2755418"/>
            <a:ext cx="1479329" cy="706270"/>
          </a:xfrm>
          <a:prstGeom prst="pentag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Files</a:t>
            </a:r>
            <a:endParaRPr lang="en-US" sz="1200" dirty="0"/>
          </a:p>
        </p:txBody>
      </p:sp>
      <p:sp>
        <p:nvSpPr>
          <p:cNvPr id="61" name="Regular Pentagon 60"/>
          <p:cNvSpPr/>
          <p:nvPr/>
        </p:nvSpPr>
        <p:spPr>
          <a:xfrm>
            <a:off x="7424498" y="3823563"/>
            <a:ext cx="1479329" cy="706270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FS Models</a:t>
            </a:r>
            <a:endParaRPr lang="en-US" sz="1200" dirty="0"/>
          </a:p>
        </p:txBody>
      </p:sp>
      <p:cxnSp>
        <p:nvCxnSpPr>
          <p:cNvPr id="64" name="Straight Connector 63"/>
          <p:cNvCxnSpPr>
            <a:stCxn id="58" idx="3"/>
            <a:endCxn id="61" idx="0"/>
          </p:cNvCxnSpPr>
          <p:nvPr/>
        </p:nvCxnSpPr>
        <p:spPr>
          <a:xfrm>
            <a:off x="8157168" y="3461688"/>
            <a:ext cx="6995" cy="36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6518837" y="507102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cxnSp>
        <p:nvCxnSpPr>
          <p:cNvPr id="67" name="Elbow Connector 66"/>
          <p:cNvCxnSpPr>
            <a:stCxn id="61" idx="3"/>
            <a:endCxn id="66" idx="1"/>
          </p:cNvCxnSpPr>
          <p:nvPr/>
        </p:nvCxnSpPr>
        <p:spPr>
          <a:xfrm rot="5400000">
            <a:off x="7256151" y="4163009"/>
            <a:ext cx="541189" cy="12748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8" idx="0"/>
            <a:endCxn id="43" idx="0"/>
          </p:cNvCxnSpPr>
          <p:nvPr/>
        </p:nvCxnSpPr>
        <p:spPr>
          <a:xfrm rot="5400000" flipH="1" flipV="1">
            <a:off x="9335816" y="1565882"/>
            <a:ext cx="10888" cy="2368184"/>
          </a:xfrm>
          <a:prstGeom prst="bentConnector3">
            <a:avLst>
              <a:gd name="adj1" fmla="val 21995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gular Pentagon 68"/>
          <p:cNvSpPr/>
          <p:nvPr/>
        </p:nvSpPr>
        <p:spPr>
          <a:xfrm>
            <a:off x="8764107" y="2669521"/>
            <a:ext cx="1049312" cy="600858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Jobs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gular Pentagon 69"/>
          <p:cNvSpPr/>
          <p:nvPr/>
        </p:nvSpPr>
        <p:spPr>
          <a:xfrm>
            <a:off x="5223082" y="2740976"/>
            <a:ext cx="989351" cy="596432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OAuth</a:t>
            </a:r>
            <a:endParaRPr lang="en-US" sz="1200" dirty="0"/>
          </a:p>
        </p:txBody>
      </p:sp>
      <p:sp>
        <p:nvSpPr>
          <p:cNvPr id="71" name="Regular Pentagon 70"/>
          <p:cNvSpPr/>
          <p:nvPr/>
        </p:nvSpPr>
        <p:spPr>
          <a:xfrm>
            <a:off x="5918656" y="3144596"/>
            <a:ext cx="1017186" cy="737719"/>
          </a:xfrm>
          <a:prstGeom prst="pen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Mgmt</a:t>
            </a:r>
            <a:endParaRPr lang="en-US" sz="1400" dirty="0"/>
          </a:p>
        </p:txBody>
      </p:sp>
      <p:sp>
        <p:nvSpPr>
          <p:cNvPr id="72" name="Regular Pentagon 71"/>
          <p:cNvSpPr/>
          <p:nvPr/>
        </p:nvSpPr>
        <p:spPr>
          <a:xfrm>
            <a:off x="6444408" y="2512913"/>
            <a:ext cx="1062601" cy="731753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</a:t>
            </a:r>
            <a:endParaRPr lang="en-US" sz="1400" dirty="0"/>
          </a:p>
        </p:txBody>
      </p:sp>
      <p:sp>
        <p:nvSpPr>
          <p:cNvPr id="73" name="Regular Pentagon 72"/>
          <p:cNvSpPr/>
          <p:nvPr/>
        </p:nvSpPr>
        <p:spPr>
          <a:xfrm>
            <a:off x="5123117" y="3421342"/>
            <a:ext cx="884420" cy="636824"/>
          </a:xfrm>
          <a:prstGeom prst="pent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0" y="-243756"/>
            <a:ext cx="10283252" cy="7720498"/>
          </a:xfrm>
        </p:spPr>
      </p:pic>
    </p:spTree>
    <p:extLst>
      <p:ext uri="{BB962C8B-B14F-4D97-AF65-F5344CB8AC3E}">
        <p14:creationId xmlns:p14="http://schemas.microsoft.com/office/powerpoint/2010/main" val="5134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</a:t>
            </a:r>
            <a:r>
              <a:rPr lang="en-US" sz="4000" dirty="0" smtClean="0"/>
              <a:t>plit the </a:t>
            </a:r>
            <a:r>
              <a:rPr lang="en-US" sz="4000" dirty="0"/>
              <a:t>application into </a:t>
            </a:r>
            <a:r>
              <a:rPr lang="en-US" sz="4000" dirty="0" smtClean="0"/>
              <a:t>smaller </a:t>
            </a:r>
            <a:r>
              <a:rPr lang="en-US" sz="4000" dirty="0"/>
              <a:t>chunks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49" y="5570953"/>
            <a:ext cx="799478" cy="6810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419580" y="493239"/>
            <a:ext cx="1955580" cy="1117432"/>
            <a:chOff x="8515023" y="2039831"/>
            <a:chExt cx="1955580" cy="1117432"/>
          </a:xfrm>
        </p:grpSpPr>
        <p:sp>
          <p:nvSpPr>
            <p:cNvPr id="10" name="Rounded Rectangle 9"/>
            <p:cNvSpPr/>
            <p:nvPr/>
          </p:nvSpPr>
          <p:spPr>
            <a:xfrm>
              <a:off x="8515023" y="2039831"/>
              <a:ext cx="1955580" cy="1117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gular Pentagon 10"/>
            <p:cNvSpPr/>
            <p:nvPr/>
          </p:nvSpPr>
          <p:spPr>
            <a:xfrm>
              <a:off x="8698334" y="2240975"/>
              <a:ext cx="1588958" cy="715144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18862" y="1426587"/>
            <a:ext cx="1543987" cy="1199213"/>
            <a:chOff x="8394492" y="1753849"/>
            <a:chExt cx="1543987" cy="1199213"/>
          </a:xfrm>
        </p:grpSpPr>
        <p:sp>
          <p:nvSpPr>
            <p:cNvPr id="13" name="Rounded Rectangle 12"/>
            <p:cNvSpPr/>
            <p:nvPr/>
          </p:nvSpPr>
          <p:spPr>
            <a:xfrm>
              <a:off x="8394492" y="1753849"/>
              <a:ext cx="1543987" cy="1199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gular Pentagon 13"/>
            <p:cNvSpPr/>
            <p:nvPr/>
          </p:nvSpPr>
          <p:spPr>
            <a:xfrm>
              <a:off x="8671809" y="1937012"/>
              <a:ext cx="989351" cy="596432"/>
            </a:xfrm>
            <a:prstGeom prst="pentagon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OAuth</a:t>
              </a:r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218951" y="3177382"/>
            <a:ext cx="1446550" cy="1117980"/>
            <a:chOff x="9218951" y="3177382"/>
            <a:chExt cx="1446550" cy="1117980"/>
          </a:xfrm>
        </p:grpSpPr>
        <p:sp>
          <p:nvSpPr>
            <p:cNvPr id="16" name="Rounded Rectangle 15"/>
            <p:cNvSpPr/>
            <p:nvPr/>
          </p:nvSpPr>
          <p:spPr>
            <a:xfrm>
              <a:off x="9218951" y="3177382"/>
              <a:ext cx="1446550" cy="11179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gular Pentagon 16"/>
            <p:cNvSpPr/>
            <p:nvPr/>
          </p:nvSpPr>
          <p:spPr>
            <a:xfrm>
              <a:off x="9250358" y="3521845"/>
              <a:ext cx="1178787" cy="731753"/>
            </a:xfrm>
            <a:prstGeom prst="pentag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DB Models</a:t>
              </a:r>
              <a:endParaRPr lang="en-US" sz="1400" dirty="0"/>
            </a:p>
          </p:txBody>
        </p:sp>
        <p:sp>
          <p:nvSpPr>
            <p:cNvPr id="18" name="Regular Pentagon 17"/>
            <p:cNvSpPr/>
            <p:nvPr/>
          </p:nvSpPr>
          <p:spPr>
            <a:xfrm>
              <a:off x="9676150" y="3273430"/>
              <a:ext cx="884420" cy="636824"/>
            </a:xfrm>
            <a:prstGeom prst="pent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Acct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88168" y="1409527"/>
            <a:ext cx="1439055" cy="1168781"/>
            <a:chOff x="2788168" y="1409527"/>
            <a:chExt cx="1439055" cy="1168781"/>
          </a:xfrm>
        </p:grpSpPr>
        <p:sp>
          <p:nvSpPr>
            <p:cNvPr id="20" name="Rounded Rectangle 19"/>
            <p:cNvSpPr/>
            <p:nvPr/>
          </p:nvSpPr>
          <p:spPr>
            <a:xfrm>
              <a:off x="2788168" y="1409527"/>
              <a:ext cx="1439055" cy="1168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gular Pentagon 20"/>
            <p:cNvSpPr/>
            <p:nvPr/>
          </p:nvSpPr>
          <p:spPr>
            <a:xfrm>
              <a:off x="2999102" y="1610628"/>
              <a:ext cx="1017186" cy="737719"/>
            </a:xfrm>
            <a:prstGeom prst="pentag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Mgmt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43635" y="2732605"/>
            <a:ext cx="1572895" cy="1394618"/>
            <a:chOff x="2743635" y="2732605"/>
            <a:chExt cx="1572895" cy="1394618"/>
          </a:xfrm>
        </p:grpSpPr>
        <p:sp>
          <p:nvSpPr>
            <p:cNvPr id="23" name="Rounded Rectangle 22"/>
            <p:cNvSpPr/>
            <p:nvPr/>
          </p:nvSpPr>
          <p:spPr>
            <a:xfrm>
              <a:off x="2743635" y="2732605"/>
              <a:ext cx="1572895" cy="13946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gular Pentagon 23"/>
            <p:cNvSpPr/>
            <p:nvPr/>
          </p:nvSpPr>
          <p:spPr>
            <a:xfrm>
              <a:off x="2868072" y="3497887"/>
              <a:ext cx="1148216" cy="551186"/>
            </a:xfrm>
            <a:prstGeom prst="pentag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FS Models</a:t>
              </a:r>
              <a:endParaRPr lang="en-US" sz="1200" dirty="0"/>
            </a:p>
          </p:txBody>
        </p:sp>
        <p:sp>
          <p:nvSpPr>
            <p:cNvPr id="25" name="Regular Pentagon 24"/>
            <p:cNvSpPr/>
            <p:nvPr/>
          </p:nvSpPr>
          <p:spPr>
            <a:xfrm>
              <a:off x="2845994" y="2844443"/>
              <a:ext cx="1368179" cy="556010"/>
            </a:xfrm>
            <a:prstGeom prst="pentagon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Upload Files</a:t>
              </a:r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62762" y="2865722"/>
            <a:ext cx="1700462" cy="1339699"/>
            <a:chOff x="7262762" y="2865722"/>
            <a:chExt cx="1700462" cy="1339699"/>
          </a:xfrm>
        </p:grpSpPr>
        <p:sp>
          <p:nvSpPr>
            <p:cNvPr id="27" name="Rounded Rectangle 26"/>
            <p:cNvSpPr/>
            <p:nvPr/>
          </p:nvSpPr>
          <p:spPr>
            <a:xfrm>
              <a:off x="7262762" y="2865722"/>
              <a:ext cx="1700462" cy="1339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gular Pentagon 27"/>
            <p:cNvSpPr/>
            <p:nvPr/>
          </p:nvSpPr>
          <p:spPr>
            <a:xfrm>
              <a:off x="7588337" y="3291413"/>
              <a:ext cx="1049312" cy="600858"/>
            </a:xfrm>
            <a:prstGeom prst="pentag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Jobs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28617" y="2115797"/>
            <a:ext cx="1593272" cy="1347422"/>
            <a:chOff x="4928617" y="2115797"/>
            <a:chExt cx="1593272" cy="1347422"/>
          </a:xfrm>
        </p:grpSpPr>
        <p:sp>
          <p:nvSpPr>
            <p:cNvPr id="30" name="Rounded Rectangle 29"/>
            <p:cNvSpPr/>
            <p:nvPr/>
          </p:nvSpPr>
          <p:spPr>
            <a:xfrm>
              <a:off x="4928617" y="2115797"/>
              <a:ext cx="1593272" cy="13474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gular Pentagon 30"/>
            <p:cNvSpPr/>
            <p:nvPr/>
          </p:nvSpPr>
          <p:spPr>
            <a:xfrm>
              <a:off x="4980933" y="2723644"/>
              <a:ext cx="1187548" cy="706270"/>
            </a:xfrm>
            <a:prstGeom prst="pentag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Models</a:t>
              </a:r>
              <a:endParaRPr lang="en-US" sz="1200" dirty="0"/>
            </a:p>
          </p:txBody>
        </p:sp>
        <p:sp>
          <p:nvSpPr>
            <p:cNvPr id="32" name="Regular Pentagon 31"/>
            <p:cNvSpPr/>
            <p:nvPr/>
          </p:nvSpPr>
          <p:spPr>
            <a:xfrm>
              <a:off x="5045274" y="2202521"/>
              <a:ext cx="1446484" cy="654874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Controllers</a:t>
              </a:r>
              <a:endParaRPr lang="en-US" sz="1200" dirty="0"/>
            </a:p>
          </p:txBody>
        </p:sp>
      </p:grpSp>
      <p:cxnSp>
        <p:nvCxnSpPr>
          <p:cNvPr id="33" name="Elbow Connector 32"/>
          <p:cNvCxnSpPr>
            <a:stCxn id="31" idx="4"/>
            <a:endCxn id="5" idx="0"/>
          </p:cNvCxnSpPr>
          <p:nvPr/>
        </p:nvCxnSpPr>
        <p:spPr>
          <a:xfrm rot="16200000" flipH="1">
            <a:off x="5202363" y="4169227"/>
            <a:ext cx="2141041" cy="662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556543" y="2585545"/>
            <a:ext cx="2743200" cy="2601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agnetic Disk 42"/>
          <p:cNvSpPr/>
          <p:nvPr/>
        </p:nvSpPr>
        <p:spPr>
          <a:xfrm>
            <a:off x="4982212" y="5754414"/>
            <a:ext cx="1545021" cy="8671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94339" y="2745868"/>
            <a:ext cx="2316218" cy="649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94339" y="3527699"/>
            <a:ext cx="2316218" cy="6501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Business-Logic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94339" y="4281267"/>
            <a:ext cx="2316218" cy="681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gular Pentagon 46"/>
          <p:cNvSpPr/>
          <p:nvPr/>
        </p:nvSpPr>
        <p:spPr>
          <a:xfrm>
            <a:off x="5864425" y="3471594"/>
            <a:ext cx="1479329" cy="70627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Controllers</a:t>
            </a:r>
            <a:endParaRPr lang="en-US" sz="1200" dirty="0"/>
          </a:p>
        </p:txBody>
      </p:sp>
      <p:sp>
        <p:nvSpPr>
          <p:cNvPr id="48" name="Regular Pentagon 47"/>
          <p:cNvSpPr/>
          <p:nvPr/>
        </p:nvSpPr>
        <p:spPr>
          <a:xfrm>
            <a:off x="5864424" y="4328565"/>
            <a:ext cx="1479329" cy="706270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 Models</a:t>
            </a:r>
            <a:endParaRPr lang="en-US" sz="1200" dirty="0"/>
          </a:p>
        </p:txBody>
      </p:sp>
      <p:cxnSp>
        <p:nvCxnSpPr>
          <p:cNvPr id="49" name="Straight Connector 48"/>
          <p:cNvCxnSpPr>
            <a:stCxn id="47" idx="3"/>
            <a:endCxn id="48" idx="0"/>
          </p:cNvCxnSpPr>
          <p:nvPr/>
        </p:nvCxnSpPr>
        <p:spPr>
          <a:xfrm flipH="1">
            <a:off x="6604089" y="4177864"/>
            <a:ext cx="1" cy="150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49" y="5570953"/>
            <a:ext cx="799478" cy="681037"/>
          </a:xfrm>
          <a:prstGeom prst="rect">
            <a:avLst/>
          </a:prstGeom>
        </p:spPr>
      </p:pic>
      <p:cxnSp>
        <p:nvCxnSpPr>
          <p:cNvPr id="51" name="Elbow Connector 50"/>
          <p:cNvCxnSpPr>
            <a:stCxn id="47" idx="5"/>
            <a:endCxn id="50" idx="3"/>
          </p:cNvCxnSpPr>
          <p:nvPr/>
        </p:nvCxnSpPr>
        <p:spPr>
          <a:xfrm flipH="1">
            <a:off x="7003827" y="3741364"/>
            <a:ext cx="339925" cy="2170108"/>
          </a:xfrm>
          <a:prstGeom prst="bentConnector3">
            <a:avLst>
              <a:gd name="adj1" fmla="val -67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8" idx="3"/>
            <a:endCxn id="43" idx="1"/>
          </p:cNvCxnSpPr>
          <p:nvPr/>
        </p:nvCxnSpPr>
        <p:spPr>
          <a:xfrm rot="5400000">
            <a:off x="5819617" y="4969941"/>
            <a:ext cx="719579" cy="849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irect Access Storage 52"/>
          <p:cNvSpPr/>
          <p:nvPr/>
        </p:nvSpPr>
        <p:spPr>
          <a:xfrm>
            <a:off x="7453453" y="6024979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stCxn id="53" idx="0"/>
            <a:endCxn id="61" idx="5"/>
          </p:cNvCxnSpPr>
          <p:nvPr/>
        </p:nvCxnSpPr>
        <p:spPr>
          <a:xfrm rot="16200000" flipV="1">
            <a:off x="6535593" y="4539560"/>
            <a:ext cx="2324987" cy="645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gular Pentagon 54"/>
          <p:cNvSpPr/>
          <p:nvPr/>
        </p:nvSpPr>
        <p:spPr>
          <a:xfrm>
            <a:off x="4973212" y="3521845"/>
            <a:ext cx="1479329" cy="706270"/>
          </a:xfrm>
          <a:prstGeom prst="pentag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Files</a:t>
            </a:r>
            <a:endParaRPr lang="en-US" sz="1200" dirty="0"/>
          </a:p>
        </p:txBody>
      </p:sp>
      <p:sp>
        <p:nvSpPr>
          <p:cNvPr id="56" name="Regular Pentagon 55"/>
          <p:cNvSpPr/>
          <p:nvPr/>
        </p:nvSpPr>
        <p:spPr>
          <a:xfrm>
            <a:off x="4985076" y="4362610"/>
            <a:ext cx="1479329" cy="706270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FS Models</a:t>
            </a:r>
            <a:endParaRPr lang="en-US" sz="1200" dirty="0"/>
          </a:p>
        </p:txBody>
      </p:sp>
      <p:cxnSp>
        <p:nvCxnSpPr>
          <p:cNvPr id="57" name="Straight Connector 56"/>
          <p:cNvCxnSpPr>
            <a:stCxn id="55" idx="3"/>
            <a:endCxn id="56" idx="0"/>
          </p:cNvCxnSpPr>
          <p:nvPr/>
        </p:nvCxnSpPr>
        <p:spPr>
          <a:xfrm>
            <a:off x="5712877" y="4228115"/>
            <a:ext cx="11864" cy="134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agnetic Disk 57"/>
          <p:cNvSpPr/>
          <p:nvPr/>
        </p:nvSpPr>
        <p:spPr>
          <a:xfrm>
            <a:off x="4674785" y="5529918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 rot="5400000">
            <a:off x="5154489" y="4959666"/>
            <a:ext cx="461038" cy="67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0"/>
            <a:endCxn id="47" idx="0"/>
          </p:cNvCxnSpPr>
          <p:nvPr/>
        </p:nvCxnSpPr>
        <p:spPr>
          <a:xfrm rot="5400000" flipH="1" flipV="1">
            <a:off x="6133358" y="3051114"/>
            <a:ext cx="50251" cy="891213"/>
          </a:xfrm>
          <a:prstGeom prst="bentConnector3">
            <a:avLst>
              <a:gd name="adj1" fmla="val 5549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gular Pentagon 60"/>
          <p:cNvSpPr/>
          <p:nvPr/>
        </p:nvSpPr>
        <p:spPr>
          <a:xfrm>
            <a:off x="6325849" y="3470485"/>
            <a:ext cx="1049312" cy="600858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Jobs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gular Pentagon 61"/>
          <p:cNvSpPr/>
          <p:nvPr/>
        </p:nvSpPr>
        <p:spPr>
          <a:xfrm>
            <a:off x="4766796" y="3492973"/>
            <a:ext cx="989351" cy="596432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OAuth</a:t>
            </a:r>
            <a:endParaRPr lang="en-US" sz="1200" dirty="0"/>
          </a:p>
        </p:txBody>
      </p:sp>
      <p:sp>
        <p:nvSpPr>
          <p:cNvPr id="63" name="Regular Pentagon 62"/>
          <p:cNvSpPr/>
          <p:nvPr/>
        </p:nvSpPr>
        <p:spPr>
          <a:xfrm>
            <a:off x="5116372" y="3473699"/>
            <a:ext cx="1017186" cy="737719"/>
          </a:xfrm>
          <a:prstGeom prst="pen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Mgmt</a:t>
            </a:r>
            <a:endParaRPr lang="en-US" sz="1400" dirty="0"/>
          </a:p>
        </p:txBody>
      </p:sp>
      <p:sp>
        <p:nvSpPr>
          <p:cNvPr id="64" name="Regular Pentagon 63"/>
          <p:cNvSpPr/>
          <p:nvPr/>
        </p:nvSpPr>
        <p:spPr>
          <a:xfrm>
            <a:off x="4814054" y="3463691"/>
            <a:ext cx="884420" cy="636824"/>
          </a:xfrm>
          <a:prstGeom prst="pent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Acct</a:t>
            </a:r>
            <a:endParaRPr lang="en-US" sz="1600" dirty="0"/>
          </a:p>
        </p:txBody>
      </p:sp>
      <p:cxnSp>
        <p:nvCxnSpPr>
          <p:cNvPr id="66" name="Elbow Connector 65"/>
          <p:cNvCxnSpPr>
            <a:stCxn id="23" idx="2"/>
            <a:endCxn id="58" idx="1"/>
          </p:cNvCxnSpPr>
          <p:nvPr/>
        </p:nvCxnSpPr>
        <p:spPr>
          <a:xfrm rot="16200000" flipH="1">
            <a:off x="3586332" y="4070974"/>
            <a:ext cx="1402695" cy="1515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6" idx="2"/>
            <a:endCxn id="43" idx="1"/>
          </p:cNvCxnSpPr>
          <p:nvPr/>
        </p:nvCxnSpPr>
        <p:spPr>
          <a:xfrm rot="5400000">
            <a:off x="7118949" y="2931137"/>
            <a:ext cx="1459052" cy="4187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02578 -0.302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-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39388 -0.0291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09713 -0.0268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-0.17123 -0.27315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-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17786 -0.1129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-564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022E-16 L -0.17851 -0.1460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2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0.37552 -0.2817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7227 -0.18171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909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5351 -0.23495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4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4" grpId="1" animBg="1"/>
      <p:bldP spid="45" grpId="0" animBg="1"/>
      <p:bldP spid="46" grpId="0" animBg="1"/>
      <p:bldP spid="47" grpId="0" animBg="1"/>
      <p:bldP spid="47" grpId="1" animBg="1"/>
      <p:bldP spid="48" grpId="0" animBg="1"/>
      <p:bldP spid="48" grpId="1" animBg="1"/>
      <p:bldP spid="55" grpId="0" animBg="1"/>
      <p:bldP spid="56" grpId="0" animBg="1"/>
      <p:bldP spid="56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49" y="5570953"/>
            <a:ext cx="799478" cy="681037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51" idx="2"/>
            <a:endCxn id="133" idx="0"/>
          </p:cNvCxnSpPr>
          <p:nvPr/>
        </p:nvCxnSpPr>
        <p:spPr>
          <a:xfrm rot="5400000">
            <a:off x="7157224" y="5069210"/>
            <a:ext cx="1819558" cy="9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419580" y="493239"/>
            <a:ext cx="1955580" cy="1117432"/>
            <a:chOff x="8515023" y="2039831"/>
            <a:chExt cx="1955580" cy="1117432"/>
          </a:xfrm>
        </p:grpSpPr>
        <p:sp>
          <p:nvSpPr>
            <p:cNvPr id="33" name="Rounded Rectangle 32"/>
            <p:cNvSpPr/>
            <p:nvPr/>
          </p:nvSpPr>
          <p:spPr>
            <a:xfrm>
              <a:off x="8515023" y="2039831"/>
              <a:ext cx="1955580" cy="1117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gular Pentagon 28"/>
            <p:cNvSpPr/>
            <p:nvPr/>
          </p:nvSpPr>
          <p:spPr>
            <a:xfrm>
              <a:off x="8698334" y="2240975"/>
              <a:ext cx="1588958" cy="715144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18862" y="1426587"/>
            <a:ext cx="1543987" cy="1199213"/>
            <a:chOff x="8394492" y="1753849"/>
            <a:chExt cx="1543987" cy="1199213"/>
          </a:xfrm>
        </p:grpSpPr>
        <p:sp>
          <p:nvSpPr>
            <p:cNvPr id="37" name="Rounded Rectangle 36"/>
            <p:cNvSpPr/>
            <p:nvPr/>
          </p:nvSpPr>
          <p:spPr>
            <a:xfrm>
              <a:off x="8394492" y="1753849"/>
              <a:ext cx="1543987" cy="1199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gular Pentagon 38"/>
            <p:cNvSpPr/>
            <p:nvPr/>
          </p:nvSpPr>
          <p:spPr>
            <a:xfrm>
              <a:off x="8671809" y="1937012"/>
              <a:ext cx="989351" cy="596432"/>
            </a:xfrm>
            <a:prstGeom prst="pentagon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OAuth</a:t>
              </a:r>
              <a:endParaRPr lang="en-US" sz="1200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218951" y="3177382"/>
            <a:ext cx="1446550" cy="1117980"/>
            <a:chOff x="9218951" y="3177382"/>
            <a:chExt cx="1446550" cy="1117980"/>
          </a:xfrm>
        </p:grpSpPr>
        <p:sp>
          <p:nvSpPr>
            <p:cNvPr id="41" name="Rounded Rectangle 40"/>
            <p:cNvSpPr/>
            <p:nvPr/>
          </p:nvSpPr>
          <p:spPr>
            <a:xfrm>
              <a:off x="9218951" y="3177382"/>
              <a:ext cx="1446550" cy="11179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gular Pentagon 42"/>
            <p:cNvSpPr/>
            <p:nvPr/>
          </p:nvSpPr>
          <p:spPr>
            <a:xfrm>
              <a:off x="9250358" y="3521845"/>
              <a:ext cx="1178787" cy="731753"/>
            </a:xfrm>
            <a:prstGeom prst="pentag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DB Models</a:t>
              </a:r>
              <a:endParaRPr lang="en-US" sz="1400" dirty="0"/>
            </a:p>
          </p:txBody>
        </p:sp>
        <p:sp>
          <p:nvSpPr>
            <p:cNvPr id="42" name="Regular Pentagon 41"/>
            <p:cNvSpPr/>
            <p:nvPr/>
          </p:nvSpPr>
          <p:spPr>
            <a:xfrm>
              <a:off x="9676150" y="3273430"/>
              <a:ext cx="884420" cy="636824"/>
            </a:xfrm>
            <a:prstGeom prst="pent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Acct</a:t>
              </a:r>
              <a:endParaRPr lang="en-US" sz="16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88168" y="1409527"/>
            <a:ext cx="1439055" cy="1168781"/>
            <a:chOff x="2788168" y="1409527"/>
            <a:chExt cx="1439055" cy="1168781"/>
          </a:xfrm>
        </p:grpSpPr>
        <p:sp>
          <p:nvSpPr>
            <p:cNvPr id="44" name="Rounded Rectangle 43"/>
            <p:cNvSpPr/>
            <p:nvPr/>
          </p:nvSpPr>
          <p:spPr>
            <a:xfrm>
              <a:off x="2788168" y="1409527"/>
              <a:ext cx="1439055" cy="1168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gular Pentagon 44"/>
            <p:cNvSpPr/>
            <p:nvPr/>
          </p:nvSpPr>
          <p:spPr>
            <a:xfrm>
              <a:off x="2999102" y="1610628"/>
              <a:ext cx="1017186" cy="737719"/>
            </a:xfrm>
            <a:prstGeom prst="pentag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Mgmt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43635" y="2732605"/>
            <a:ext cx="1572895" cy="1394618"/>
            <a:chOff x="2743635" y="2732605"/>
            <a:chExt cx="1572895" cy="1394618"/>
          </a:xfrm>
        </p:grpSpPr>
        <p:sp>
          <p:nvSpPr>
            <p:cNvPr id="46" name="Rounded Rectangle 45"/>
            <p:cNvSpPr/>
            <p:nvPr/>
          </p:nvSpPr>
          <p:spPr>
            <a:xfrm>
              <a:off x="2743635" y="2732605"/>
              <a:ext cx="1572895" cy="13946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gular Pentagon 47"/>
            <p:cNvSpPr/>
            <p:nvPr/>
          </p:nvSpPr>
          <p:spPr>
            <a:xfrm>
              <a:off x="2868072" y="3497887"/>
              <a:ext cx="1148216" cy="551186"/>
            </a:xfrm>
            <a:prstGeom prst="pentag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FS Models</a:t>
              </a:r>
              <a:endParaRPr lang="en-US" sz="1200" dirty="0"/>
            </a:p>
          </p:txBody>
        </p:sp>
        <p:sp>
          <p:nvSpPr>
            <p:cNvPr id="49" name="Regular Pentagon 48"/>
            <p:cNvSpPr/>
            <p:nvPr/>
          </p:nvSpPr>
          <p:spPr>
            <a:xfrm>
              <a:off x="2845994" y="2844443"/>
              <a:ext cx="1368179" cy="556010"/>
            </a:xfrm>
            <a:prstGeom prst="pentagon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Upload Filed</a:t>
              </a:r>
              <a:endParaRPr lang="en-US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62762" y="2865722"/>
            <a:ext cx="1700462" cy="1339699"/>
            <a:chOff x="7262762" y="2865722"/>
            <a:chExt cx="1700462" cy="1339699"/>
          </a:xfrm>
        </p:grpSpPr>
        <p:sp>
          <p:nvSpPr>
            <p:cNvPr id="51" name="Rounded Rectangle 50"/>
            <p:cNvSpPr/>
            <p:nvPr/>
          </p:nvSpPr>
          <p:spPr>
            <a:xfrm>
              <a:off x="7262762" y="2865722"/>
              <a:ext cx="1700462" cy="1339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7588337" y="3291413"/>
              <a:ext cx="1049312" cy="600858"/>
            </a:xfrm>
            <a:prstGeom prst="pentag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Jobs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28617" y="2115797"/>
            <a:ext cx="1593272" cy="1347422"/>
            <a:chOff x="4928617" y="2115797"/>
            <a:chExt cx="1593272" cy="1347422"/>
          </a:xfrm>
        </p:grpSpPr>
        <p:sp>
          <p:nvSpPr>
            <p:cNvPr id="54" name="Rounded Rectangle 53"/>
            <p:cNvSpPr/>
            <p:nvPr/>
          </p:nvSpPr>
          <p:spPr>
            <a:xfrm>
              <a:off x="4928617" y="2115797"/>
              <a:ext cx="1593272" cy="13474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gular Pentagon 55"/>
            <p:cNvSpPr/>
            <p:nvPr/>
          </p:nvSpPr>
          <p:spPr>
            <a:xfrm>
              <a:off x="4980933" y="2723644"/>
              <a:ext cx="1187548" cy="706270"/>
            </a:xfrm>
            <a:prstGeom prst="pentag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Models</a:t>
              </a:r>
              <a:endParaRPr lang="en-US" sz="1200" dirty="0"/>
            </a:p>
          </p:txBody>
        </p:sp>
        <p:sp>
          <p:nvSpPr>
            <p:cNvPr id="55" name="Regular Pentagon 54"/>
            <p:cNvSpPr/>
            <p:nvPr/>
          </p:nvSpPr>
          <p:spPr>
            <a:xfrm>
              <a:off x="5045274" y="2202521"/>
              <a:ext cx="1446484" cy="654874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Controllers</a:t>
              </a:r>
              <a:endParaRPr lang="en-US" sz="1200" dirty="0"/>
            </a:p>
          </p:txBody>
        </p:sp>
      </p:grpSp>
      <p:cxnSp>
        <p:nvCxnSpPr>
          <p:cNvPr id="66" name="Elbow Connector 65"/>
          <p:cNvCxnSpPr>
            <a:stCxn id="56" idx="4"/>
            <a:endCxn id="13" idx="0"/>
          </p:cNvCxnSpPr>
          <p:nvPr/>
        </p:nvCxnSpPr>
        <p:spPr>
          <a:xfrm rot="16200000" flipH="1">
            <a:off x="5202363" y="4169227"/>
            <a:ext cx="2141041" cy="662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44" idx="3"/>
          </p:cNvCxnSpPr>
          <p:nvPr/>
        </p:nvCxnSpPr>
        <p:spPr>
          <a:xfrm rot="10800000" flipV="1">
            <a:off x="4227223" y="1022900"/>
            <a:ext cx="1192360" cy="9710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3" idx="2"/>
            <a:endCxn id="54" idx="0"/>
          </p:cNvCxnSpPr>
          <p:nvPr/>
        </p:nvCxnSpPr>
        <p:spPr>
          <a:xfrm rot="5400000">
            <a:off x="5808749" y="1527176"/>
            <a:ext cx="505126" cy="6721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4" idx="1"/>
            <a:endCxn id="46" idx="1"/>
          </p:cNvCxnSpPr>
          <p:nvPr/>
        </p:nvCxnSpPr>
        <p:spPr>
          <a:xfrm rot="10800000" flipV="1">
            <a:off x="2743636" y="1993918"/>
            <a:ext cx="44533" cy="1435996"/>
          </a:xfrm>
          <a:prstGeom prst="bentConnector3">
            <a:avLst>
              <a:gd name="adj1" fmla="val 61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54" idx="3"/>
          </p:cNvCxnSpPr>
          <p:nvPr/>
        </p:nvCxnSpPr>
        <p:spPr>
          <a:xfrm flipV="1">
            <a:off x="6521889" y="2026193"/>
            <a:ext cx="2472742" cy="7633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4" idx="3"/>
            <a:endCxn id="41" idx="0"/>
          </p:cNvCxnSpPr>
          <p:nvPr/>
        </p:nvCxnSpPr>
        <p:spPr>
          <a:xfrm>
            <a:off x="6521889" y="2789508"/>
            <a:ext cx="3420337" cy="387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Magnetic Disk 122"/>
          <p:cNvSpPr/>
          <p:nvPr/>
        </p:nvSpPr>
        <p:spPr>
          <a:xfrm>
            <a:off x="4982212" y="5754414"/>
            <a:ext cx="1545021" cy="8671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49" y="5570953"/>
            <a:ext cx="799478" cy="681037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52" idx="2"/>
            <a:endCxn id="130" idx="3"/>
          </p:cNvCxnSpPr>
          <p:nvPr/>
        </p:nvCxnSpPr>
        <p:spPr>
          <a:xfrm rot="5400000">
            <a:off x="6386682" y="4509415"/>
            <a:ext cx="2019203" cy="784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54" idx="2"/>
            <a:endCxn id="123" idx="1"/>
          </p:cNvCxnSpPr>
          <p:nvPr/>
        </p:nvCxnSpPr>
        <p:spPr>
          <a:xfrm rot="16200000" flipH="1">
            <a:off x="4594391" y="4594081"/>
            <a:ext cx="2291195" cy="29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Direct Access Storage 132"/>
          <p:cNvSpPr/>
          <p:nvPr/>
        </p:nvSpPr>
        <p:spPr>
          <a:xfrm>
            <a:off x="7453453" y="6024979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Magnetic Disk 137"/>
          <p:cNvSpPr/>
          <p:nvPr/>
        </p:nvSpPr>
        <p:spPr>
          <a:xfrm>
            <a:off x="4674785" y="5529918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cxnSp>
        <p:nvCxnSpPr>
          <p:cNvPr id="155" name="Elbow Connector 154"/>
          <p:cNvCxnSpPr>
            <a:stCxn id="46" idx="2"/>
            <a:endCxn id="138" idx="1"/>
          </p:cNvCxnSpPr>
          <p:nvPr/>
        </p:nvCxnSpPr>
        <p:spPr>
          <a:xfrm rot="16200000" flipH="1">
            <a:off x="3586332" y="4070974"/>
            <a:ext cx="1402695" cy="1515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747464" y="1349891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043593" y="2525134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563473" y="1589151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067003" y="1754077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192424" y="2471911"/>
            <a:ext cx="7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cxnSp>
        <p:nvCxnSpPr>
          <p:cNvPr id="166" name="Elbow Connector 165"/>
          <p:cNvCxnSpPr>
            <a:stCxn id="41" idx="2"/>
            <a:endCxn id="123" idx="1"/>
          </p:cNvCxnSpPr>
          <p:nvPr/>
        </p:nvCxnSpPr>
        <p:spPr>
          <a:xfrm rot="5400000">
            <a:off x="7118949" y="2931137"/>
            <a:ext cx="1459052" cy="4187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496709" y="162233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</a:t>
            </a:r>
            <a:r>
              <a:rPr lang="en-US" sz="4000" dirty="0" smtClean="0"/>
              <a:t>plit the </a:t>
            </a:r>
            <a:r>
              <a:rPr lang="en-US" sz="4000" dirty="0"/>
              <a:t>application into </a:t>
            </a:r>
            <a:r>
              <a:rPr lang="en-US" sz="4000" dirty="0" smtClean="0"/>
              <a:t>smaller </a:t>
            </a:r>
            <a:r>
              <a:rPr lang="en-US" sz="4000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35009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24119</TotalTime>
  <Words>1256</Words>
  <Application>Microsoft Office PowerPoint</Application>
  <PresentationFormat>Widescreen</PresentationFormat>
  <Paragraphs>481</Paragraphs>
  <Slides>46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Roboto</vt:lpstr>
      <vt:lpstr>Roboto Mono</vt:lpstr>
      <vt:lpstr>SFMono-Regular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Benefits </vt:lpstr>
      <vt:lpstr>Monolithic – Service Oriented - Microservices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Orchestrator</vt:lpstr>
      <vt:lpstr>           Kubernetes (aka. K8s)</vt:lpstr>
      <vt:lpstr>Agenda</vt:lpstr>
      <vt:lpstr>Pod - the basic building block of Kubernetes</vt:lpstr>
      <vt:lpstr>Pod</vt:lpstr>
      <vt:lpstr>Controller</vt:lpstr>
      <vt:lpstr>PowerPoint Presentation</vt:lpstr>
      <vt:lpstr>PowerPoint Presentation</vt:lpstr>
      <vt:lpstr>PowerPoint Presentation</vt:lpstr>
      <vt:lpstr>Working with kubectl Imperative Commands</vt:lpstr>
      <vt:lpstr>PowerPoint Presentation</vt:lpstr>
      <vt:lpstr>Service</vt:lpstr>
      <vt:lpstr>Working with kubectl Imperative Commands</vt:lpstr>
      <vt:lpstr>Agenda</vt:lpstr>
      <vt:lpstr>Defining a Service</vt:lpstr>
      <vt:lpstr>Endpoints</vt:lpstr>
      <vt:lpstr>kube-apiserver notifies kube-proxy on every Node on new Service and Endpoints Objects:</vt:lpstr>
      <vt:lpstr>Discovering Services – kube-dns</vt:lpstr>
      <vt:lpstr>Defining a Deployment</vt:lpstr>
      <vt:lpstr>Set Environment Variable to the Pod Container</vt:lpstr>
      <vt:lpstr>Agenda</vt:lpstr>
      <vt:lpstr>Coming Next: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nesia amit</cp:lastModifiedBy>
  <cp:revision>238</cp:revision>
  <dcterms:created xsi:type="dcterms:W3CDTF">2017-12-11T10:23:59Z</dcterms:created>
  <dcterms:modified xsi:type="dcterms:W3CDTF">2017-12-30T20:16:54Z</dcterms:modified>
</cp:coreProperties>
</file>