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85" r:id="rId6"/>
    <p:sldId id="286" r:id="rId7"/>
    <p:sldId id="314" r:id="rId8"/>
    <p:sldId id="272" r:id="rId9"/>
    <p:sldId id="315" r:id="rId10"/>
    <p:sldId id="316" r:id="rId11"/>
    <p:sldId id="318" r:id="rId12"/>
    <p:sldId id="319" r:id="rId13"/>
    <p:sldId id="266" r:id="rId14"/>
    <p:sldId id="258" r:id="rId15"/>
    <p:sldId id="271" r:id="rId16"/>
    <p:sldId id="262" r:id="rId17"/>
    <p:sldId id="273" r:id="rId18"/>
    <p:sldId id="320" r:id="rId19"/>
    <p:sldId id="275" r:id="rId20"/>
    <p:sldId id="276" r:id="rId21"/>
    <p:sldId id="277" r:id="rId22"/>
    <p:sldId id="283" r:id="rId23"/>
    <p:sldId id="278" r:id="rId24"/>
    <p:sldId id="280" r:id="rId25"/>
    <p:sldId id="279" r:id="rId26"/>
    <p:sldId id="281" r:id="rId27"/>
    <p:sldId id="289" r:id="rId28"/>
    <p:sldId id="282" r:id="rId29"/>
    <p:sldId id="288" r:id="rId30"/>
    <p:sldId id="290" r:id="rId31"/>
    <p:sldId id="292" r:id="rId32"/>
    <p:sldId id="291" r:id="rId33"/>
    <p:sldId id="321" r:id="rId34"/>
    <p:sldId id="322" r:id="rId35"/>
    <p:sldId id="296" r:id="rId36"/>
    <p:sldId id="295" r:id="rId37"/>
    <p:sldId id="297" r:id="rId38"/>
    <p:sldId id="303" r:id="rId39"/>
    <p:sldId id="294" r:id="rId40"/>
    <p:sldId id="300" r:id="rId41"/>
    <p:sldId id="301" r:id="rId42"/>
    <p:sldId id="306" r:id="rId43"/>
    <p:sldId id="305" r:id="rId44"/>
    <p:sldId id="323" r:id="rId45"/>
    <p:sldId id="324" r:id="rId46"/>
    <p:sldId id="302" r:id="rId47"/>
    <p:sldId id="309" r:id="rId48"/>
    <p:sldId id="310" r:id="rId49"/>
    <p:sldId id="311" r:id="rId50"/>
    <p:sldId id="307" r:id="rId51"/>
    <p:sldId id="312" r:id="rId52"/>
    <p:sldId id="308" r:id="rId53"/>
    <p:sldId id="31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4C2EE"/>
    <a:srgbClr val="F2B0E9"/>
    <a:srgbClr val="FFF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598-CD9E-4308-8C1F-F0CAB254D96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cf.io/blog/2017/06/05/30-highest-velocity-open-source-projec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izoa.com/Movie-Maker/d158326966k7353086o1/the-foun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controllers/daemonset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os.com/rkt/" TargetMode="External"/><Relationship Id="rId2" Type="http://schemas.openxmlformats.org/officeDocument/2006/relationships/hyperlink" Target="http://www.docker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Kubernetes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Amit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Day 1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27" name="Flowchart: Direct Access Storage 26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997319" y="2111188"/>
            <a:ext cx="2106708" cy="941294"/>
            <a:chOff x="4997319" y="2111188"/>
            <a:chExt cx="2106708" cy="941294"/>
          </a:xfrm>
        </p:grpSpPr>
        <p:sp>
          <p:nvSpPr>
            <p:cNvPr id="14" name="Rounded Rectangle 13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97319" y="3132665"/>
            <a:ext cx="2106708" cy="941294"/>
            <a:chOff x="4997319" y="3132665"/>
            <a:chExt cx="2106708" cy="941294"/>
          </a:xfrm>
        </p:grpSpPr>
        <p:sp>
          <p:nvSpPr>
            <p:cNvPr id="17" name="Rounded Rectangle 16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4860" y="3132665"/>
            <a:ext cx="2106708" cy="941294"/>
            <a:chOff x="7274860" y="3132665"/>
            <a:chExt cx="2106708" cy="941294"/>
          </a:xfrm>
        </p:grpSpPr>
        <p:sp>
          <p:nvSpPr>
            <p:cNvPr id="16" name="Rounded Rectangle 15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719778" y="2111188"/>
            <a:ext cx="2106708" cy="941294"/>
            <a:chOff x="2719778" y="2111188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Flowchart: Magnetic Disk 43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719778" y="4154142"/>
            <a:ext cx="2106708" cy="941294"/>
            <a:chOff x="2719778" y="4154142"/>
            <a:chExt cx="2106708" cy="941294"/>
          </a:xfrm>
        </p:grpSpPr>
        <p:sp>
          <p:nvSpPr>
            <p:cNvPr id="21" name="Rounded Rectangle 20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</a:t>
            </a:r>
            <a:r>
              <a:rPr lang="en-US" sz="4000" dirty="0" smtClean="0"/>
              <a:t>plit the </a:t>
            </a:r>
            <a:r>
              <a:rPr lang="en-US" sz="4000" dirty="0"/>
              <a:t>application into </a:t>
            </a:r>
            <a:r>
              <a:rPr lang="en-US" sz="4000" dirty="0" smtClean="0"/>
              <a:t>smaller </a:t>
            </a:r>
            <a:r>
              <a:rPr lang="en-US" sz="4000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10282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20925 -0.00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21016 -0.00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00013 0.1493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0235 -0.0060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77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cxnSp>
        <p:nvCxnSpPr>
          <p:cNvPr id="50" name="Straight Arrow Connector 49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9" idx="0"/>
          </p:cNvCxnSpPr>
          <p:nvPr/>
        </p:nvCxnSpPr>
        <p:spPr>
          <a:xfrm>
            <a:off x="2413908" y="5077718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cxnSp>
        <p:nvCxnSpPr>
          <p:cNvPr id="58" name="Straight Arrow Connector 57"/>
          <p:cNvCxnSpPr>
            <a:stCxn id="26" idx="3"/>
            <a:endCxn id="18" idx="1"/>
          </p:cNvCxnSpPr>
          <p:nvPr/>
        </p:nvCxnSpPr>
        <p:spPr>
          <a:xfrm>
            <a:off x="4826486" y="3603312"/>
            <a:ext cx="5005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1"/>
          </p:cNvCxnSpPr>
          <p:nvPr/>
        </p:nvCxnSpPr>
        <p:spPr>
          <a:xfrm flipH="1">
            <a:off x="2659387" y="3603312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6" idx="1"/>
          </p:cNvCxnSpPr>
          <p:nvPr/>
        </p:nvCxnSpPr>
        <p:spPr>
          <a:xfrm flipH="1">
            <a:off x="3715493" y="4073959"/>
            <a:ext cx="57639" cy="140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7" idx="1"/>
          </p:cNvCxnSpPr>
          <p:nvPr/>
        </p:nvCxnSpPr>
        <p:spPr>
          <a:xfrm flipH="1">
            <a:off x="6050672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2"/>
            <a:endCxn id="8" idx="1"/>
          </p:cNvCxnSpPr>
          <p:nvPr/>
        </p:nvCxnSpPr>
        <p:spPr>
          <a:xfrm>
            <a:off x="8328211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cxnSp>
        <p:nvCxnSpPr>
          <p:cNvPr id="78" name="Straight Arrow Connector 77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</a:t>
            </a:r>
            <a:r>
              <a:rPr lang="en-US" sz="4000" dirty="0" smtClean="0"/>
              <a:t>plit the </a:t>
            </a:r>
            <a:r>
              <a:rPr lang="en-US" sz="4000" dirty="0"/>
              <a:t>application into </a:t>
            </a:r>
            <a:r>
              <a:rPr lang="en-US" sz="4000" dirty="0" smtClean="0"/>
              <a:t>smaller </a:t>
            </a:r>
            <a:r>
              <a:rPr lang="en-US" sz="4000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27348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213347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85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cxnSp>
        <p:nvCxnSpPr>
          <p:cNvPr id="39" name="Straight Arrow Connector 38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13908" y="5319764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stCxn id="26" idx="3"/>
            <a:endCxn id="18" idx="1"/>
          </p:cNvCxnSpPr>
          <p:nvPr/>
        </p:nvCxnSpPr>
        <p:spPr>
          <a:xfrm flipV="1">
            <a:off x="4826486" y="3603312"/>
            <a:ext cx="5005833" cy="8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1"/>
          </p:cNvCxnSpPr>
          <p:nvPr/>
        </p:nvCxnSpPr>
        <p:spPr>
          <a:xfrm flipH="1">
            <a:off x="2659387" y="3683994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6" idx="1"/>
          </p:cNvCxnSpPr>
          <p:nvPr/>
        </p:nvCxnSpPr>
        <p:spPr>
          <a:xfrm flipH="1">
            <a:off x="3715493" y="4154641"/>
            <a:ext cx="57639" cy="132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50672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28211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cxnSp>
        <p:nvCxnSpPr>
          <p:cNvPr id="52" name="Straight Arrow Connector 51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>
          <a:xfrm>
            <a:off x="324877" y="236661"/>
            <a:ext cx="4310620" cy="1270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smtClean="0"/>
              <a:t>Host-centric Infrastructure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29849" y="6026761"/>
            <a:ext cx="11872210" cy="5539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Operating System Kernel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229849" y="5124314"/>
            <a:ext cx="11872210" cy="929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Binaries/Libraries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3535307" y="5145416"/>
            <a:ext cx="1191717" cy="434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425913" y="5154633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24917" y="5280457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516951" y="5124314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libicu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30895" y="5653673"/>
            <a:ext cx="1018694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libpq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2630" y="5707534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-Client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354944" y="560943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libxml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57511" y="563938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libssl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22689" y="5161465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libyaml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15886" y="5188237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libxslt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525415" y="5152492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736193" y="5653673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r>
              <a:rPr lang="en-US" dirty="0" smtClean="0"/>
              <a:t>-tools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961048">
            <a:off x="2884630" y="4179181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vanila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 rot="20776120">
            <a:off x="2941702" y="4284160"/>
            <a:ext cx="1662439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State-machines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 rot="21085139">
            <a:off x="1973724" y="4107217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sinatra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 rot="20825862">
            <a:off x="1230816" y="4281057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rails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57138" y="4242809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rails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 rot="20725099">
            <a:off x="495199" y="4421497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bundler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 rot="961048">
            <a:off x="1253235" y="4404497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rails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 rot="20828187">
            <a:off x="1950951" y="4452648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unicorn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rot="961048">
            <a:off x="2602680" y="4333879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sidekiq</a:t>
            </a:r>
            <a:endParaRPr lang="en-US" dirty="0"/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080358" y="1476759"/>
            <a:ext cx="7435144" cy="2972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smtClean="0"/>
              <a:t>The old way </a:t>
            </a:r>
            <a:r>
              <a:rPr lang="en-US" sz="4000" dirty="0"/>
              <a:t>t</a:t>
            </a:r>
            <a:r>
              <a:rPr lang="en-US" sz="4000" dirty="0" smtClean="0"/>
              <a:t>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eavyweight, non-portable, Relies on OS 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ackage manager</a:t>
            </a:r>
            <a:endParaRPr 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0.00039 0.149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47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0.00039 0.153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68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00717 0.1298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64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0638 0.141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708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00091 0.1444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722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00026 0.1439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19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00143 0.1423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10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43 0.1372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685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-0.00638 0.1511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49" y="5853936"/>
            <a:ext cx="11872210" cy="7267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Operating System Kernel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9849" y="5136823"/>
            <a:ext cx="11872210" cy="7021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Binaries/Libraries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9849" y="4572000"/>
            <a:ext cx="11872210" cy="564823"/>
          </a:xfrm>
          <a:prstGeom prst="rect">
            <a:avLst/>
          </a:prstGeom>
          <a:solidFill>
            <a:srgbClr val="FFF2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Docker</a:t>
            </a:r>
            <a:r>
              <a:rPr lang="en-US" dirty="0" smtClean="0">
                <a:solidFill>
                  <a:schemeClr val="tx1"/>
                </a:solidFill>
              </a:rPr>
              <a:t> Engine   or  (</a:t>
            </a:r>
            <a:r>
              <a:rPr lang="en-US" dirty="0" err="1" smtClean="0">
                <a:solidFill>
                  <a:schemeClr val="tx1"/>
                </a:solidFill>
              </a:rPr>
              <a:t>rkt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4877" y="1695278"/>
            <a:ext cx="1800757" cy="1509146"/>
            <a:chOff x="2309382" y="2879564"/>
            <a:chExt cx="1800757" cy="1509146"/>
          </a:xfrm>
        </p:grpSpPr>
        <p:sp>
          <p:nvSpPr>
            <p:cNvPr id="58" name="Cube 5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Bin/Lib</a:t>
              </a:r>
              <a:endParaRPr lang="en-US" sz="1600" dirty="0"/>
            </a:p>
          </p:txBody>
        </p:sp>
        <p:sp>
          <p:nvSpPr>
            <p:cNvPr id="59" name="Cube 5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47306" y="2426235"/>
            <a:ext cx="1800757" cy="1509146"/>
            <a:chOff x="2309382" y="2879564"/>
            <a:chExt cx="1800757" cy="1509146"/>
          </a:xfrm>
        </p:grpSpPr>
        <p:sp>
          <p:nvSpPr>
            <p:cNvPr id="74" name="Cube 73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Bin/Lib</a:t>
              </a:r>
              <a:endParaRPr lang="en-US" sz="1600" dirty="0"/>
            </a:p>
          </p:txBody>
        </p:sp>
        <p:sp>
          <p:nvSpPr>
            <p:cNvPr id="75" name="Cube 74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02511" y="2927763"/>
            <a:ext cx="1800757" cy="1509146"/>
            <a:chOff x="2309382" y="2879564"/>
            <a:chExt cx="1800757" cy="1509146"/>
          </a:xfrm>
        </p:grpSpPr>
        <p:sp>
          <p:nvSpPr>
            <p:cNvPr id="71" name="Cube 70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Bin/Lib</a:t>
              </a:r>
              <a:endParaRPr lang="en-US" sz="1600" dirty="0"/>
            </a:p>
          </p:txBody>
        </p:sp>
        <p:sp>
          <p:nvSpPr>
            <p:cNvPr id="72" name="Cube 71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41065" y="176817"/>
            <a:ext cx="1800757" cy="1509146"/>
            <a:chOff x="2309382" y="2879564"/>
            <a:chExt cx="1800757" cy="1509146"/>
          </a:xfrm>
        </p:grpSpPr>
        <p:sp>
          <p:nvSpPr>
            <p:cNvPr id="89" name="Cube 88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Bin/Lib</a:t>
              </a:r>
              <a:endParaRPr lang="en-US" sz="1600" dirty="0"/>
            </a:p>
          </p:txBody>
        </p:sp>
        <p:sp>
          <p:nvSpPr>
            <p:cNvPr id="91" name="Cube 90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050068" y="2965587"/>
            <a:ext cx="1800757" cy="1509146"/>
            <a:chOff x="2309382" y="2879564"/>
            <a:chExt cx="1800757" cy="1509146"/>
          </a:xfrm>
        </p:grpSpPr>
        <p:sp>
          <p:nvSpPr>
            <p:cNvPr id="86" name="Cube 85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Bin/Lib</a:t>
              </a:r>
              <a:endParaRPr lang="en-US" sz="1600" dirty="0"/>
            </a:p>
          </p:txBody>
        </p:sp>
        <p:sp>
          <p:nvSpPr>
            <p:cNvPr id="87" name="Cube 86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820786" y="2181864"/>
            <a:ext cx="1800757" cy="1509146"/>
            <a:chOff x="2309382" y="2879564"/>
            <a:chExt cx="1800757" cy="1509146"/>
          </a:xfrm>
        </p:grpSpPr>
        <p:sp>
          <p:nvSpPr>
            <p:cNvPr id="82" name="Cube 81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Bin/Lib</a:t>
              </a:r>
              <a:endParaRPr lang="en-US" sz="1600" dirty="0"/>
            </a:p>
          </p:txBody>
        </p:sp>
        <p:sp>
          <p:nvSpPr>
            <p:cNvPr id="83" name="Cube 82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09389" y="821073"/>
            <a:ext cx="1800757" cy="1509146"/>
            <a:chOff x="2309382" y="2879564"/>
            <a:chExt cx="1800757" cy="1509146"/>
          </a:xfrm>
        </p:grpSpPr>
        <p:sp>
          <p:nvSpPr>
            <p:cNvPr id="68" name="Cube 6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Bin/Lib</a:t>
              </a:r>
              <a:endParaRPr lang="en-US" sz="1600" dirty="0"/>
            </a:p>
          </p:txBody>
        </p:sp>
        <p:sp>
          <p:nvSpPr>
            <p:cNvPr id="69" name="Cube 6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24877" y="236661"/>
            <a:ext cx="4310620" cy="12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Container-centric Infrastructure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09" y="4584363"/>
            <a:ext cx="1752051" cy="517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20" y="4639806"/>
            <a:ext cx="1405454" cy="42163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2660203" y="4639806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38244" y="592245"/>
            <a:ext cx="1411408" cy="636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7026" y="2049432"/>
            <a:ext cx="1266667" cy="625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89" idx="3"/>
            <a:endCxn id="59" idx="5"/>
          </p:cNvCxnSpPr>
          <p:nvPr/>
        </p:nvCxnSpPr>
        <p:spPr>
          <a:xfrm flipH="1">
            <a:off x="2125634" y="1685963"/>
            <a:ext cx="3978351" cy="40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634300" y="2761474"/>
            <a:ext cx="1298644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Orders-Service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89" idx="3"/>
            <a:endCxn id="75" idx="0"/>
          </p:cNvCxnSpPr>
          <p:nvPr/>
        </p:nvCxnSpPr>
        <p:spPr>
          <a:xfrm flipH="1">
            <a:off x="3480303" y="1685963"/>
            <a:ext cx="2623682" cy="7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1318744">
            <a:off x="3793289" y="1950562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4925866" y="3258102"/>
            <a:ext cx="1252446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Account-Service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89" idx="3"/>
            <a:endCxn id="72" idx="0"/>
          </p:cNvCxnSpPr>
          <p:nvPr/>
        </p:nvCxnSpPr>
        <p:spPr>
          <a:xfrm flipH="1">
            <a:off x="5735508" y="1685963"/>
            <a:ext cx="368477" cy="124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1318744">
            <a:off x="5479282" y="2187259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95" name="Rectangle 94"/>
          <p:cNvSpPr/>
          <p:nvPr/>
        </p:nvSpPr>
        <p:spPr>
          <a:xfrm>
            <a:off x="7141822" y="3300039"/>
            <a:ext cx="139489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833073" y="1187965"/>
            <a:ext cx="120004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05274" y="2505992"/>
            <a:ext cx="1364331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89" idx="3"/>
            <a:endCxn id="68" idx="2"/>
          </p:cNvCxnSpPr>
          <p:nvPr/>
        </p:nvCxnSpPr>
        <p:spPr>
          <a:xfrm>
            <a:off x="6103985" y="1685963"/>
            <a:ext cx="2608531" cy="41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1318744">
            <a:off x="7217322" y="159820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cxnSp>
        <p:nvCxnSpPr>
          <p:cNvPr id="102" name="Straight Arrow Connector 101"/>
          <p:cNvCxnSpPr>
            <a:stCxn id="89" idx="3"/>
            <a:endCxn id="87" idx="0"/>
          </p:cNvCxnSpPr>
          <p:nvPr/>
        </p:nvCxnSpPr>
        <p:spPr>
          <a:xfrm>
            <a:off x="6103985" y="1685963"/>
            <a:ext cx="1979080" cy="127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1318744">
            <a:off x="6464591" y="2089840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cxnSp>
        <p:nvCxnSpPr>
          <p:cNvPr id="104" name="Straight Arrow Connector 103"/>
          <p:cNvCxnSpPr>
            <a:stCxn id="68" idx="3"/>
            <a:endCxn id="72" idx="0"/>
          </p:cNvCxnSpPr>
          <p:nvPr/>
        </p:nvCxnSpPr>
        <p:spPr>
          <a:xfrm flipH="1">
            <a:off x="5735508" y="2330219"/>
            <a:ext cx="3736801" cy="59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8" idx="3"/>
            <a:endCxn id="87" idx="0"/>
          </p:cNvCxnSpPr>
          <p:nvPr/>
        </p:nvCxnSpPr>
        <p:spPr>
          <a:xfrm flipH="1">
            <a:off x="8083065" y="2330219"/>
            <a:ext cx="1389244" cy="63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5"/>
            <a:endCxn id="83" idx="2"/>
          </p:cNvCxnSpPr>
          <p:nvPr/>
        </p:nvCxnSpPr>
        <p:spPr>
          <a:xfrm>
            <a:off x="4248063" y="2824091"/>
            <a:ext cx="5572723" cy="2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1622138" y="1808126"/>
            <a:ext cx="8595216" cy="24176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smtClean="0"/>
              <a:t>The new way </a:t>
            </a:r>
            <a:r>
              <a:rPr lang="en-US" sz="4000" dirty="0"/>
              <a:t>t</a:t>
            </a:r>
            <a:r>
              <a:rPr lang="en-US" sz="4000" dirty="0" smtClean="0"/>
              <a:t>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Small and fast, portable, Uses OS-level virtualization</a:t>
            </a:r>
            <a:endParaRPr 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Containers Benefits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coupled, distributed, elastic, liberated </a:t>
            </a:r>
            <a:r>
              <a:rPr lang="en-US" dirty="0" smtClean="0"/>
              <a:t>micro-services</a:t>
            </a:r>
          </a:p>
          <a:p>
            <a:r>
              <a:rPr lang="en-US" dirty="0"/>
              <a:t>Application-centric </a:t>
            </a:r>
            <a:r>
              <a:rPr lang="en-US" dirty="0" smtClean="0"/>
              <a:t>management</a:t>
            </a:r>
          </a:p>
          <a:p>
            <a:r>
              <a:rPr lang="en-US" dirty="0"/>
              <a:t>Environmental consistency across development, testing, and </a:t>
            </a:r>
            <a:r>
              <a:rPr lang="en-US" dirty="0" smtClean="0"/>
              <a:t>production</a:t>
            </a:r>
          </a:p>
          <a:p>
            <a:r>
              <a:rPr lang="en-US" dirty="0"/>
              <a:t>Continuous development, integration, and deployment</a:t>
            </a:r>
            <a:endParaRPr lang="en-US" dirty="0" smtClean="0"/>
          </a:p>
          <a:p>
            <a:r>
              <a:rPr lang="en-US" dirty="0"/>
              <a:t>Resource </a:t>
            </a:r>
            <a:r>
              <a:rPr lang="en-US" dirty="0" smtClean="0"/>
              <a:t>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– Service Oriented -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4" y="1690688"/>
            <a:ext cx="10888633" cy="4740519"/>
          </a:xfrm>
        </p:spPr>
      </p:pic>
    </p:spTree>
    <p:extLst>
      <p:ext uri="{BB962C8B-B14F-4D97-AF65-F5344CB8AC3E}">
        <p14:creationId xmlns:p14="http://schemas.microsoft.com/office/powerpoint/2010/main" val="24885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Kubernetes</a:t>
            </a:r>
            <a:r>
              <a:rPr lang="en-US" sz="2800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86784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Kubernetes?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38200" y="4161875"/>
            <a:ext cx="5171090" cy="104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Basics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38200" y="5465158"/>
            <a:ext cx="5171090" cy="99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Kubernetes</a:t>
            </a:r>
            <a:r>
              <a:rPr lang="en-US" sz="2800" dirty="0" smtClean="0"/>
              <a:t> Concepts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83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First, </a:t>
            </a:r>
            <a:r>
              <a:rPr lang="en-US" sz="3600" dirty="0" err="1" smtClean="0"/>
              <a:t>Microservices</a:t>
            </a:r>
            <a:r>
              <a:rPr lang="en-US" sz="3600" dirty="0" smtClean="0"/>
              <a:t> Challenges…</a:t>
            </a:r>
            <a:endParaRPr lang="en-US" sz="3600" dirty="0"/>
          </a:p>
        </p:txBody>
      </p:sp>
      <p:sp>
        <p:nvSpPr>
          <p:cNvPr id="7" name="Cube 6"/>
          <p:cNvSpPr/>
          <p:nvPr/>
        </p:nvSpPr>
        <p:spPr>
          <a:xfrm>
            <a:off x="4724798" y="3730559"/>
            <a:ext cx="1079292" cy="1019331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346889" y="2400923"/>
            <a:ext cx="1079292" cy="101933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175408" y="3495206"/>
            <a:ext cx="1079292" cy="101933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56146" y="2098623"/>
            <a:ext cx="1079292" cy="101933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724392" y="3200399"/>
            <a:ext cx="1079292" cy="10193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264038" y="2098623"/>
            <a:ext cx="1079292" cy="10193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88" y="41835"/>
            <a:ext cx="476726" cy="47672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" idx="2"/>
            <a:endCxn id="16" idx="0"/>
          </p:cNvCxnSpPr>
          <p:nvPr/>
        </p:nvCxnSpPr>
        <p:spPr>
          <a:xfrm rot="16200000" flipH="1">
            <a:off x="4401423" y="2205788"/>
            <a:ext cx="3840079" cy="465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2"/>
            <a:endCxn id="23" idx="5"/>
          </p:cNvCxnSpPr>
          <p:nvPr/>
        </p:nvCxnSpPr>
        <p:spPr>
          <a:xfrm rot="10800000">
            <a:off x="3678817" y="2973461"/>
            <a:ext cx="2488087" cy="17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3" idx="3"/>
            <a:endCxn id="19" idx="2"/>
          </p:cNvCxnSpPr>
          <p:nvPr/>
        </p:nvCxnSpPr>
        <p:spPr>
          <a:xfrm rot="16200000" flipH="1">
            <a:off x="3229727" y="3380419"/>
            <a:ext cx="2022190" cy="1898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6" idx="5"/>
            <a:endCxn id="29" idx="3"/>
          </p:cNvCxnSpPr>
          <p:nvPr/>
        </p:nvCxnSpPr>
        <p:spPr>
          <a:xfrm flipV="1">
            <a:off x="6803548" y="3493988"/>
            <a:ext cx="2647031" cy="1071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1"/>
            <a:endCxn id="3" idx="1"/>
          </p:cNvCxnSpPr>
          <p:nvPr/>
        </p:nvCxnSpPr>
        <p:spPr>
          <a:xfrm rot="16200000" flipV="1">
            <a:off x="4024964" y="2105523"/>
            <a:ext cx="4216539" cy="565889"/>
          </a:xfrm>
          <a:prstGeom prst="bentConnector4">
            <a:avLst>
              <a:gd name="adj1" fmla="val 45536"/>
              <a:gd name="adj2" fmla="val 14039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Auto Deploy</a:t>
            </a:r>
            <a:endParaRPr lang="en-US" sz="4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75298" y="1308821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Auto Scale</a:t>
            </a:r>
            <a:endParaRPr lang="en-US" sz="4400" dirty="0"/>
          </a:p>
        </p:txBody>
      </p:sp>
      <p:sp>
        <p:nvSpPr>
          <p:cNvPr id="35" name="TextBox 3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1: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4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Kubernetes</a:t>
            </a:r>
            <a:r>
              <a:rPr lang="en-US" sz="2800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Basics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38200" y="5465157"/>
            <a:ext cx="5171090" cy="95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Kubernetes</a:t>
            </a:r>
            <a:r>
              <a:rPr lang="en-US" sz="2800" dirty="0" smtClean="0"/>
              <a:t> Concepts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3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217408" y="3055827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80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Load Balancing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5" idx="2"/>
            <a:endCxn id="63" idx="5"/>
          </p:cNvCxnSpPr>
          <p:nvPr/>
        </p:nvCxnSpPr>
        <p:spPr>
          <a:xfrm rot="10800000" flipV="1">
            <a:off x="4035133" y="1763178"/>
            <a:ext cx="2429581" cy="2460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4"/>
            <a:endCxn id="16" idx="0"/>
          </p:cNvCxnSpPr>
          <p:nvPr/>
        </p:nvCxnSpPr>
        <p:spPr>
          <a:xfrm rot="5400000">
            <a:off x="5385676" y="3099418"/>
            <a:ext cx="2427821" cy="906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4"/>
            <a:endCxn id="15" idx="0"/>
          </p:cNvCxnSpPr>
          <p:nvPr/>
        </p:nvCxnSpPr>
        <p:spPr>
          <a:xfrm rot="16200000" flipH="1">
            <a:off x="5528876" y="3046839"/>
            <a:ext cx="2966843" cy="734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6"/>
            <a:endCxn id="13" idx="2"/>
          </p:cNvCxnSpPr>
          <p:nvPr/>
        </p:nvCxnSpPr>
        <p:spPr>
          <a:xfrm>
            <a:off x="6825081" y="1763179"/>
            <a:ext cx="2215674" cy="182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2"/>
            <a:endCxn id="19" idx="0"/>
          </p:cNvCxnSpPr>
          <p:nvPr/>
        </p:nvCxnSpPr>
        <p:spPr>
          <a:xfrm rot="10800000" flipV="1">
            <a:off x="5577572" y="2463009"/>
            <a:ext cx="1492515" cy="253263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43" idx="6"/>
            <a:endCxn id="24" idx="2"/>
          </p:cNvCxnSpPr>
          <p:nvPr/>
        </p:nvCxnSpPr>
        <p:spPr>
          <a:xfrm>
            <a:off x="7153272" y="2985009"/>
            <a:ext cx="940885" cy="254747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2"/>
            <a:endCxn id="64" idx="5"/>
          </p:cNvCxnSpPr>
          <p:nvPr/>
        </p:nvCxnSpPr>
        <p:spPr>
          <a:xfrm rot="10800000">
            <a:off x="3678816" y="2973461"/>
            <a:ext cx="3114088" cy="11549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endCxn id="67" idx="5"/>
          </p:cNvCxnSpPr>
          <p:nvPr/>
        </p:nvCxnSpPr>
        <p:spPr>
          <a:xfrm rot="10800000">
            <a:off x="2756750" y="2106478"/>
            <a:ext cx="1982451" cy="430872"/>
          </a:xfrm>
          <a:prstGeom prst="bentConnector3">
            <a:avLst>
              <a:gd name="adj1" fmla="val 76906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4"/>
            <a:endCxn id="31" idx="0"/>
          </p:cNvCxnSpPr>
          <p:nvPr/>
        </p:nvCxnSpPr>
        <p:spPr>
          <a:xfrm rot="5400000">
            <a:off x="3417366" y="4196722"/>
            <a:ext cx="2976650" cy="27386"/>
          </a:xfrm>
          <a:prstGeom prst="bent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2" idx="6"/>
            <a:endCxn id="29" idx="3"/>
          </p:cNvCxnSpPr>
          <p:nvPr/>
        </p:nvCxnSpPr>
        <p:spPr>
          <a:xfrm>
            <a:off x="5099568" y="2554450"/>
            <a:ext cx="4351011" cy="939538"/>
          </a:xfrm>
          <a:prstGeom prst="bentConnector4">
            <a:avLst>
              <a:gd name="adj1" fmla="val 29972"/>
              <a:gd name="adj2" fmla="val 12433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86" idx="6"/>
            <a:endCxn id="32" idx="2"/>
          </p:cNvCxnSpPr>
          <p:nvPr/>
        </p:nvCxnSpPr>
        <p:spPr>
          <a:xfrm>
            <a:off x="6199457" y="3335529"/>
            <a:ext cx="4017951" cy="655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2"/>
            <a:endCxn id="68" idx="3"/>
          </p:cNvCxnSpPr>
          <p:nvPr/>
        </p:nvCxnSpPr>
        <p:spPr>
          <a:xfrm rot="10800000" flipV="1">
            <a:off x="2184611" y="3335529"/>
            <a:ext cx="3654479" cy="65518"/>
          </a:xfrm>
          <a:prstGeom prst="bentConnector4">
            <a:avLst>
              <a:gd name="adj1" fmla="val 44700"/>
              <a:gd name="adj2" fmla="val 27912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Elbow Connector 102"/>
          <p:cNvCxnSpPr>
            <a:stCxn id="99" idx="6"/>
            <a:endCxn id="27" idx="0"/>
          </p:cNvCxnSpPr>
          <p:nvPr/>
        </p:nvCxnSpPr>
        <p:spPr>
          <a:xfrm>
            <a:off x="5239384" y="3499661"/>
            <a:ext cx="1243987" cy="2124914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9" idx="2"/>
            <a:endCxn id="66" idx="5"/>
          </p:cNvCxnSpPr>
          <p:nvPr/>
        </p:nvCxnSpPr>
        <p:spPr>
          <a:xfrm rot="10800000" flipV="1">
            <a:off x="3210820" y="3499661"/>
            <a:ext cx="1668196" cy="371984"/>
          </a:xfrm>
          <a:prstGeom prst="bentConnector3">
            <a:avLst>
              <a:gd name="adj1" fmla="val 29902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2: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3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234" y="601405"/>
            <a:ext cx="4252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Service Discovery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71920" y="1983478"/>
            <a:ext cx="10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ed:1880</a:t>
            </a:r>
            <a:endParaRPr lang="en-US" dirty="0"/>
          </a:p>
        </p:txBody>
      </p:sp>
      <p:cxnSp>
        <p:nvCxnSpPr>
          <p:cNvPr id="10" name="Straight Connector 9"/>
          <p:cNvCxnSpPr>
            <a:stCxn id="13" idx="2"/>
            <a:endCxn id="52" idx="7"/>
          </p:cNvCxnSpPr>
          <p:nvPr/>
        </p:nvCxnSpPr>
        <p:spPr>
          <a:xfrm flipH="1">
            <a:off x="7377679" y="1945443"/>
            <a:ext cx="1663076" cy="39902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3: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88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05689" y="249600"/>
            <a:ext cx="3996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Zero Downtime deploys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4: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2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6577" y="633879"/>
            <a:ext cx="339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Health Checks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5: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29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57108" y="205051"/>
            <a:ext cx="5746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Distribute Configuration and Secrets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6: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7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erge 9"/>
          <p:cNvSpPr/>
          <p:nvPr/>
        </p:nvSpPr>
        <p:spPr>
          <a:xfrm>
            <a:off x="3210820" y="3259329"/>
            <a:ext cx="288101" cy="20871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 rot="3888528">
            <a:off x="5873380" y="1801317"/>
            <a:ext cx="266343" cy="50378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Storage Management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Magnetic Disk 5"/>
          <p:cNvSpPr/>
          <p:nvPr/>
        </p:nvSpPr>
        <p:spPr>
          <a:xfrm>
            <a:off x="2023324" y="5346436"/>
            <a:ext cx="1671145" cy="67791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7: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59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Monitoring Resources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122363"/>
            <a:ext cx="3619500" cy="4381500"/>
          </a:xfrm>
        </p:spPr>
      </p:pic>
      <p:sp>
        <p:nvSpPr>
          <p:cNvPr id="49" name="TextBox 4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8: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2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48" y="2459420"/>
            <a:ext cx="8904890" cy="286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How can we meet the challenges?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37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Containers Orchestrator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7" y="365125"/>
            <a:ext cx="3767958" cy="352434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The main players: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 smtClean="0"/>
              <a:t>Kubernetes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AWS</a:t>
            </a:r>
            <a:r>
              <a:rPr lang="en-US" sz="3600" dirty="0" smtClean="0"/>
              <a:t> ECS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 err="1" smtClean="0"/>
              <a:t>Docker</a:t>
            </a:r>
            <a:r>
              <a:rPr lang="en-US" sz="3600" dirty="0" smtClean="0"/>
              <a:t> Swarm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Kubernetes has the largest community and is the most popular by a big margin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4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b="1" dirty="0" smtClean="0"/>
              <a:t>Kubernetes (aka. K8s)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" y="365125"/>
            <a:ext cx="1085193" cy="108519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Kubernetes is an </a:t>
            </a:r>
            <a:r>
              <a:rPr lang="en-US" sz="3600" dirty="0" smtClean="0"/>
              <a:t>open-source started in 2014 by Google.</a:t>
            </a:r>
          </a:p>
          <a:p>
            <a:pPr marL="0" indent="0">
              <a:buNone/>
            </a:pPr>
            <a:r>
              <a:rPr lang="en-US" sz="3600" dirty="0"/>
              <a:t>Community includes Google, Red Hat, and over 2000 authors. (Source: </a:t>
            </a:r>
            <a:r>
              <a:rPr lang="en-US" sz="3600" dirty="0">
                <a:hlinkClick r:id="rId3"/>
              </a:rPr>
              <a:t>CNCF</a:t>
            </a:r>
            <a:r>
              <a:rPr lang="en-US" sz="3600" dirty="0" smtClean="0">
                <a:hlinkClick r:id="rId3"/>
              </a:rPr>
              <a:t>)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The name </a:t>
            </a:r>
            <a:r>
              <a:rPr lang="en-US" sz="3600" b="1" dirty="0"/>
              <a:t>Kubernetes</a:t>
            </a:r>
            <a:r>
              <a:rPr lang="en-US" sz="3600" dirty="0"/>
              <a:t> originates from Greek, meaning </a:t>
            </a:r>
            <a:r>
              <a:rPr lang="en-US" sz="3600" i="1" dirty="0"/>
              <a:t>helmsman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9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Microservices</a:t>
            </a:r>
            <a:endParaRPr lang="en-US" b="1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5" y="1316290"/>
            <a:ext cx="6218961" cy="357014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34" y="4335516"/>
            <a:ext cx="5868636" cy="20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Kubernetes</a:t>
            </a:r>
            <a:r>
              <a:rPr lang="en-US" sz="2800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Basics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5370561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Kubernetes</a:t>
            </a:r>
            <a:r>
              <a:rPr lang="en-US" sz="2800" dirty="0" smtClean="0"/>
              <a:t> Concepts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838200" y="4102812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Basics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72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453492">
            <a:off x="7535554" y="4166931"/>
            <a:ext cx="24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872608">
            <a:off x="362726" y="3558958"/>
            <a:ext cx="2618282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4493" y="6470691"/>
            <a:ext cx="30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0831" y="270212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93" y="549629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91768" y="292657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9139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73017" y="540707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83056" y="475949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0820" y="158089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0830" y="471341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60024" y="260220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26582" y="163114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95761" y="26011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40268" y="348281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0201" y="4932585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0196006" y="2092134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5149910" y="495981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447074" y="249706"/>
            <a:ext cx="4126701" cy="2161889"/>
          </a:xfrm>
        </p:spPr>
        <p:txBody>
          <a:bodyPr>
            <a:normAutofit/>
          </a:bodyPr>
          <a:lstStyle/>
          <a:p>
            <a:r>
              <a:rPr lang="en-US" i="1" dirty="0" smtClean="0"/>
              <a:t>Pod</a:t>
            </a:r>
            <a:r>
              <a:rPr lang="en-US" dirty="0"/>
              <a:t> -</a:t>
            </a:r>
            <a:r>
              <a:rPr lang="en-US" dirty="0" smtClean="0"/>
              <a:t> </a:t>
            </a:r>
            <a:r>
              <a:rPr lang="en-US" dirty="0"/>
              <a:t>the basic building block of </a:t>
            </a:r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20095450">
            <a:off x="7757988" y="2416605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10.10.10.2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889021" y="2493185"/>
            <a:ext cx="1972747" cy="312688"/>
            <a:chOff x="5889021" y="2493185"/>
            <a:chExt cx="1972747" cy="312688"/>
          </a:xfrm>
        </p:grpSpPr>
        <p:cxnSp>
          <p:nvCxnSpPr>
            <p:cNvPr id="12" name="Straight Connector 11"/>
            <p:cNvCxnSpPr>
              <a:endCxn id="57" idx="3"/>
            </p:cNvCxnSpPr>
            <p:nvPr/>
          </p:nvCxnSpPr>
          <p:spPr>
            <a:xfrm flipH="1" flipV="1">
              <a:off x="6853410" y="2649529"/>
              <a:ext cx="1008358" cy="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89021" y="2493185"/>
              <a:ext cx="964389" cy="31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IP address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5430" y="3080716"/>
            <a:ext cx="2758727" cy="307777"/>
            <a:chOff x="5335430" y="3080716"/>
            <a:chExt cx="2758727" cy="307777"/>
          </a:xfrm>
        </p:grpSpPr>
        <p:cxnSp>
          <p:nvCxnSpPr>
            <p:cNvPr id="18" name="Straight Connector 17"/>
            <p:cNvCxnSpPr>
              <a:stCxn id="24" idx="2"/>
              <a:endCxn id="60" idx="3"/>
            </p:cNvCxnSpPr>
            <p:nvPr/>
          </p:nvCxnSpPr>
          <p:spPr>
            <a:xfrm flipH="1" flipV="1">
              <a:off x="6899316" y="3234605"/>
              <a:ext cx="1194841" cy="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35430" y="3080716"/>
              <a:ext cx="1563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Containerized app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7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 A Pod represents a unit of deployment: 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i="1" dirty="0" smtClean="0"/>
              <a:t>    </a:t>
            </a:r>
            <a:r>
              <a:rPr lang="en-US" sz="3600" i="1" dirty="0" smtClean="0"/>
              <a:t>a </a:t>
            </a:r>
            <a:r>
              <a:rPr lang="en-US" sz="3600" i="1" dirty="0"/>
              <a:t>single instance of an application in </a:t>
            </a:r>
            <a:r>
              <a:rPr lang="en-US" sz="3600" i="1" dirty="0" err="1" smtClean="0"/>
              <a:t>Kubernetes</a:t>
            </a:r>
            <a:endParaRPr lang="en-US" sz="3600" dirty="0"/>
          </a:p>
          <a:p>
            <a:r>
              <a:rPr lang="en-US" sz="3600" dirty="0"/>
              <a:t> </a:t>
            </a:r>
            <a:r>
              <a:rPr lang="en-US" sz="3600" dirty="0" smtClean="0"/>
              <a:t>The Pod </a:t>
            </a:r>
            <a:r>
              <a:rPr lang="en-US" sz="3600" dirty="0" smtClean="0"/>
              <a:t>might </a:t>
            </a:r>
            <a:r>
              <a:rPr lang="en-US" sz="3600" dirty="0"/>
              <a:t>consist of either a single container or a small number of containers that are tightly coupled and that share resources</a:t>
            </a:r>
            <a:r>
              <a:rPr lang="en-US" sz="3600" dirty="0" smtClean="0"/>
              <a:t>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770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xmlns="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Kube-</a:t>
            </a:r>
            <a:r>
              <a:rPr lang="en-US" sz="1200" dirty="0" err="1" smtClean="0"/>
              <a:t>a</a:t>
            </a:r>
            <a:r>
              <a:rPr lang="en-US" sz="1200" dirty="0" err="1" smtClean="0"/>
              <a:t>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xmlns="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xmlns="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Kube</a:t>
            </a:r>
            <a:r>
              <a:rPr lang="en-US" sz="1200" dirty="0" smtClean="0"/>
              <a:t>-scheduler</a:t>
            </a:r>
            <a:endParaRPr lang="en-US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xmlns="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Kube</a:t>
            </a:r>
            <a:r>
              <a:rPr lang="en-US" sz="1200" dirty="0" smtClean="0"/>
              <a:t>-controller-manager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Pods </a:t>
            </a:r>
            <a:r>
              <a:rPr lang="en-US" sz="4000" dirty="0"/>
              <a:t>are designed as relatively ephemeral, disposable entities. </a:t>
            </a:r>
            <a:endParaRPr lang="en-US" sz="4000" dirty="0" smtClean="0"/>
          </a:p>
          <a:p>
            <a:r>
              <a:rPr lang="en-US" sz="4000" dirty="0" smtClean="0"/>
              <a:t>Pods are managed in Kubernetes via </a:t>
            </a:r>
            <a:r>
              <a:rPr lang="en-US" sz="4000" b="1" dirty="0" smtClean="0"/>
              <a:t>Controllers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3906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Controller can create and manage multiple Pods for you, handling replication and rollout and providing self-healing capabilities at cluster scope. </a:t>
            </a:r>
          </a:p>
          <a:p>
            <a:r>
              <a:rPr lang="en-US" dirty="0"/>
              <a:t>Some examples of </a:t>
            </a:r>
            <a:r>
              <a:rPr lang="en-US" dirty="0" smtClean="0"/>
              <a:t>Controllers:</a:t>
            </a:r>
            <a:endParaRPr lang="en-US" dirty="0"/>
          </a:p>
          <a:p>
            <a:pPr lvl="1"/>
            <a:r>
              <a:rPr lang="en-US" u="sng" dirty="0">
                <a:hlinkClick r:id="rId2"/>
              </a:rPr>
              <a:t>Deployment</a:t>
            </a:r>
            <a:endParaRPr lang="en-US" dirty="0"/>
          </a:p>
          <a:p>
            <a:pPr lvl="1"/>
            <a:r>
              <a:rPr lang="en-US" u="sng" dirty="0" err="1">
                <a:hlinkClick r:id="rId3"/>
              </a:rPr>
              <a:t>StatefulSet</a:t>
            </a:r>
            <a:endParaRPr lang="en-US" dirty="0"/>
          </a:p>
          <a:p>
            <a:pPr lvl="1"/>
            <a:r>
              <a:rPr lang="en-US" u="sng" dirty="0" err="1">
                <a:hlinkClick r:id="rId4"/>
              </a:rPr>
              <a:t>DaemonSet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933702" y="1369981"/>
            <a:ext cx="2401095" cy="1898378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298551" cy="4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09100" y="1600200"/>
            <a:ext cx="562350" cy="4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85" name="Curved Right Arrow 84"/>
          <p:cNvSpPr/>
          <p:nvPr/>
        </p:nvSpPr>
        <p:spPr>
          <a:xfrm>
            <a:off x="6283249" y="1626347"/>
            <a:ext cx="282174" cy="451915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6869" y="824037"/>
            <a:ext cx="13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0" name="Straight Connector 89"/>
          <p:cNvCxnSpPr>
            <a:stCxn id="88" idx="2"/>
            <a:endCxn id="84" idx="7"/>
          </p:cNvCxnSpPr>
          <p:nvPr/>
        </p:nvCxnSpPr>
        <p:spPr>
          <a:xfrm flipH="1">
            <a:off x="6689096" y="1193369"/>
            <a:ext cx="461937" cy="47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403356" y="1711719"/>
            <a:ext cx="562350" cy="488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92" name="Curved Right Arrow 91"/>
          <p:cNvSpPr/>
          <p:nvPr/>
        </p:nvSpPr>
        <p:spPr>
          <a:xfrm>
            <a:off x="5477505" y="1737866"/>
            <a:ext cx="282174" cy="451915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798011" y="2395320"/>
            <a:ext cx="562350" cy="4886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94" name="Curved Right Arrow 93"/>
          <p:cNvSpPr/>
          <p:nvPr/>
        </p:nvSpPr>
        <p:spPr>
          <a:xfrm>
            <a:off x="5872160" y="2421467"/>
            <a:ext cx="282174" cy="451915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9100" y="1600200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D</a:t>
              </a:r>
              <a:endParaRPr lang="en-US" dirty="0"/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23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run my-app 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Node#3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Master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Node#2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Node#1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40" grpId="0" animBg="1"/>
      <p:bldP spid="41" grpId="0" animBg="1"/>
      <p:bldP spid="4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46108" y="1019783"/>
            <a:ext cx="2225476" cy="993855"/>
            <a:chOff x="3210820" y="1580897"/>
            <a:chExt cx="1000937" cy="1001292"/>
          </a:xfrm>
        </p:grpSpPr>
        <p:sp>
          <p:nvSpPr>
            <p:cNvPr id="6" name="Cube 5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Lets-Chat-Web 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Nginx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00522" y="1004700"/>
            <a:ext cx="2252635" cy="993855"/>
            <a:chOff x="3210820" y="1580897"/>
            <a:chExt cx="1000937" cy="1001292"/>
          </a:xfrm>
        </p:grpSpPr>
        <p:sp>
          <p:nvSpPr>
            <p:cNvPr id="9" name="Cube 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Lets-Chat-Web 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Nginx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9529" y="1004700"/>
            <a:ext cx="2254742" cy="936836"/>
            <a:chOff x="3210820" y="1580897"/>
            <a:chExt cx="1000937" cy="1001292"/>
          </a:xfrm>
        </p:grpSpPr>
        <p:sp>
          <p:nvSpPr>
            <p:cNvPr id="12" name="Cube 1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Lets-Chat-Web 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Nginx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Alternate Process 17"/>
          <p:cNvSpPr/>
          <p:nvPr/>
        </p:nvSpPr>
        <p:spPr>
          <a:xfrm>
            <a:off x="488515" y="862346"/>
            <a:ext cx="7690981" cy="134223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846108" y="3176347"/>
            <a:ext cx="2225476" cy="993855"/>
            <a:chOff x="3210820" y="1580897"/>
            <a:chExt cx="1000937" cy="1001292"/>
          </a:xfrm>
        </p:grpSpPr>
        <p:sp>
          <p:nvSpPr>
            <p:cNvPr id="46" name="Cube 45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Lets-Chat-App </a:t>
              </a:r>
            </a:p>
            <a:p>
              <a:pPr algn="ctr"/>
              <a:r>
                <a:rPr lang="en-US" sz="1400" dirty="0" smtClean="0"/>
                <a:t>(Node.js)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00522" y="3161264"/>
            <a:ext cx="2252635" cy="993855"/>
            <a:chOff x="3210820" y="1580897"/>
            <a:chExt cx="1000937" cy="1001292"/>
          </a:xfrm>
        </p:grpSpPr>
        <p:sp>
          <p:nvSpPr>
            <p:cNvPr id="49" name="Cube 4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Lets-Chat-App </a:t>
              </a:r>
            </a:p>
            <a:p>
              <a:pPr algn="ctr"/>
              <a:r>
                <a:rPr lang="en-US" sz="1400" dirty="0" smtClean="0"/>
                <a:t>(Node.js)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9529" y="3161264"/>
            <a:ext cx="2254742" cy="936836"/>
            <a:chOff x="3210820" y="1580897"/>
            <a:chExt cx="1000937" cy="1001292"/>
          </a:xfrm>
        </p:grpSpPr>
        <p:sp>
          <p:nvSpPr>
            <p:cNvPr id="52" name="Cube 5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Lets-Chat-App </a:t>
              </a:r>
            </a:p>
            <a:p>
              <a:pPr algn="ctr"/>
              <a:r>
                <a:rPr lang="en-US" sz="1400" dirty="0" smtClean="0"/>
                <a:t>(Node.js)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lowchart: Alternate Process 56"/>
          <p:cNvSpPr/>
          <p:nvPr/>
        </p:nvSpPr>
        <p:spPr>
          <a:xfrm>
            <a:off x="488515" y="3023598"/>
            <a:ext cx="7690981" cy="1337547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300522" y="5317828"/>
            <a:ext cx="2252635" cy="993855"/>
            <a:chOff x="3210820" y="1580897"/>
            <a:chExt cx="1000937" cy="1001292"/>
          </a:xfrm>
        </p:grpSpPr>
        <p:sp>
          <p:nvSpPr>
            <p:cNvPr id="62" name="Cube 6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Lets-Chat-DB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MongoDB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lowchart: Alternate Process 69"/>
          <p:cNvSpPr/>
          <p:nvPr/>
        </p:nvSpPr>
        <p:spPr>
          <a:xfrm>
            <a:off x="3174271" y="5123144"/>
            <a:ext cx="2525071" cy="1394565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02484" y="577636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web-service</a:t>
            </a:r>
            <a:r>
              <a:rPr lang="en-US" sz="1200" dirty="0" smtClean="0"/>
              <a:t>  :80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602484" y="2744044"/>
            <a:ext cx="1873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app-service</a:t>
            </a:r>
            <a:r>
              <a:rPr lang="en-US" sz="1200" dirty="0" smtClean="0"/>
              <a:t> :8080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12" idx="3"/>
          </p:cNvCxnSpPr>
          <p:nvPr/>
        </p:nvCxnSpPr>
        <p:spPr>
          <a:xfrm>
            <a:off x="1994733" y="1728463"/>
            <a:ext cx="1851874" cy="9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3"/>
          </p:cNvCxnSpPr>
          <p:nvPr/>
        </p:nvCxnSpPr>
        <p:spPr>
          <a:xfrm>
            <a:off x="4370729" y="1772513"/>
            <a:ext cx="10078" cy="9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</p:cNvCxnSpPr>
          <p:nvPr/>
        </p:nvCxnSpPr>
        <p:spPr>
          <a:xfrm flipH="1">
            <a:off x="4707111" y="1787596"/>
            <a:ext cx="2195474" cy="9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67703" y="4834803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web-service</a:t>
            </a:r>
            <a:r>
              <a:rPr lang="en-US" sz="1200" dirty="0" smtClean="0"/>
              <a:t>  :27017</a:t>
            </a:r>
            <a:endParaRPr lang="en-US" sz="1200" dirty="0"/>
          </a:p>
        </p:txBody>
      </p:sp>
      <p:cxnSp>
        <p:nvCxnSpPr>
          <p:cNvPr id="108" name="Straight Arrow Connector 107"/>
          <p:cNvCxnSpPr>
            <a:stCxn id="52" idx="3"/>
          </p:cNvCxnSpPr>
          <p:nvPr/>
        </p:nvCxnSpPr>
        <p:spPr>
          <a:xfrm>
            <a:off x="1994733" y="3885027"/>
            <a:ext cx="1728139" cy="9497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9" idx="3"/>
          </p:cNvCxnSpPr>
          <p:nvPr/>
        </p:nvCxnSpPr>
        <p:spPr>
          <a:xfrm flipH="1">
            <a:off x="4334005" y="3929077"/>
            <a:ext cx="36724" cy="905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6" idx="3"/>
          </p:cNvCxnSpPr>
          <p:nvPr/>
        </p:nvCxnSpPr>
        <p:spPr>
          <a:xfrm flipH="1">
            <a:off x="4960307" y="3944160"/>
            <a:ext cx="1942278" cy="8906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8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10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 smtClean="0"/>
              <a:t>Working with </a:t>
            </a:r>
            <a:r>
              <a:rPr lang="en-US" b="1" dirty="0" err="1" smtClean="0"/>
              <a:t>kubectl</a:t>
            </a:r>
            <a:r>
              <a:rPr lang="en-US" dirty="0" smtClean="0"/>
              <a:t> Imperative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Deploy and Explore an Application  (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Lab: task-1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1" y="1944914"/>
            <a:ext cx="10279742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Deployment called ‘my-app’ which starts</a:t>
            </a:r>
          </a:p>
          <a:p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single pod with </a:t>
            </a:r>
            <a:r>
              <a:rPr lang="en-US" sz="2200" i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 listening on port 80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pods 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pod logs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–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my-app-pod-name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command in a pod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–it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my-app-pod-name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</a:p>
          <a:p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 80 of pod to port 10080 on your local machine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port-forward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my-app-pod-name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10080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4442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MVC Application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78279"/>
            <a:ext cx="7141972" cy="5043238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18308" y="5754414"/>
              <a:ext cx="660920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Business-Logic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Elbow Connector 50"/>
          <p:cNvCxnSpPr>
            <a:stCxn id="19" idx="2"/>
            <a:endCxn id="34" idx="1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313" y="212754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</a:t>
            </a:r>
            <a:r>
              <a:rPr lang="en-US" sz="3200" dirty="0" smtClean="0"/>
              <a:t>the application </a:t>
            </a:r>
            <a:r>
              <a:rPr lang="en-US" sz="3200" dirty="0"/>
              <a:t>keeps growing?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3" name="Rectangle 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Project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r>
                <a:rPr lang="en-US" sz="1200" dirty="0" smtClean="0">
                  <a:solidFill>
                    <a:schemeClr val="tx1"/>
                  </a:solidFill>
                </a:rPr>
                <a:t>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create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18" name="Rectangle 17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Project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name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orders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5" idx="2"/>
            <a:endCxn id="18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21" name="Rectangle 2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user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24" name="Rectangle 2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User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</a:t>
              </a:r>
              <a:r>
                <a:rPr lang="en-US" sz="1200" dirty="0" smtClean="0">
                  <a:solidFill>
                    <a:schemeClr val="tx1"/>
                  </a:solidFill>
                </a:rPr>
                <a:t>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password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2" idx="2"/>
            <a:endCxn id="24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5" idx="2"/>
            <a:endCxn id="34" idx="1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38" name="Rectangle 3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</a:t>
              </a:r>
              <a:r>
                <a:rPr lang="en-US" sz="1200" dirty="0" smtClean="0">
                  <a:solidFill>
                    <a:schemeClr val="tx1"/>
                  </a:solidFill>
                </a:rPr>
                <a:t>render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Elbow Connector 14"/>
          <p:cNvCxnSpPr>
            <a:stCxn id="39" idx="2"/>
            <a:endCxn id="3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21384" y="512672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5871" y="493742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134224" y="1613665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D</a:t>
              </a:r>
              <a:endParaRPr lang="en-US" dirty="0"/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4" y="116963"/>
            <a:ext cx="28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expose deploy …</a:t>
            </a:r>
            <a:endParaRPr lang="en-US" dirty="0"/>
          </a:p>
        </p:txBody>
      </p:sp>
      <p:sp>
        <p:nvSpPr>
          <p:cNvPr id="3" name="Cloud Callout 2"/>
          <p:cNvSpPr/>
          <p:nvPr/>
        </p:nvSpPr>
        <p:spPr>
          <a:xfrm>
            <a:off x="6570480" y="3760260"/>
            <a:ext cx="949360" cy="593822"/>
          </a:xfrm>
          <a:prstGeom prst="cloudCallout">
            <a:avLst>
              <a:gd name="adj1" fmla="val -40223"/>
              <a:gd name="adj2" fmla="val 1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1" name="Cloud Callout 30"/>
          <p:cNvSpPr/>
          <p:nvPr/>
        </p:nvSpPr>
        <p:spPr>
          <a:xfrm>
            <a:off x="4836933" y="3719259"/>
            <a:ext cx="934537" cy="615075"/>
          </a:xfrm>
          <a:prstGeom prst="cloudCallout">
            <a:avLst>
              <a:gd name="adj1" fmla="val -40223"/>
              <a:gd name="adj2" fmla="val 19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Node#3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Node#2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Master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Node#1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0095450">
            <a:off x="8546476" y="1211597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10.40.0.2:80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 rot="20095450">
            <a:off x="5604580" y="475903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10.43.0.2:80</a:t>
            </a:r>
            <a:endParaRPr lang="en-US" sz="1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503405" y="1076141"/>
            <a:ext cx="1389044" cy="1143196"/>
            <a:chOff x="2503405" y="1076141"/>
            <a:chExt cx="1389044" cy="1143196"/>
          </a:xfrm>
        </p:grpSpPr>
        <p:sp>
          <p:nvSpPr>
            <p:cNvPr id="17" name="Cube 1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20095450">
              <a:off x="2503405" y="1076141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 smtClean="0"/>
                <a:t>10.30.0.2:5672</a:t>
              </a:r>
              <a:endParaRPr lang="en-US" sz="12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03895" y="3526948"/>
            <a:ext cx="14174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10.97.14.200:5673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94984" y="4777478"/>
            <a:ext cx="1389044" cy="1143196"/>
            <a:chOff x="4011884" y="4502150"/>
            <a:chExt cx="1389044" cy="1143196"/>
          </a:xfrm>
        </p:grpSpPr>
        <p:sp>
          <p:nvSpPr>
            <p:cNvPr id="42" name="Cube 41"/>
            <p:cNvSpPr/>
            <p:nvPr/>
          </p:nvSpPr>
          <p:spPr>
            <a:xfrm>
              <a:off x="4587658" y="4865225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20095450">
              <a:off x="4011884" y="4502150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 smtClean="0"/>
                <a:t>10.32.0.3:5672</a:t>
              </a:r>
              <a:endParaRPr lang="en-US" sz="12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416772" y="3527110"/>
            <a:ext cx="161185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10.105.128.60:8080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3" idx="3"/>
            <a:endCxn id="40" idx="3"/>
          </p:cNvCxnSpPr>
          <p:nvPr/>
        </p:nvCxnSpPr>
        <p:spPr>
          <a:xfrm flipV="1">
            <a:off x="7045160" y="2224636"/>
            <a:ext cx="1953603" cy="15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1" idx="7"/>
          </p:cNvCxnSpPr>
          <p:nvPr/>
        </p:nvCxnSpPr>
        <p:spPr>
          <a:xfrm>
            <a:off x="6663299" y="4174587"/>
            <a:ext cx="136925" cy="90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3" idx="7"/>
          </p:cNvCxnSpPr>
          <p:nvPr/>
        </p:nvCxnSpPr>
        <p:spPr>
          <a:xfrm flipH="1">
            <a:off x="5137444" y="4371016"/>
            <a:ext cx="146584" cy="6950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1" idx="3"/>
            <a:endCxn id="44" idx="5"/>
          </p:cNvCxnSpPr>
          <p:nvPr/>
        </p:nvCxnSpPr>
        <p:spPr>
          <a:xfrm flipH="1" flipV="1">
            <a:off x="3745865" y="2072701"/>
            <a:ext cx="1558337" cy="1681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472990" y="2170808"/>
            <a:ext cx="562350" cy="488668"/>
            <a:chOff x="6209100" y="1600200"/>
            <a:chExt cx="562350" cy="488668"/>
          </a:xfrm>
        </p:grpSpPr>
        <p:sp>
          <p:nvSpPr>
            <p:cNvPr id="66" name="Oval 6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D</a:t>
              </a:r>
              <a:endParaRPr lang="en-US" dirty="0"/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1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1" grpId="0" animBg="1"/>
      <p:bldP spid="39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Service routes traffic across a set of </a:t>
            </a:r>
            <a:r>
              <a:rPr lang="en-US" dirty="0" smtClean="0"/>
              <a:t>Pods</a:t>
            </a:r>
          </a:p>
          <a:p>
            <a:r>
              <a:rPr lang="en-US" dirty="0"/>
              <a:t>The set of Pods targeted by a Service is usually determined by a </a:t>
            </a:r>
            <a:r>
              <a:rPr lang="en-US" i="1" dirty="0" err="1"/>
              <a:t>LabelSelector</a:t>
            </a:r>
            <a:endParaRPr lang="en-US" dirty="0"/>
          </a:p>
          <a:p>
            <a:r>
              <a:rPr lang="en-US" dirty="0" smtClean="0"/>
              <a:t>A Service is an </a:t>
            </a:r>
            <a:r>
              <a:rPr lang="en-US" dirty="0"/>
              <a:t>abstraction that allow pods to die and replicate in </a:t>
            </a:r>
            <a:r>
              <a:rPr lang="en-US" dirty="0" err="1"/>
              <a:t>Kubernetes</a:t>
            </a:r>
            <a:r>
              <a:rPr lang="en-US" dirty="0"/>
              <a:t> without impacting your application. </a:t>
            </a:r>
            <a:endParaRPr lang="en-US" dirty="0" smtClean="0"/>
          </a:p>
          <a:p>
            <a:r>
              <a:rPr lang="en-US" dirty="0" smtClean="0"/>
              <a:t>Discovery </a:t>
            </a:r>
            <a:r>
              <a:rPr lang="en-US" dirty="0"/>
              <a:t>and routing among </a:t>
            </a:r>
            <a:r>
              <a:rPr lang="en-US" dirty="0" smtClean="0"/>
              <a:t>Pods is </a:t>
            </a:r>
            <a:r>
              <a:rPr lang="en-US" dirty="0"/>
              <a:t>handled by </a:t>
            </a:r>
            <a:r>
              <a:rPr lang="en-US" dirty="0" err="1"/>
              <a:t>Kubernetes</a:t>
            </a:r>
            <a:r>
              <a:rPr lang="en-US" dirty="0"/>
              <a:t> Services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0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 smtClean="0"/>
              <a:t>Working with </a:t>
            </a:r>
            <a:r>
              <a:rPr lang="en-US" b="1" dirty="0" err="1" smtClean="0"/>
              <a:t>kubectl</a:t>
            </a:r>
            <a:r>
              <a:rPr lang="en-US" dirty="0" smtClean="0"/>
              <a:t> Imperative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Expose and Scale your Application  (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Lab: task-2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service for my-app deployment, on port 80 and connects to the containers on port 8000.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  <a:endParaRPr lang="en-US" sz="2400" dirty="0" smtClean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  <a:endParaRPr lang="en-US" sz="2200" i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  <a:endParaRPr lang="en-US" sz="2200" i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--show-labels 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Scale a deployment named 'foo' to 3. </a:t>
            </a:r>
            <a:endParaRPr lang="en-US" sz="2200" i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replicas=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Kubernetes</a:t>
            </a:r>
            <a:r>
              <a:rPr lang="en-US" sz="2800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</a:t>
            </a:r>
            <a:r>
              <a:rPr lang="en-US" sz="2800" dirty="0" smtClean="0">
                <a:solidFill>
                  <a:schemeClr val="tx1"/>
                </a:solidFill>
              </a:rPr>
              <a:t>open-source </a:t>
            </a:r>
            <a:r>
              <a:rPr lang="en-US" sz="2800" dirty="0">
                <a:solidFill>
                  <a:schemeClr val="tx1"/>
                </a:solidFill>
              </a:rPr>
              <a:t>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Basics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5370561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Kubernetes</a:t>
            </a:r>
            <a:r>
              <a:rPr lang="en-US" sz="2800" dirty="0" smtClean="0"/>
              <a:t> Concepts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407995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b="1" dirty="0" err="1">
                <a:solidFill>
                  <a:schemeClr val="tx1"/>
                </a:solidFill>
              </a:rPr>
              <a:t>kubectl</a:t>
            </a:r>
            <a:r>
              <a:rPr lang="en-US" sz="2800" dirty="0">
                <a:solidFill>
                  <a:schemeClr val="tx1"/>
                </a:solidFill>
              </a:rPr>
              <a:t> imperative commands </a:t>
            </a:r>
            <a:r>
              <a:rPr lang="en-US" sz="2800" dirty="0" smtClean="0">
                <a:solidFill>
                  <a:schemeClr val="tx1"/>
                </a:solidFill>
              </a:rPr>
              <a:t>to Deploy, Explore, Expose, Scale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your Application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5366263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Concepts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77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</a:t>
            </a:r>
            <a:r>
              <a:rPr lang="en-US" dirty="0" err="1" smtClean="0"/>
              <a:t>Componets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071"/>
          </a:xfrm>
        </p:spPr>
        <p:txBody>
          <a:bodyPr/>
          <a:lstStyle/>
          <a:p>
            <a:r>
              <a:rPr lang="en-US" b="1" dirty="0" err="1" smtClean="0"/>
              <a:t>kube-apiserver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exposes the </a:t>
            </a:r>
            <a:r>
              <a:rPr lang="en-US" dirty="0" err="1"/>
              <a:t>Kubernetes</a:t>
            </a:r>
            <a:r>
              <a:rPr lang="en-US" dirty="0"/>
              <a:t> API. It is the front-end for the </a:t>
            </a:r>
            <a:r>
              <a:rPr lang="en-US" dirty="0" err="1"/>
              <a:t>Kubernetes</a:t>
            </a:r>
            <a:r>
              <a:rPr lang="en-US" dirty="0"/>
              <a:t> control plane.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669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e</a:t>
            </a:r>
            <a:r>
              <a:rPr lang="en-US" b="1" dirty="0" err="1" smtClean="0"/>
              <a:t>tcd</a:t>
            </a:r>
            <a:r>
              <a:rPr lang="en-US" b="1" dirty="0" smtClean="0"/>
              <a:t> </a:t>
            </a:r>
            <a:r>
              <a:rPr lang="en-US" dirty="0" smtClean="0"/>
              <a:t>- key </a:t>
            </a:r>
            <a:r>
              <a:rPr lang="en-US" dirty="0"/>
              <a:t>value store used as </a:t>
            </a:r>
            <a:r>
              <a:rPr lang="en-US" dirty="0" err="1"/>
              <a:t>Kubernetes</a:t>
            </a:r>
            <a:r>
              <a:rPr lang="en-US" dirty="0"/>
              <a:t>’ backing store for all cluster data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57174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</a:t>
            </a:r>
            <a:r>
              <a:rPr lang="en-US" b="1" dirty="0" err="1" smtClean="0"/>
              <a:t>ube</a:t>
            </a:r>
            <a:r>
              <a:rPr lang="en-US" b="1" dirty="0" smtClean="0"/>
              <a:t>-scheduler </a:t>
            </a:r>
            <a:r>
              <a:rPr lang="en-US" dirty="0" smtClean="0"/>
              <a:t>- </a:t>
            </a:r>
            <a:r>
              <a:rPr lang="en-US" dirty="0"/>
              <a:t>watches newly created pods that have no node assigned, and selects a node for them to run 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48244"/>
            <a:ext cx="10515600" cy="223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kube</a:t>
            </a:r>
            <a:r>
              <a:rPr lang="en-US" b="1" dirty="0" smtClean="0"/>
              <a:t>-controller-manager </a:t>
            </a:r>
            <a:r>
              <a:rPr lang="en-US" dirty="0" smtClean="0"/>
              <a:t>–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Responsible for noticing and responding when nodes go </a:t>
            </a:r>
            <a:r>
              <a:rPr lang="en-US" dirty="0" smtClean="0"/>
              <a:t>down.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Responsible for maintaining the correct number of pods for every replication controller object in the system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Populates the Endpoints object (that is, joins Services &amp; Pods).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966"/>
          </a:xfrm>
        </p:spPr>
        <p:txBody>
          <a:bodyPr/>
          <a:lstStyle/>
          <a:p>
            <a:r>
              <a:rPr lang="en-US" b="1" dirty="0" err="1" smtClean="0"/>
              <a:t>Kubelet</a:t>
            </a:r>
            <a:r>
              <a:rPr lang="en-US" dirty="0" smtClean="0"/>
              <a:t> - </a:t>
            </a:r>
            <a:r>
              <a:rPr lang="en-US" dirty="0"/>
              <a:t>An agent that runs on each node in the cluster. It makes sure that containers are running in a pod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5108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Container Runtime </a:t>
            </a:r>
            <a:r>
              <a:rPr lang="en-US" dirty="0"/>
              <a:t>-  is the software that is responsible for running containers. </a:t>
            </a:r>
            <a:r>
              <a:rPr lang="en-US" dirty="0" err="1"/>
              <a:t>Kubernetes</a:t>
            </a:r>
            <a:r>
              <a:rPr lang="en-US" dirty="0"/>
              <a:t> supports two runtimes: </a:t>
            </a:r>
            <a:r>
              <a:rPr lang="en-US" u="sng" dirty="0" err="1">
                <a:hlinkClick r:id="rId2"/>
              </a:rPr>
              <a:t>Docker</a:t>
            </a:r>
            <a:r>
              <a:rPr lang="en-US" dirty="0"/>
              <a:t> and </a:t>
            </a:r>
            <a:r>
              <a:rPr lang="en-US" u="sng" dirty="0" err="1">
                <a:hlinkClick r:id="rId3"/>
              </a:rPr>
              <a:t>rkt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03003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kube</a:t>
            </a:r>
            <a:r>
              <a:rPr lang="en-US" b="1" dirty="0" smtClean="0"/>
              <a:t>-proxy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en-US" dirty="0"/>
              <a:t>enables the </a:t>
            </a:r>
            <a:r>
              <a:rPr lang="en-US" dirty="0" err="1"/>
              <a:t>Kubernetes</a:t>
            </a:r>
            <a:r>
              <a:rPr lang="en-US" dirty="0"/>
              <a:t> service abstraction by maintaining network rules on the host and performing connection forwarding.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9248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DNS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en-US" dirty="0"/>
              <a:t> a DNS server, </a:t>
            </a:r>
            <a:r>
              <a:rPr lang="en-US" dirty="0" smtClean="0"/>
              <a:t>which </a:t>
            </a:r>
            <a:r>
              <a:rPr lang="en-US" dirty="0"/>
              <a:t>serves DNS records for </a:t>
            </a:r>
            <a:r>
              <a:rPr lang="en-US" dirty="0" err="1"/>
              <a:t>Kubernetes</a:t>
            </a:r>
            <a:r>
              <a:rPr lang="en-US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9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66742" y="3364138"/>
            <a:ext cx="2917371" cy="2917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kind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Service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 err="1" smtClean="0">
                <a:solidFill>
                  <a:srgbClr val="008080"/>
                </a:solidFill>
                <a:latin typeface="Roboto Mono"/>
              </a:rPr>
              <a:t>apiVersion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v1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metadata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my-service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selector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MyApp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protocol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TCP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smtClean="0">
                <a:solidFill>
                  <a:srgbClr val="DD1144"/>
                </a:solidFill>
                <a:latin typeface="Roboto Mono"/>
              </a:rPr>
              <a:t>8080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 err="1" smtClean="0">
                <a:solidFill>
                  <a:srgbClr val="008080"/>
                </a:solidFill>
                <a:latin typeface="Roboto Mono"/>
              </a:rPr>
              <a:t>targetPort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smtClean="0">
                <a:solidFill>
                  <a:srgbClr val="DD1144"/>
                </a:solidFill>
                <a:latin typeface="Roboto Mono"/>
              </a:rPr>
              <a:t>80</a:t>
            </a:r>
            <a:endParaRPr lang="en-US" sz="1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9686" cy="119742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Roboto"/>
              </a:rPr>
              <a:t>A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Service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is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API object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.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Roboto"/>
              </a:rPr>
              <a:t>Its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definition can be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POSTed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to the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apiserver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to create a new instance. 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3685" y="3065008"/>
            <a:ext cx="6868886" cy="20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  <a:latin typeface="Roboto"/>
              </a:rPr>
              <a:t>This specification will create a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new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Service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object named “my-service” which targets TCP port 80 on any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Pod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with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the </a:t>
            </a:r>
            <a:r>
              <a:rPr lang="en-US" sz="1800" b="1" dirty="0" smtClean="0">
                <a:solidFill>
                  <a:srgbClr val="303030"/>
                </a:solidFill>
                <a:latin typeface="Roboto Mono"/>
              </a:rPr>
              <a:t>"app=</a:t>
            </a:r>
            <a:r>
              <a:rPr lang="en-US" sz="1800" b="1" dirty="0" err="1" smtClean="0">
                <a:solidFill>
                  <a:srgbClr val="303030"/>
                </a:solidFill>
                <a:latin typeface="Roboto Mono"/>
              </a:rPr>
              <a:t>MyApp</a:t>
            </a:r>
            <a:r>
              <a:rPr lang="en-US" sz="1800" b="1" dirty="0" smtClean="0">
                <a:solidFill>
                  <a:srgbClr val="303030"/>
                </a:solidFill>
                <a:latin typeface="Roboto Mon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 label.</a:t>
            </a:r>
            <a:endParaRPr lang="en-US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399" y="2973324"/>
            <a:ext cx="22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</a:t>
            </a:r>
            <a:r>
              <a:rPr lang="en-US" b="1" u="sng" dirty="0" smtClean="0"/>
              <a:t>y-</a:t>
            </a:r>
            <a:r>
              <a:rPr lang="en-US" b="1" u="sng" dirty="0" err="1" smtClean="0"/>
              <a:t>service.yaml</a:t>
            </a:r>
            <a:endParaRPr lang="en-US" b="1" u="sng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149396"/>
            <a:ext cx="6868886" cy="20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3685" y="5340866"/>
            <a:ext cx="6607629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service from a file.</a:t>
            </a:r>
            <a:r>
              <a:rPr lang="en-US" sz="2400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–f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2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service.yaml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207A47-8855-4419-9EC5-B2A46827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a </a:t>
            </a:r>
            <a:r>
              <a:rPr lang="en-US" b="1" dirty="0"/>
              <a:t>Service </a:t>
            </a:r>
            <a:r>
              <a:rPr lang="en-US" dirty="0"/>
              <a:t>object with selector is created, it will be assigned with virtual IP and – a corresponding </a:t>
            </a:r>
            <a:r>
              <a:rPr lang="en-US" b="1" dirty="0"/>
              <a:t>Endpoints </a:t>
            </a:r>
            <a:r>
              <a:rPr lang="en-US" dirty="0"/>
              <a:t>object is also created.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8BCAAB-884E-4894-AAC8-48E9CEBB0268}"/>
              </a:ext>
            </a:extLst>
          </p:cNvPr>
          <p:cNvSpPr txBox="1"/>
          <p:nvPr/>
        </p:nvSpPr>
        <p:spPr>
          <a:xfrm>
            <a:off x="123338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Service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 err="1"/>
              <a:t>apiVersion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metadata: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spec:</a:t>
            </a:r>
            <a:endParaRPr lang="en-US" dirty="0">
              <a:latin typeface="Calibri"/>
              <a:cs typeface="+mn-ea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 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+mn-ea"/>
              </a:rPr>
              <a:t>clusterIP</a:t>
            </a:r>
            <a:r>
              <a:rPr lang="en-US" b="1" dirty="0">
                <a:solidFill>
                  <a:srgbClr val="FF0000"/>
                </a:solidFill>
                <a:latin typeface="Calibri"/>
                <a:cs typeface="+mn-ea"/>
              </a:rPr>
              <a:t>: 10.106.92.105</a:t>
            </a:r>
            <a:endParaRPr lang="en-US" b="1" dirty="0">
              <a:solidFill>
                <a:srgbClr val="FF0000"/>
              </a:solidFill>
              <a:cs typeface="+mn-ea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 selector:</a:t>
            </a:r>
            <a:r>
              <a:rPr lang="en-US" dirty="0"/>
              <a:t>
</a:t>
            </a:r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   app: </a:t>
            </a:r>
            <a:r>
              <a:rPr lang="en-US" b="1" dirty="0" err="1">
                <a:solidFill>
                  <a:srgbClr val="4472C4"/>
                </a:solidFill>
                <a:latin typeface="Calibri"/>
                <a:cs typeface="+mn-ea"/>
              </a:rPr>
              <a:t>MyApp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ports: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- protocol: </a:t>
            </a:r>
            <a:r>
              <a:rPr lang="en-US" b="1" dirty="0">
                <a:solidFill>
                  <a:srgbClr val="4472C4"/>
                </a:solidFill>
              </a:rPr>
              <a:t>TCP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 port: </a:t>
            </a:r>
            <a:r>
              <a:rPr lang="en-US" b="1" dirty="0">
                <a:solidFill>
                  <a:srgbClr val="4472C4"/>
                </a:solidFill>
              </a:rPr>
              <a:t>8080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 </a:t>
            </a:r>
            <a:r>
              <a:rPr lang="en-US" b="1" dirty="0" err="1"/>
              <a:t>targetPort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5DA306-8255-45BB-A631-5715A54D8C26}"/>
              </a:ext>
            </a:extLst>
          </p:cNvPr>
          <p:cNvSpPr txBox="1"/>
          <p:nvPr/>
        </p:nvSpPr>
        <p:spPr>
          <a:xfrm>
            <a:off x="517032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Endpoints</a:t>
            </a:r>
            <a:r>
              <a:rPr lang="en-US" dirty="0"/>
              <a:t>
</a:t>
            </a:r>
            <a:r>
              <a:rPr lang="en-US" b="1" dirty="0"/>
              <a:t>apiVersion: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r>
              <a:rPr lang="en-US" dirty="0"/>
              <a:t>
</a:t>
            </a:r>
            <a:r>
              <a:rPr lang="en-US" b="1" dirty="0"/>
              <a:t>metadata:</a:t>
            </a:r>
            <a:r>
              <a:rPr lang="en-US" dirty="0"/>
              <a:t>
</a:t>
            </a: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endParaRPr lang="en-US">
              <a:solidFill>
                <a:srgbClr val="4472C4"/>
              </a:solidFill>
            </a:endParaRPr>
          </a:p>
          <a:p>
            <a:r>
              <a:rPr lang="en-US" dirty="0"/>
              <a:t>  </a:t>
            </a:r>
            <a:r>
              <a:rPr lang="en-US" b="1" dirty="0"/>
              <a:t>labels:</a:t>
            </a:r>
          </a:p>
          <a:p>
            <a:r>
              <a:rPr lang="en-US" b="1" dirty="0"/>
              <a:t>    app: </a:t>
            </a:r>
            <a:r>
              <a:rPr lang="en-US" b="1" dirty="0" err="1">
                <a:solidFill>
                  <a:srgbClr val="4472C4"/>
                </a:solidFill>
              </a:rPr>
              <a:t>MyApp</a:t>
            </a:r>
            <a:endParaRPr lang="en-US" b="1">
              <a:solidFill>
                <a:srgbClr val="4472C4"/>
              </a:solidFill>
            </a:endParaRPr>
          </a:p>
          <a:p>
            <a:r>
              <a:rPr lang="en-US" b="1" dirty="0"/>
              <a:t>subsets:</a:t>
            </a:r>
            <a:r>
              <a:rPr lang="en-US" dirty="0"/>
              <a:t>
</a:t>
            </a:r>
            <a:r>
              <a:rPr lang="en-US" b="1" dirty="0"/>
              <a:t>  - addresses:</a:t>
            </a:r>
            <a:r>
              <a:rPr lang="en-US" dirty="0"/>
              <a:t>
</a:t>
            </a:r>
            <a:r>
              <a:rPr lang="en-US" b="1" dirty="0"/>
              <a:t>      - </a:t>
            </a:r>
            <a:r>
              <a:rPr lang="en-US" b="1" dirty="0" err="1"/>
              <a:t>ip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10.10.10.2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  - addresses: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>
                <a:solidFill>
                  <a:srgbClr val="000000"/>
                </a:solidFill>
              </a:rPr>
              <a:t>      - </a:t>
            </a:r>
            <a:r>
              <a:rPr lang="en-US" b="1" dirty="0" err="1">
                <a:solidFill>
                  <a:srgbClr val="000000"/>
                </a:solidFill>
              </a:rPr>
              <a:t>ip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472C4"/>
                </a:solidFill>
              </a:rPr>
              <a:t>10.10.10.3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/>
              <a:t>    ports:</a:t>
            </a:r>
            <a:r>
              <a:rPr lang="en-US" dirty="0"/>
              <a:t>
</a:t>
            </a:r>
            <a:r>
              <a:rPr lang="en-US" b="1" dirty="0"/>
              <a:t>      - port: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xmlns="" id="{46A62014-C41D-4E32-8B3B-C5BBA3CB932B}"/>
              </a:ext>
            </a:extLst>
          </p:cNvPr>
          <p:cNvSpPr/>
          <p:nvPr/>
        </p:nvSpPr>
        <p:spPr>
          <a:xfrm>
            <a:off x="8931432" y="3124200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2816E5-863B-46FE-A7D7-3C26FE9BFFAD}"/>
              </a:ext>
            </a:extLst>
          </p:cNvPr>
          <p:cNvSpPr txBox="1"/>
          <p:nvPr/>
        </p:nvSpPr>
        <p:spPr>
          <a:xfrm>
            <a:off x="9159955" y="3971925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4EB135-8FDD-4671-97FB-FADF4C185157}"/>
              </a:ext>
            </a:extLst>
          </p:cNvPr>
          <p:cNvSpPr txBox="1"/>
          <p:nvPr/>
        </p:nvSpPr>
        <p:spPr>
          <a:xfrm>
            <a:off x="9636045" y="3933825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xmlns="" id="{A700A754-E842-4387-A904-0B599FB2F44A}"/>
              </a:ext>
            </a:extLst>
          </p:cNvPr>
          <p:cNvSpPr/>
          <p:nvPr/>
        </p:nvSpPr>
        <p:spPr>
          <a:xfrm>
            <a:off x="8788606" y="3105150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5449FED3-0DCE-4468-B028-83490CE01A19}"/>
              </a:ext>
            </a:extLst>
          </p:cNvPr>
          <p:cNvSpPr/>
          <p:nvPr/>
        </p:nvSpPr>
        <p:spPr>
          <a:xfrm>
            <a:off x="9159955" y="32575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xmlns="" id="{2B68FE34-FFFC-4C06-AE14-0DFBB4A2A634}"/>
              </a:ext>
            </a:extLst>
          </p:cNvPr>
          <p:cNvSpPr/>
          <p:nvPr/>
        </p:nvSpPr>
        <p:spPr>
          <a:xfrm>
            <a:off x="9207565" y="3457575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D502499-B9E4-4DB5-BDDC-B8A87A9A2BD6}"/>
              </a:ext>
            </a:extLst>
          </p:cNvPr>
          <p:cNvSpPr txBox="1"/>
          <p:nvPr/>
        </p:nvSpPr>
        <p:spPr>
          <a:xfrm rot="20580000">
            <a:off x="8855258" y="3152775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xmlns="" id="{FAE87227-4F1F-433D-8FC1-5026DD35742B}"/>
              </a:ext>
            </a:extLst>
          </p:cNvPr>
          <p:cNvSpPr/>
          <p:nvPr/>
        </p:nvSpPr>
        <p:spPr>
          <a:xfrm>
            <a:off x="9759827" y="43338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B390864-8F4F-4D20-9DC9-EF4EDC6FFA52}"/>
              </a:ext>
            </a:extLst>
          </p:cNvPr>
          <p:cNvSpPr txBox="1"/>
          <p:nvPr/>
        </p:nvSpPr>
        <p:spPr>
          <a:xfrm>
            <a:off x="9997872" y="51816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E50A84E-6572-4615-856E-F6C07D31660C}"/>
              </a:ext>
            </a:extLst>
          </p:cNvPr>
          <p:cNvSpPr txBox="1"/>
          <p:nvPr/>
        </p:nvSpPr>
        <p:spPr>
          <a:xfrm>
            <a:off x="10464440" y="51435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xmlns="" id="{B3ED4DDF-2480-437B-AD33-8E6B41659528}"/>
              </a:ext>
            </a:extLst>
          </p:cNvPr>
          <p:cNvSpPr/>
          <p:nvPr/>
        </p:nvSpPr>
        <p:spPr>
          <a:xfrm>
            <a:off x="9626523" y="43148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DF3136C6-AA27-42F4-80C6-ACBB4EEB5FDE}"/>
              </a:ext>
            </a:extLst>
          </p:cNvPr>
          <p:cNvSpPr/>
          <p:nvPr/>
        </p:nvSpPr>
        <p:spPr>
          <a:xfrm>
            <a:off x="9997872" y="44767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xmlns="" id="{5D627D01-B162-42B4-BE8B-8335B19DA504}"/>
              </a:ext>
            </a:extLst>
          </p:cNvPr>
          <p:cNvSpPr/>
          <p:nvPr/>
        </p:nvSpPr>
        <p:spPr>
          <a:xfrm>
            <a:off x="10045481" y="4667250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BDFAE8-C652-4CA5-8717-E70BBE243B1F}"/>
              </a:ext>
            </a:extLst>
          </p:cNvPr>
          <p:cNvSpPr txBox="1"/>
          <p:nvPr/>
        </p:nvSpPr>
        <p:spPr>
          <a:xfrm rot="20580000">
            <a:off x="9693176" y="4362450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10.10.10.3:80</a:t>
            </a:r>
          </a:p>
        </p:txBody>
      </p:sp>
    </p:spTree>
    <p:extLst>
      <p:ext uri="{BB962C8B-B14F-4D97-AF65-F5344CB8AC3E}">
        <p14:creationId xmlns:p14="http://schemas.microsoft.com/office/powerpoint/2010/main" val="3961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80DED-3FBA-4623-94CA-A3E76017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50" y="-8676"/>
            <a:ext cx="10515600" cy="1325563"/>
          </a:xfrm>
        </p:spPr>
        <p:txBody>
          <a:bodyPr/>
          <a:lstStyle/>
          <a:p>
            <a:r>
              <a:rPr lang="en-US" sz="2800" dirty="0" err="1" smtClean="0"/>
              <a:t>kube</a:t>
            </a:r>
            <a:r>
              <a:rPr lang="en-US" sz="2800" dirty="0" smtClean="0"/>
              <a:t>-proxy on </a:t>
            </a:r>
            <a:r>
              <a:rPr lang="en-US" sz="2800" dirty="0"/>
              <a:t>every </a:t>
            </a:r>
            <a:r>
              <a:rPr lang="en-US" sz="2800" dirty="0" smtClean="0"/>
              <a:t>Node, is notified </a:t>
            </a:r>
            <a:r>
              <a:rPr lang="en-US" sz="2800" dirty="0"/>
              <a:t>on new Service and Endpoints Objects:</a:t>
            </a:r>
            <a:endParaRPr lang="en-US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xmlns="" id="{EE9B9057-5F70-4790-90E2-0C8F128CBA8A}"/>
              </a:ext>
            </a:extLst>
          </p:cNvPr>
          <p:cNvSpPr/>
          <p:nvPr/>
        </p:nvSpPr>
        <p:spPr>
          <a:xfrm>
            <a:off x="2544463" y="3354388"/>
            <a:ext cx="7104362" cy="32226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xmlns="" id="{B7952D88-FAB2-4058-804D-0C112CC54481}"/>
              </a:ext>
            </a:extLst>
          </p:cNvPr>
          <p:cNvSpPr/>
          <p:nvPr/>
        </p:nvSpPr>
        <p:spPr>
          <a:xfrm>
            <a:off x="2028278" y="3162300"/>
            <a:ext cx="8132592" cy="296242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17DA262-CD87-47C3-9963-C3A80FE201F1}"/>
              </a:ext>
            </a:extLst>
          </p:cNvPr>
          <p:cNvSpPr txBox="1"/>
          <p:nvPr/>
        </p:nvSpPr>
        <p:spPr>
          <a:xfrm>
            <a:off x="3537513" y="62579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kubelet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32F10-73F2-4C97-8EB1-F52D4CCE4FB1}"/>
              </a:ext>
            </a:extLst>
          </p:cNvPr>
          <p:cNvSpPr txBox="1"/>
          <p:nvPr/>
        </p:nvSpPr>
        <p:spPr>
          <a:xfrm>
            <a:off x="6246290" y="6167755"/>
            <a:ext cx="1881317" cy="3683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xmlns="" id="{90C15FFF-AE3B-4F54-A0EF-49E84194CA90}"/>
              </a:ext>
            </a:extLst>
          </p:cNvPr>
          <p:cNvSpPr/>
          <p:nvPr/>
        </p:nvSpPr>
        <p:spPr>
          <a:xfrm>
            <a:off x="4808500" y="1190625"/>
            <a:ext cx="2598866" cy="1776574"/>
          </a:xfrm>
          <a:prstGeom prst="hexag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6DA65D2-F556-497D-AFA8-DDE65C785788}"/>
              </a:ext>
            </a:extLst>
          </p:cNvPr>
          <p:cNvSpPr/>
          <p:nvPr/>
        </p:nvSpPr>
        <p:spPr>
          <a:xfrm>
            <a:off x="5817810" y="1724025"/>
            <a:ext cx="1192427" cy="1025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EC5FBCD-32A5-41C3-AEDC-0FBA699B707F}"/>
              </a:ext>
            </a:extLst>
          </p:cNvPr>
          <p:cNvSpPr/>
          <p:nvPr/>
        </p:nvSpPr>
        <p:spPr>
          <a:xfrm>
            <a:off x="7198468" y="3752850"/>
            <a:ext cx="1192427" cy="10256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xmlns="" id="{CEAB8D7A-B95C-4988-AB43-7139AE2EB386}"/>
              </a:ext>
            </a:extLst>
          </p:cNvPr>
          <p:cNvSpPr/>
          <p:nvPr/>
        </p:nvSpPr>
        <p:spPr>
          <a:xfrm>
            <a:off x="7360340" y="3981450"/>
            <a:ext cx="855063" cy="566738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-proxy</a:t>
            </a:r>
            <a:endParaRPr lang="en-US" sz="1200" dirty="0" err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FA4070-D372-4A2D-90C5-52FDE712FBBE}"/>
              </a:ext>
            </a:extLst>
          </p:cNvPr>
          <p:cNvSpPr/>
          <p:nvPr/>
        </p:nvSpPr>
        <p:spPr>
          <a:xfrm>
            <a:off x="5169082" y="3692689"/>
            <a:ext cx="1192427" cy="1025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C89DB06-DF21-457C-AA8A-843510F87F76}"/>
              </a:ext>
            </a:extLst>
          </p:cNvPr>
          <p:cNvSpPr/>
          <p:nvPr/>
        </p:nvSpPr>
        <p:spPr>
          <a:xfrm>
            <a:off x="5941593" y="1952625"/>
            <a:ext cx="947437" cy="56730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Etcd</a:t>
            </a:r>
            <a:endParaRPr lang="en-US" sz="1200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xmlns="" id="{7DA94DAF-D1F8-40D5-AAC8-B8B467D19645}"/>
              </a:ext>
            </a:extLst>
          </p:cNvPr>
          <p:cNvSpPr/>
          <p:nvPr/>
        </p:nvSpPr>
        <p:spPr>
          <a:xfrm>
            <a:off x="5284590" y="3924300"/>
            <a:ext cx="947437" cy="5673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34F4CF-A900-4D51-B8D3-89D070268474}"/>
              </a:ext>
            </a:extLst>
          </p:cNvPr>
          <p:cNvSpPr txBox="1"/>
          <p:nvPr/>
        </p:nvSpPr>
        <p:spPr>
          <a:xfrm rot="-1020000">
            <a:off x="4989415" y="3502619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xmlns="" id="{84EE51D1-9C71-4CF6-89D5-3FB809185B57}"/>
              </a:ext>
            </a:extLst>
          </p:cNvPr>
          <p:cNvSpPr/>
          <p:nvPr/>
        </p:nvSpPr>
        <p:spPr>
          <a:xfrm>
            <a:off x="1790095" y="221932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2869DB0-A4D1-48A9-AD94-88459053D036}"/>
              </a:ext>
            </a:extLst>
          </p:cNvPr>
          <p:cNvSpPr txBox="1"/>
          <p:nvPr/>
        </p:nvSpPr>
        <p:spPr>
          <a:xfrm>
            <a:off x="2009096" y="306705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C4EA8C7-FE0D-4340-9AB4-5090D651BD13}"/>
              </a:ext>
            </a:extLst>
          </p:cNvPr>
          <p:cNvSpPr txBox="1"/>
          <p:nvPr/>
        </p:nvSpPr>
        <p:spPr>
          <a:xfrm>
            <a:off x="2494707" y="302895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xmlns="" id="{36BAF4DC-7C6B-402A-BB72-F0B625834813}"/>
              </a:ext>
            </a:extLst>
          </p:cNvPr>
          <p:cNvSpPr/>
          <p:nvPr/>
        </p:nvSpPr>
        <p:spPr>
          <a:xfrm>
            <a:off x="1647269" y="220027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32182D3A-3470-441D-8A69-3E0E6E0802E6}"/>
              </a:ext>
            </a:extLst>
          </p:cNvPr>
          <p:cNvSpPr/>
          <p:nvPr/>
        </p:nvSpPr>
        <p:spPr>
          <a:xfrm>
            <a:off x="2742274" y="2505075"/>
            <a:ext cx="233891" cy="3244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xmlns="" id="{3B12FCB9-C741-4B45-9404-E37B81A9B46C}"/>
              </a:ext>
            </a:extLst>
          </p:cNvPr>
          <p:cNvSpPr/>
          <p:nvPr/>
        </p:nvSpPr>
        <p:spPr>
          <a:xfrm>
            <a:off x="2770839" y="2571750"/>
            <a:ext cx="164780" cy="181483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10143ABF-D899-4A96-B175-3E95D3F9D13F}"/>
              </a:ext>
            </a:extLst>
          </p:cNvPr>
          <p:cNvSpPr/>
          <p:nvPr/>
        </p:nvSpPr>
        <p:spPr>
          <a:xfrm>
            <a:off x="2266184" y="2324100"/>
            <a:ext cx="235479" cy="3308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xmlns="" id="{498106F3-5089-4D7B-BF91-34EBA9CD699A}"/>
              </a:ext>
            </a:extLst>
          </p:cNvPr>
          <p:cNvSpPr/>
          <p:nvPr/>
        </p:nvSpPr>
        <p:spPr>
          <a:xfrm>
            <a:off x="2304271" y="2390775"/>
            <a:ext cx="182566" cy="1814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xmlns="" id="{1E4F5E74-AB2E-41D7-BF2A-4405B3A5F688}"/>
              </a:ext>
            </a:extLst>
          </p:cNvPr>
          <p:cNvSpPr/>
          <p:nvPr/>
        </p:nvSpPr>
        <p:spPr>
          <a:xfrm>
            <a:off x="8626736" y="21621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44A1F5B-3939-4D54-971C-1C19DF4D89FA}"/>
              </a:ext>
            </a:extLst>
          </p:cNvPr>
          <p:cNvSpPr txBox="1"/>
          <p:nvPr/>
        </p:nvSpPr>
        <p:spPr>
          <a:xfrm>
            <a:off x="8845736" y="30099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E34871D-8CE9-4967-BFEB-F94A77E03D53}"/>
              </a:ext>
            </a:extLst>
          </p:cNvPr>
          <p:cNvSpPr txBox="1"/>
          <p:nvPr/>
        </p:nvSpPr>
        <p:spPr>
          <a:xfrm>
            <a:off x="9331347" y="29718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xmlns="" id="{96478CF2-6F68-4E2D-8D75-7DE85CF45DBF}"/>
              </a:ext>
            </a:extLst>
          </p:cNvPr>
          <p:cNvSpPr/>
          <p:nvPr/>
        </p:nvSpPr>
        <p:spPr>
          <a:xfrm>
            <a:off x="8474387" y="21431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9D49A056-4143-4D77-8FF0-90C989259AEC}"/>
              </a:ext>
            </a:extLst>
          </p:cNvPr>
          <p:cNvSpPr/>
          <p:nvPr/>
        </p:nvSpPr>
        <p:spPr>
          <a:xfrm>
            <a:off x="9578914" y="2438400"/>
            <a:ext cx="233891" cy="3244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xmlns="" id="{1EF03DFB-7185-427A-85FC-ECA4B737C43D}"/>
              </a:ext>
            </a:extLst>
          </p:cNvPr>
          <p:cNvSpPr/>
          <p:nvPr/>
        </p:nvSpPr>
        <p:spPr>
          <a:xfrm>
            <a:off x="9607480" y="2514600"/>
            <a:ext cx="164780" cy="181483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7072C86-3F55-4EFD-B079-E4A4452A6FE1}"/>
              </a:ext>
            </a:extLst>
          </p:cNvPr>
          <p:cNvSpPr txBox="1"/>
          <p:nvPr/>
        </p:nvSpPr>
        <p:spPr>
          <a:xfrm>
            <a:off x="5629750" y="4737255"/>
            <a:ext cx="4054646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 dirty="0">
                <a:solidFill>
                  <a:srgbClr val="000080"/>
                </a:solidFill>
              </a:rPr>
              <a:t>Iptables for service (with virtual </a:t>
            </a:r>
            <a:r>
              <a:rPr lang="en-US" sz="1400" b="1" u="sng" dirty="0" err="1">
                <a:solidFill>
                  <a:srgbClr val="000080"/>
                </a:solidFill>
              </a:rPr>
              <a:t>ip</a:t>
            </a:r>
            <a:r>
              <a:rPr lang="en-US" sz="1400" b="1" u="sng" dirty="0">
                <a:solidFill>
                  <a:srgbClr val="000080"/>
                </a:solidFill>
              </a:rPr>
              <a:t>) and endpoints</a:t>
            </a:r>
            <a:endParaRPr lang="en-US" dirty="0"/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KUBE-SEP-57K ...</a:t>
            </a:r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KUBE-SEP-5RZ ….</a:t>
            </a:r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KUBE-SERVICES ….</a:t>
            </a:r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KUBE-SVC-NW ...</a:t>
            </a:r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KUBE-SVC-NV5 ….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E04E87D-F171-43E3-927B-D539DA547D56}"/>
              </a:ext>
            </a:extLst>
          </p:cNvPr>
          <p:cNvCxnSpPr/>
          <p:nvPr/>
        </p:nvCxnSpPr>
        <p:spPr>
          <a:xfrm>
            <a:off x="6769988" y="2526779"/>
            <a:ext cx="701246" cy="1313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9E3E531-B0C8-4724-87DD-890D1A91FB3C}"/>
              </a:ext>
            </a:extLst>
          </p:cNvPr>
          <p:cNvCxnSpPr>
            <a:cxnSpLocks/>
          </p:cNvCxnSpPr>
          <p:nvPr/>
        </p:nvCxnSpPr>
        <p:spPr>
          <a:xfrm>
            <a:off x="6913605" y="2409480"/>
            <a:ext cx="2647435" cy="2190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D0AF1BFB-35A8-4B45-B5D5-D8B4140C8992}"/>
              </a:ext>
            </a:extLst>
          </p:cNvPr>
          <p:cNvCxnSpPr>
            <a:cxnSpLocks/>
          </p:cNvCxnSpPr>
          <p:nvPr/>
        </p:nvCxnSpPr>
        <p:spPr>
          <a:xfrm flipH="1">
            <a:off x="2938010" y="2431939"/>
            <a:ext cx="3015047" cy="1078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4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Services – </a:t>
            </a:r>
            <a:r>
              <a:rPr lang="en-US" dirty="0" err="1" smtClean="0"/>
              <a:t>kube-dns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31999"/>
            <a:ext cx="1003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The DNS server watches the </a:t>
            </a:r>
            <a:r>
              <a:rPr lang="en-US" sz="2800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 API for new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and </a:t>
            </a:r>
            <a:r>
              <a:rPr lang="en-US" sz="2800" dirty="0" smtClean="0">
                <a:solidFill>
                  <a:srgbClr val="000000"/>
                </a:solidFill>
                <a:latin typeface="Roboto"/>
              </a:rPr>
              <a:t>creates 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a set of DNS records for each. </a:t>
            </a:r>
            <a:endParaRPr lang="en-US" sz="2800" dirty="0" smtClean="0">
              <a:solidFill>
                <a:srgbClr val="000000"/>
              </a:solidFill>
              <a:latin typeface="Roboto"/>
            </a:endParaRPr>
          </a:p>
          <a:p>
            <a:pPr lvl="0"/>
            <a:endParaRPr lang="en-US" sz="2800" dirty="0" smtClean="0">
              <a:solidFill>
                <a:srgbClr val="000000"/>
              </a:solidFill>
              <a:latin typeface="Roboto"/>
            </a:endParaRPr>
          </a:p>
          <a:p>
            <a:pPr lvl="0"/>
            <a:r>
              <a:rPr lang="en-US" sz="2800" dirty="0" smtClean="0">
                <a:solidFill>
                  <a:srgbClr val="000000"/>
                </a:solidFill>
                <a:latin typeface="Roboto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DNS has been enabled throughout the cluster then all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should be able to </a:t>
            </a:r>
            <a:r>
              <a:rPr lang="en-US" sz="2800" dirty="0" smtClean="0">
                <a:solidFill>
                  <a:srgbClr val="000000"/>
                </a:solidFill>
                <a:latin typeface="Roboto"/>
              </a:rPr>
              <a:t>do 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name resolution of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automatically.</a:t>
            </a:r>
            <a:r>
              <a:rPr lang="en-US" sz="2800" dirty="0"/>
              <a:t> 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22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Business-Logic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Flowchart: Direct Access Storage 52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cxnSp>
        <p:nvCxnSpPr>
          <p:cNvPr id="65" name="Elbow Connector 64"/>
          <p:cNvCxnSpPr>
            <a:stCxn id="85" idx="2"/>
            <a:endCxn id="63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130332"/>
            <a:ext cx="366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dding </a:t>
            </a:r>
            <a:r>
              <a:rPr lang="en-US" sz="3200" dirty="0"/>
              <a:t>more and more functionality </a:t>
            </a:r>
            <a:r>
              <a:rPr lang="en-US" sz="3200" dirty="0" smtClean="0"/>
              <a:t>until…</a:t>
            </a:r>
            <a:endParaRPr lang="en-US" sz="3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38200" y="359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Typical MVC </a:t>
            </a:r>
            <a:r>
              <a:rPr lang="en-US" b="1" dirty="0" smtClean="0"/>
              <a:t>Application 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7" name="Rectangle 5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Permissions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permissions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Elbow Connector 3"/>
          <p:cNvCxnSpPr>
            <a:stCxn id="54" idx="2"/>
            <a:endCxn id="57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1" idx="1"/>
            <a:endCxn id="54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4" name="Rectangle 6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68" name="Rectangle 6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createOrder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showOrder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1" name="Rectangle 7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createOrder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showOrder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77" name="Rectangle 7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Account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</a:t>
              </a:r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account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File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content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Elbow Connector 13"/>
          <p:cNvCxnSpPr>
            <a:stCxn id="72" idx="2"/>
            <a:endCxn id="84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9" idx="2"/>
            <a:endCxn id="81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6" idx="2"/>
            <a:endCxn id="77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9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2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2" idx="2"/>
            <a:endCxn id="53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88" name="Rectangle 8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5" name="Rectangle 9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98" name="Rectangle 9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73" name="Elbow Connector 72"/>
          <p:cNvCxnSpPr>
            <a:stCxn id="92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Project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r>
                <a:rPr lang="en-US" sz="1200" dirty="0" smtClean="0">
                  <a:solidFill>
                    <a:schemeClr val="tx1"/>
                  </a:solidFill>
                </a:rPr>
                <a:t>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create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91" name="Rectangle 90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Project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name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orders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Elbow Connector 92"/>
          <p:cNvCxnSpPr>
            <a:stCxn id="78" idx="2"/>
            <a:endCxn id="91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03" name="Rectangle 10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user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User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</a:t>
              </a:r>
              <a:r>
                <a:rPr lang="en-US" sz="1200" dirty="0" smtClean="0">
                  <a:solidFill>
                    <a:schemeClr val="tx1"/>
                  </a:solidFill>
                </a:rPr>
                <a:t>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password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Elbow Connector 107"/>
          <p:cNvCxnSpPr>
            <a:stCxn id="104" idx="2"/>
            <a:endCxn id="10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11" name="Rectangle 11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</a:t>
              </a:r>
              <a:r>
                <a:rPr lang="en-US" sz="1200" dirty="0" smtClean="0">
                  <a:solidFill>
                    <a:schemeClr val="tx1"/>
                  </a:solidFill>
                </a:rPr>
                <a:t>render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Elbow Connector 112"/>
          <p:cNvCxnSpPr>
            <a:stCxn id="112" idx="2"/>
            <a:endCxn id="75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50" name="Rectangle 49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- permissions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Elbow Connector 2"/>
          <p:cNvCxnSpPr>
            <a:stCxn id="89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6" idx="2"/>
            <a:endCxn id="68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9" idx="2"/>
            <a:endCxn id="71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6714" cy="1672318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Roboto"/>
              </a:rPr>
              <a:t>A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Deployment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controller provides declarative updates for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and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ReplicaSets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99085" y="1538514"/>
            <a:ext cx="4339772" cy="5319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apiVersion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apps/v1beta2 </a:t>
            </a:r>
          </a:p>
          <a:p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kind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Deployment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  metadata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    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-deployment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labels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replicas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3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selector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</a:t>
            </a:r>
            <a:r>
              <a:rPr lang="en-US" sz="1600" b="1" dirty="0" err="1" smtClean="0">
                <a:solidFill>
                  <a:srgbClr val="008080"/>
                </a:solidFill>
                <a:latin typeface="Roboto Mono"/>
              </a:rPr>
              <a:t>matchLabels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template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metadata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labels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199085" y="1027906"/>
            <a:ext cx="16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my-</a:t>
            </a:r>
            <a:r>
              <a:rPr lang="en-US" b="1" u="sng" dirty="0" err="1" smtClean="0"/>
              <a:t>deploy.yaml</a:t>
            </a: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823686" y="5340866"/>
            <a:ext cx="6077858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deployment from a file.</a:t>
            </a:r>
            <a:r>
              <a:rPr lang="en-US" sz="2400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–f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2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deploy.yaml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829" y="4653931"/>
            <a:ext cx="6186714" cy="52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  <a:latin typeface="Roboto"/>
              </a:rPr>
              <a:t>Using </a:t>
            </a:r>
            <a:r>
              <a:rPr lang="en-US" dirty="0" err="1" smtClean="0">
                <a:solidFill>
                  <a:srgbClr val="000000"/>
                </a:solidFill>
                <a:latin typeface="Roboto"/>
              </a:rPr>
              <a:t>kubectl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 declarative command:</a:t>
            </a:r>
            <a:endParaRPr lang="en-US" b="1" dirty="0" smtClean="0">
              <a:solidFill>
                <a:srgbClr val="000000"/>
              </a:solidFill>
              <a:latin typeface="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Environment Variable to the Pod 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7885" y="1734455"/>
            <a:ext cx="5225143" cy="2598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0"/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          </a:t>
            </a:r>
            <a:r>
              <a:rPr lang="en-US" sz="1600" b="1" dirty="0" err="1" smtClean="0">
                <a:solidFill>
                  <a:srgbClr val="008080"/>
                </a:solidFill>
                <a:latin typeface="Roboto Mono"/>
              </a:rPr>
              <a:t>env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DEMO_GREETING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value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"Hello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from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the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environment"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91043"/>
            <a:ext cx="5359400" cy="164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5900" dirty="0">
                <a:solidFill>
                  <a:srgbClr val="000000"/>
                </a:solidFill>
                <a:latin typeface="Roboto"/>
              </a:rPr>
              <a:t>Add to </a:t>
            </a:r>
            <a:r>
              <a:rPr lang="en-US" sz="5900" dirty="0" err="1">
                <a:solidFill>
                  <a:srgbClr val="000000"/>
                </a:solidFill>
                <a:latin typeface="Roboto"/>
              </a:rPr>
              <a:t>spec.containers.env</a:t>
            </a:r>
            <a:r>
              <a:rPr lang="en-US" sz="5900" dirty="0">
                <a:solidFill>
                  <a:srgbClr val="000000"/>
                </a:solidFill>
                <a:latin typeface="Roboto"/>
              </a:rPr>
              <a:t> list of desired environments </a:t>
            </a:r>
            <a:r>
              <a:rPr lang="en-US" sz="5900" dirty="0" smtClean="0">
                <a:solidFill>
                  <a:srgbClr val="000000"/>
                </a:solidFill>
                <a:latin typeface="Roboto"/>
              </a:rPr>
              <a:t>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728" y="4832867"/>
            <a:ext cx="10787744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command on pod container.</a:t>
            </a:r>
            <a:r>
              <a:rPr lang="en-US" sz="2400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-it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my-pod-name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DEMO_GREETING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Kubernetes</a:t>
            </a:r>
            <a:r>
              <a:rPr lang="en-US" sz="2800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</a:t>
            </a:r>
            <a:r>
              <a:rPr lang="en-US" sz="2800" dirty="0" smtClean="0">
                <a:solidFill>
                  <a:schemeClr val="tx1"/>
                </a:solidFill>
              </a:rPr>
              <a:t>open-source </a:t>
            </a:r>
            <a:r>
              <a:rPr lang="en-US" sz="2800" dirty="0">
                <a:solidFill>
                  <a:schemeClr val="tx1"/>
                </a:solidFill>
              </a:rPr>
              <a:t>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Basics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5370561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Kubernetes</a:t>
            </a:r>
            <a:r>
              <a:rPr lang="en-US" sz="2800" dirty="0" smtClean="0"/>
              <a:t> Concepts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407995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b="1" dirty="0" err="1">
                <a:solidFill>
                  <a:schemeClr val="tx1"/>
                </a:solidFill>
              </a:rPr>
              <a:t>kubectl</a:t>
            </a:r>
            <a:r>
              <a:rPr lang="en-US" sz="2800" dirty="0">
                <a:solidFill>
                  <a:schemeClr val="tx1"/>
                </a:solidFill>
              </a:rPr>
              <a:t> imperative commands </a:t>
            </a:r>
            <a:r>
              <a:rPr lang="en-US" sz="2800" dirty="0" smtClean="0">
                <a:solidFill>
                  <a:schemeClr val="tx1"/>
                </a:solidFill>
              </a:rPr>
              <a:t>to Deploy, Explore, Expose, Scale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and Update your Application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5366263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Understanding how </a:t>
            </a:r>
            <a:r>
              <a:rPr lang="en-US" sz="2800" dirty="0" err="1">
                <a:solidFill>
                  <a:schemeClr val="tx1"/>
                </a:solidFill>
              </a:rPr>
              <a:t>K</a:t>
            </a:r>
            <a:r>
              <a:rPr lang="en-US" sz="2800" dirty="0" err="1" smtClean="0">
                <a:solidFill>
                  <a:schemeClr val="tx1"/>
                </a:solidFill>
              </a:rPr>
              <a:t>ubernetes</a:t>
            </a:r>
            <a:r>
              <a:rPr lang="en-US" sz="2800" dirty="0" smtClean="0">
                <a:solidFill>
                  <a:schemeClr val="tx1"/>
                </a:solidFill>
              </a:rPr>
              <a:t> works with </a:t>
            </a:r>
            <a:r>
              <a:rPr lang="en-US" sz="2800" b="1" dirty="0" smtClean="0">
                <a:solidFill>
                  <a:schemeClr val="tx1"/>
                </a:solidFill>
              </a:rPr>
              <a:t>Deployments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b="1" dirty="0" smtClean="0">
                <a:solidFill>
                  <a:schemeClr val="tx1"/>
                </a:solidFill>
              </a:rPr>
              <a:t>Services</a:t>
            </a:r>
            <a:r>
              <a:rPr lang="en-US" sz="2800" dirty="0" smtClean="0">
                <a:solidFill>
                  <a:schemeClr val="tx1"/>
                </a:solidFill>
              </a:rPr>
              <a:t> and </a:t>
            </a:r>
            <a:r>
              <a:rPr lang="en-US" sz="2800" b="1" dirty="0" smtClean="0">
                <a:solidFill>
                  <a:schemeClr val="tx1"/>
                </a:solidFill>
              </a:rPr>
              <a:t>Pods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Next: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ConfigMap</a:t>
            </a:r>
            <a:r>
              <a:rPr lang="en-US" dirty="0" smtClean="0"/>
              <a:t> and Secrets</a:t>
            </a:r>
          </a:p>
          <a:p>
            <a:r>
              <a:rPr lang="en-US" dirty="0" smtClean="0"/>
              <a:t>Volumes</a:t>
            </a:r>
          </a:p>
          <a:p>
            <a:r>
              <a:rPr lang="en-US" dirty="0" smtClean="0"/>
              <a:t>Ingress and </a:t>
            </a:r>
            <a:r>
              <a:rPr lang="en-US" dirty="0" err="1" smtClean="0"/>
              <a:t>Nginx</a:t>
            </a:r>
            <a:r>
              <a:rPr lang="en-US" dirty="0" smtClean="0"/>
              <a:t>-Controller</a:t>
            </a:r>
          </a:p>
          <a:p>
            <a:r>
              <a:rPr lang="en-US" dirty="0" err="1" smtClean="0"/>
              <a:t>PersistentVolumes</a:t>
            </a:r>
            <a:endParaRPr lang="en-US" dirty="0" smtClean="0"/>
          </a:p>
          <a:p>
            <a:r>
              <a:rPr lang="en-US" dirty="0" err="1" smtClean="0"/>
              <a:t>StatefulSet</a:t>
            </a:r>
            <a:endParaRPr lang="en-US" dirty="0" smtClean="0"/>
          </a:p>
          <a:p>
            <a:r>
              <a:rPr lang="en-US" dirty="0" smtClean="0"/>
              <a:t>Helm-Charts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241"/>
            <a:ext cx="10515600" cy="1325563"/>
          </a:xfrm>
        </p:spPr>
        <p:txBody>
          <a:bodyPr/>
          <a:lstStyle/>
          <a:p>
            <a:r>
              <a:rPr lang="en-US" b="1" dirty="0" smtClean="0"/>
              <a:t>Monolithic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279" y="2116485"/>
            <a:ext cx="3548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</a:t>
            </a:r>
            <a:r>
              <a:rPr lang="en-US" sz="3200" dirty="0"/>
              <a:t>becomes a massive monolith that is almost impossible to maintain and eats way too much CPU and RAM. 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Business-Logic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Flowchart: Direct Access Storage 43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agnetic Disk 45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cxnSp>
        <p:nvCxnSpPr>
          <p:cNvPr id="49" name="Elbow Connector 48"/>
          <p:cNvCxnSpPr>
            <a:stCxn id="88" idx="2"/>
            <a:endCxn id="46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2" name="Rectangle 5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Permissions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permissions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Elbow Connector 54"/>
          <p:cNvCxnSpPr>
            <a:stCxn id="126" idx="2"/>
            <a:endCxn id="52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26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3" name="Rectangle 6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createOrder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showOrder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8" name="Rectangle 7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createOrder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showOrder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Account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</a:t>
              </a:r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account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7" name="Rectangle 8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File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content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Elbow Connector 88"/>
          <p:cNvCxnSpPr>
            <a:stCxn id="79" idx="2"/>
            <a:endCxn id="87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6" idx="2"/>
            <a:endCxn id="84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2"/>
            <a:endCxn id="81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2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5" idx="2"/>
            <a:endCxn id="44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96" name="Rectangle 9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9" name="Rectangle 98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102" name="Rectangle 10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04" name="Elbow Connector 103"/>
          <p:cNvCxnSpPr>
            <a:stCxn id="110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Project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r>
                <a:rPr lang="en-US" sz="1200" dirty="0" smtClean="0">
                  <a:solidFill>
                    <a:schemeClr val="tx1"/>
                  </a:solidFill>
                </a:rPr>
                <a:t>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create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109" name="Rectangle 108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Project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name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orders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Elbow Connector 110"/>
          <p:cNvCxnSpPr>
            <a:stCxn id="107" idx="2"/>
            <a:endCxn id="109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13" name="Rectangle 11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user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16" name="Rectangle 11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User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</a:t>
              </a:r>
              <a:r>
                <a:rPr lang="en-US" sz="1200" dirty="0" smtClean="0">
                  <a:solidFill>
                    <a:schemeClr val="tx1"/>
                  </a:solidFill>
                </a:rPr>
                <a:t>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/>
                  </a:solidFill>
                </a:rPr>
                <a:t>password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Elbow Connector 117"/>
          <p:cNvCxnSpPr>
            <a:stCxn id="114" idx="2"/>
            <a:endCxn id="11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21" name="Rectangle 12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</a:t>
              </a:r>
              <a:r>
                <a:rPr lang="en-US" sz="1200" dirty="0" smtClean="0">
                  <a:solidFill>
                    <a:schemeClr val="tx1"/>
                  </a:solidFill>
                </a:rPr>
                <a:t>render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Elbow Connector 122"/>
          <p:cNvCxnSpPr>
            <a:stCxn id="122" idx="2"/>
            <a:endCxn id="106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125" name="Rectangle 12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- permissions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7" name="Elbow Connector 126"/>
          <p:cNvCxnSpPr>
            <a:stCxn id="97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2"/>
            <a:endCxn id="75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3" idx="2"/>
            <a:endCxn id="78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2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Monolithics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too large and complex to fully understand</a:t>
            </a:r>
          </a:p>
          <a:p>
            <a:r>
              <a:rPr lang="en-US" dirty="0" smtClean="0"/>
              <a:t>Impact of a change usually not predictable</a:t>
            </a:r>
          </a:p>
          <a:p>
            <a:r>
              <a:rPr lang="en-US" dirty="0" smtClean="0"/>
              <a:t>Bug in one module (e.g. memory leak) could potentially bring down the entire application</a:t>
            </a:r>
          </a:p>
          <a:p>
            <a:r>
              <a:rPr lang="en-US" dirty="0" smtClean="0"/>
              <a:t>On each update – need to redeploy the entire application.</a:t>
            </a:r>
          </a:p>
          <a:p>
            <a:r>
              <a:rPr lang="en-US" dirty="0" smtClean="0"/>
              <a:t>Barrier in adopting new technologies or frameworks</a:t>
            </a:r>
          </a:p>
          <a:p>
            <a:r>
              <a:rPr lang="en-US" dirty="0" smtClean="0"/>
              <a:t>Size of application increase build time and slows down start-up time.</a:t>
            </a:r>
          </a:p>
          <a:p>
            <a:r>
              <a:rPr lang="en-US" dirty="0" smtClean="0"/>
              <a:t>Continues deployment is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0" y="-243756"/>
            <a:ext cx="10283252" cy="7720498"/>
          </a:xfrm>
        </p:spPr>
      </p:pic>
    </p:spTree>
    <p:extLst>
      <p:ext uri="{BB962C8B-B14F-4D97-AF65-F5344CB8AC3E}">
        <p14:creationId xmlns:p14="http://schemas.microsoft.com/office/powerpoint/2010/main" val="5134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1111" y="2044452"/>
            <a:ext cx="7141972" cy="325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201738" y="5531378"/>
            <a:ext cx="1720717" cy="10835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10217" y="2280854"/>
            <a:ext cx="6030316" cy="8116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0217" y="3221741"/>
            <a:ext cx="6030316" cy="8124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Business-Logic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10217" y="4163379"/>
            <a:ext cx="6030316" cy="851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2997509" y="5784633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3902554" y="5877551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</a:t>
            </a:r>
            <a:r>
              <a:rPr lang="en-US" sz="4000" dirty="0" smtClean="0"/>
              <a:t>plit the </a:t>
            </a:r>
            <a:r>
              <a:rPr lang="en-US" sz="4000" dirty="0"/>
              <a:t>application into </a:t>
            </a:r>
            <a:r>
              <a:rPr lang="en-US" sz="4000" dirty="0" smtClean="0"/>
              <a:t>smaller </a:t>
            </a:r>
            <a:r>
              <a:rPr lang="en-US" sz="4000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33951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25534</TotalTime>
  <Words>1571</Words>
  <Application>Microsoft Office PowerPoint</Application>
  <PresentationFormat>Widescreen</PresentationFormat>
  <Paragraphs>598</Paragraphs>
  <Slides>53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Roboto</vt:lpstr>
      <vt:lpstr>Roboto Mono</vt:lpstr>
      <vt:lpstr>SFMono-Regular</vt:lpstr>
      <vt:lpstr>Wingdings</vt:lpstr>
      <vt:lpstr>Office Theme</vt:lpstr>
      <vt:lpstr>Using Kubernetes</vt:lpstr>
      <vt:lpstr>Agenda</vt:lpstr>
      <vt:lpstr>Microservices</vt:lpstr>
      <vt:lpstr>Typical MVC Application </vt:lpstr>
      <vt:lpstr>PowerPoint Presentation</vt:lpstr>
      <vt:lpstr>Monolithic Architecture</vt:lpstr>
      <vt:lpstr>Monolithics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Benefits </vt:lpstr>
      <vt:lpstr>Monolithic – Service Oriented - Microservices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Orchestrator</vt:lpstr>
      <vt:lpstr>           Kubernetes (aka. K8s)</vt:lpstr>
      <vt:lpstr>Agenda</vt:lpstr>
      <vt:lpstr>Pod - the basic building block of Kubernetes</vt:lpstr>
      <vt:lpstr>Pod</vt:lpstr>
      <vt:lpstr>PowerPoint Presentation</vt:lpstr>
      <vt:lpstr>Pod</vt:lpstr>
      <vt:lpstr>Controller</vt:lpstr>
      <vt:lpstr>PowerPoint Presentation</vt:lpstr>
      <vt:lpstr>PowerPoint Presentation</vt:lpstr>
      <vt:lpstr>PowerPoint Presentation</vt:lpstr>
      <vt:lpstr>Working with kubectl Imperative Commands</vt:lpstr>
      <vt:lpstr>PowerPoint Presentation</vt:lpstr>
      <vt:lpstr>Service</vt:lpstr>
      <vt:lpstr>Working with kubectl Imperative Commands</vt:lpstr>
      <vt:lpstr>Agenda</vt:lpstr>
      <vt:lpstr>Master Componets</vt:lpstr>
      <vt:lpstr>Node Components</vt:lpstr>
      <vt:lpstr>Defining a Service</vt:lpstr>
      <vt:lpstr>Endpoints</vt:lpstr>
      <vt:lpstr>kube-proxy on every Node, is notified on new Service and Endpoints Objects:</vt:lpstr>
      <vt:lpstr>Discovering Services – kube-dns</vt:lpstr>
      <vt:lpstr>Defining a Deployment</vt:lpstr>
      <vt:lpstr>Set Environment Variable to the Pod Container</vt:lpstr>
      <vt:lpstr>Agenda</vt:lpstr>
      <vt:lpstr>Coming Next: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creator>nesia amit</dc:creator>
  <cp:lastModifiedBy>nesia amit</cp:lastModifiedBy>
  <cp:revision>282</cp:revision>
  <dcterms:created xsi:type="dcterms:W3CDTF">2017-12-11T10:23:59Z</dcterms:created>
  <dcterms:modified xsi:type="dcterms:W3CDTF">2018-02-18T21:35:50Z</dcterms:modified>
</cp:coreProperties>
</file>