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6" r:id="rId5"/>
    <p:sldId id="277" r:id="rId6"/>
    <p:sldId id="276" r:id="rId7"/>
    <p:sldId id="259" r:id="rId8"/>
    <p:sldId id="260" r:id="rId9"/>
    <p:sldId id="261" r:id="rId10"/>
    <p:sldId id="262" r:id="rId11"/>
    <p:sldId id="263" r:id="rId12"/>
    <p:sldId id="278" r:id="rId13"/>
    <p:sldId id="279" r:id="rId14"/>
    <p:sldId id="280" r:id="rId15"/>
    <p:sldId id="281" r:id="rId16"/>
    <p:sldId id="282" r:id="rId17"/>
    <p:sldId id="284" r:id="rId18"/>
    <p:sldId id="273" r:id="rId19"/>
    <p:sldId id="27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1" r:id="rId28"/>
    <p:sldId id="293" r:id="rId29"/>
    <p:sldId id="30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7FF"/>
    <a:srgbClr val="417BC0"/>
    <a:srgbClr val="8F0000"/>
    <a:srgbClr val="427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sia amit" userId="9c76d503c21b87b1" providerId="Windows Live" clId="Web-{4A6708D8-66B7-4EA3-B0FF-0D6276E71FBD}"/>
    <pc:docChg chg="addSld modSld modSection">
      <pc:chgData name="nesia amit" userId="9c76d503c21b87b1" providerId="Windows Live" clId="Web-{4A6708D8-66B7-4EA3-B0FF-0D6276E71FBD}" dt="2018-01-07T03:04:25.900" v="37"/>
      <pc:docMkLst>
        <pc:docMk/>
      </pc:docMkLst>
      <pc:sldChg chg="addSp delSp modSp new">
        <pc:chgData name="nesia amit" userId="9c76d503c21b87b1" providerId="Windows Live" clId="Web-{4A6708D8-66B7-4EA3-B0FF-0D6276E71FBD}" dt="2018-01-07T03:04:25.900" v="37"/>
        <pc:sldMkLst>
          <pc:docMk/>
          <pc:sldMk cId="185771296" sldId="304"/>
        </pc:sldMkLst>
        <pc:spChg chg="mod">
          <ac:chgData name="nesia amit" userId="9c76d503c21b87b1" providerId="Windows Live" clId="Web-{4A6708D8-66B7-4EA3-B0FF-0D6276E71FBD}" dt="2018-01-07T03:00:41.161" v="22"/>
          <ac:spMkLst>
            <pc:docMk/>
            <pc:sldMk cId="185771296" sldId="304"/>
            <ac:spMk id="2" creationId="{12177234-D4C4-4E22-A24E-A2D045674615}"/>
          </ac:spMkLst>
        </pc:spChg>
        <pc:spChg chg="del">
          <ac:chgData name="nesia amit" userId="9c76d503c21b87b1" providerId="Windows Live" clId="Web-{4A6708D8-66B7-4EA3-B0FF-0D6276E71FBD}" dt="2018-01-07T03:00:43.380" v="24"/>
          <ac:spMkLst>
            <pc:docMk/>
            <pc:sldMk cId="185771296" sldId="304"/>
            <ac:spMk id="3" creationId="{494C3A6A-DD8F-4184-BAA4-FF276794B0AD}"/>
          </ac:spMkLst>
        </pc:spChg>
        <pc:picChg chg="add mod ord">
          <ac:chgData name="nesia amit" userId="9c76d503c21b87b1" providerId="Windows Live" clId="Web-{4A6708D8-66B7-4EA3-B0FF-0D6276E71FBD}" dt="2018-01-07T03:01:13.303" v="32"/>
          <ac:picMkLst>
            <pc:docMk/>
            <pc:sldMk cId="185771296" sldId="304"/>
            <ac:picMk id="4" creationId="{E9C1F226-BA9A-4799-9E50-9B474C474AA6}"/>
          </ac:picMkLst>
        </pc:picChg>
        <pc:picChg chg="add del mod">
          <ac:chgData name="nesia amit" userId="9c76d503c21b87b1" providerId="Windows Live" clId="Web-{4A6708D8-66B7-4EA3-B0FF-0D6276E71FBD}" dt="2018-01-07T03:04:03.243" v="34"/>
          <ac:picMkLst>
            <pc:docMk/>
            <pc:sldMk cId="185771296" sldId="304"/>
            <ac:picMk id="6" creationId="{07478456-828C-4C1A-8EDB-9FA1B24BAFBC}"/>
          </ac:picMkLst>
        </pc:picChg>
        <pc:picChg chg="add mod">
          <ac:chgData name="nesia amit" userId="9c76d503c21b87b1" providerId="Windows Live" clId="Web-{4A6708D8-66B7-4EA3-B0FF-0D6276E71FBD}" dt="2018-01-07T03:04:25.900" v="37"/>
          <ac:picMkLst>
            <pc:docMk/>
            <pc:sldMk cId="185771296" sldId="304"/>
            <ac:picMk id="8" creationId="{522537CF-BC5F-4263-B5B5-6D4F9E83FF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6C1B-8242-42CF-A6A2-2AE2107A428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7FB-0C31-476E-B387-2766D8409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6C1B-8242-42CF-A6A2-2AE2107A428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7FB-0C31-476E-B387-2766D8409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7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6C1B-8242-42CF-A6A2-2AE2107A428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7FB-0C31-476E-B387-2766D8409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5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6C1B-8242-42CF-A6A2-2AE2107A428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7FB-0C31-476E-B387-2766D8409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6C1B-8242-42CF-A6A2-2AE2107A428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7FB-0C31-476E-B387-2766D8409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2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6C1B-8242-42CF-A6A2-2AE2107A428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7FB-0C31-476E-B387-2766D8409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6C1B-8242-42CF-A6A2-2AE2107A428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7FB-0C31-476E-B387-2766D8409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6C1B-8242-42CF-A6A2-2AE2107A428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7FB-0C31-476E-B387-2766D8409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4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6C1B-8242-42CF-A6A2-2AE2107A428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7FB-0C31-476E-B387-2766D8409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6C1B-8242-42CF-A6A2-2AE2107A428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7FB-0C31-476E-B387-2766D8409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9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6C1B-8242-42CF-A6A2-2AE2107A428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B7FB-0C31-476E-B387-2766D8409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6C1B-8242-42CF-A6A2-2AE2107A428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B7FB-0C31-476E-B387-2766D8409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admin/kubele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Amit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05668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4622965" y="2676922"/>
            <a:ext cx="1668653" cy="12945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06532" y="1815154"/>
            <a:ext cx="5036024" cy="4285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6291618" y="2897560"/>
            <a:ext cx="1668653" cy="129457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115403" y="1690688"/>
            <a:ext cx="8161361" cy="4681183"/>
          </a:xfrm>
          <a:prstGeom prst="cube">
            <a:avLst>
              <a:gd name="adj" fmla="val 9815"/>
            </a:avLst>
          </a:prstGeom>
          <a:solidFill>
            <a:srgbClr val="99B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6" y="264197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9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35" y="1398170"/>
            <a:ext cx="7184652" cy="2804434"/>
          </a:xfrm>
        </p:spPr>
        <p:txBody>
          <a:bodyPr/>
          <a:lstStyle/>
          <a:p>
            <a:r>
              <a:rPr lang="en-US" dirty="0"/>
              <a:t>Represents a unit of deployment: </a:t>
            </a:r>
            <a:r>
              <a:rPr lang="en-US" i="1" dirty="0"/>
              <a:t>a single instance of an application in </a:t>
            </a:r>
            <a:r>
              <a:rPr lang="en-US" i="1" dirty="0" err="1"/>
              <a:t>Kubernetes</a:t>
            </a:r>
            <a:r>
              <a:rPr lang="en-US" dirty="0"/>
              <a:t>, which might consist of either a single container or a small number of containers that are tightly coupled and that share resources.</a:t>
            </a:r>
          </a:p>
          <a:p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8450642" y="2124229"/>
            <a:ext cx="1668653" cy="12945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23632" y="1824050"/>
            <a:ext cx="3817258" cy="2553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9855891" y="2557810"/>
            <a:ext cx="1668653" cy="129457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8810451" y="3616904"/>
            <a:ext cx="949034" cy="470967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65633" y="1497620"/>
            <a:ext cx="190732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10.97.14.200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087" y="3910085"/>
            <a:ext cx="6415314" cy="2917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apiVersion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v1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008080"/>
                </a:solidFill>
                <a:latin typeface="Roboto Mono"/>
              </a:rPr>
              <a:t>kind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Pod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metadata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myapp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-pod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labels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myapp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myapp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-container</a:t>
            </a:r>
          </a:p>
          <a:p>
            <a:r>
              <a:rPr lang="en-US" sz="1600" b="1" dirty="0">
                <a:solidFill>
                  <a:srgbClr val="DD1144"/>
                </a:solidFill>
                <a:latin typeface="Roboto Mono"/>
              </a:rPr>
              <a:t>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busybox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command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[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'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sh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'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,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'-c'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,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'echo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Hello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Kubernetes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!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&amp;&amp;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sleep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3600'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]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3087" y="3518113"/>
            <a:ext cx="22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my-</a:t>
            </a:r>
            <a:r>
              <a:rPr lang="en-US" b="1" u="sng" dirty="0" err="1"/>
              <a:t>pod.yaml</a:t>
            </a:r>
            <a:endParaRPr lang="en-US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5254986" y="4646069"/>
            <a:ext cx="6607629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pod from a file.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pod.yaml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1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6714" cy="1672318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Roboto"/>
              </a:rPr>
              <a:t>A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Deployment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controller provides declarative updates for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and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ReplicaSets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99085" y="1538514"/>
            <a:ext cx="4339772" cy="5319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apiVersion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apps/v1beta2 </a:t>
            </a:r>
          </a:p>
          <a:p>
            <a:r>
              <a:rPr lang="en-US" sz="1600" b="1" dirty="0">
                <a:solidFill>
                  <a:srgbClr val="008080"/>
                </a:solidFill>
                <a:latin typeface="Roboto Mono"/>
              </a:rPr>
              <a:t>kind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Deployment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008080"/>
                </a:solidFill>
                <a:latin typeface="Roboto Mono"/>
              </a:rPr>
              <a:t>  metadata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008080"/>
                </a:solidFill>
                <a:latin typeface="Roboto Mono"/>
              </a:rPr>
              <a:t>    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-deployment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labels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replicas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3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selector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matchLabels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template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metadata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labels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nginx:1.7.9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containerPort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199085" y="1027906"/>
            <a:ext cx="16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my-</a:t>
            </a:r>
            <a:r>
              <a:rPr lang="en-US" b="1" u="sng" dirty="0" err="1"/>
              <a:t>deploy.yaml</a:t>
            </a: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823686" y="5340866"/>
            <a:ext cx="6077858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deployment from a file.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deploy.yaml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829" y="4653931"/>
            <a:ext cx="6186714" cy="52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Roboto"/>
              </a:rPr>
              <a:t>Using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declarative command:</a:t>
            </a:r>
            <a:endParaRPr lang="en-US" b="1" dirty="0">
              <a:solidFill>
                <a:srgbClr val="000000"/>
              </a:solidFill>
              <a:latin typeface="Robo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5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9100" y="1600200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4" y="116963"/>
            <a:ext cx="367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-f my-</a:t>
            </a:r>
            <a:r>
              <a:rPr lang="en-US" dirty="0" err="1"/>
              <a:t>deploy.yaml</a:t>
            </a:r>
            <a:r>
              <a:rPr lang="en-US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139077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0C15FFF-AE3B-4F54-A0EF-49E84194CA90}"/>
              </a:ext>
            </a:extLst>
          </p:cNvPr>
          <p:cNvSpPr/>
          <p:nvPr/>
        </p:nvSpPr>
        <p:spPr>
          <a:xfrm>
            <a:off x="3616658" y="1190624"/>
            <a:ext cx="7001300" cy="5292063"/>
          </a:xfrm>
          <a:prstGeom prst="hexag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729575" y="1654080"/>
            <a:ext cx="1661163" cy="13194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941593" y="1952625"/>
            <a:ext cx="1237129" cy="722336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kube-apiserver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8011141" y="1952625"/>
            <a:ext cx="1661163" cy="13194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8223159" y="2251170"/>
            <a:ext cx="1237129" cy="722336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kube</a:t>
            </a:r>
            <a:r>
              <a:rPr lang="en-US" sz="1600" dirty="0"/>
              <a:t>-ETCD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4626381" y="3270817"/>
            <a:ext cx="1661163" cy="13194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4838399" y="3569362"/>
            <a:ext cx="1237129" cy="72233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kube</a:t>
            </a:r>
            <a:r>
              <a:rPr lang="en-US" sz="1600" dirty="0"/>
              <a:t>-Scheduler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633644" y="3631985"/>
            <a:ext cx="1661163" cy="13194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845662" y="3930529"/>
            <a:ext cx="1237129" cy="818891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kube</a:t>
            </a:r>
            <a:r>
              <a:rPr lang="en-US" sz="14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06666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7866742" y="3364138"/>
            <a:ext cx="2917371" cy="2917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dirty="0">
                <a:solidFill>
                  <a:srgbClr val="008080"/>
                </a:solidFill>
                <a:latin typeface="Roboto Mono"/>
              </a:rPr>
              <a:t>kind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Service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apiVersion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v1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>
                <a:solidFill>
                  <a:srgbClr val="008080"/>
                </a:solidFill>
                <a:latin typeface="Roboto Mono"/>
              </a:rPr>
              <a:t>metadata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my-service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selector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MyApp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protocol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TCP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8080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targetPort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endParaRPr lang="en-US" sz="1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9686" cy="1197428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Roboto"/>
              </a:rPr>
              <a:t>A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Service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in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is a REST object, meaning its definition can be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POSTed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to the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apiserver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to create a new instance. </a:t>
            </a:r>
            <a:r>
              <a:rPr lang="en-US" sz="2400" dirty="0"/>
              <a:t>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3685" y="3065008"/>
            <a:ext cx="6868886" cy="20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Roboto"/>
              </a:rPr>
              <a:t>This specification will create a new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Service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object named “my-service” which targets TCP port 80 on any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Pod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with the </a:t>
            </a:r>
            <a:r>
              <a:rPr lang="en-US" sz="1800" b="1" dirty="0">
                <a:solidFill>
                  <a:srgbClr val="303030"/>
                </a:solidFill>
                <a:latin typeface="Roboto Mono"/>
              </a:rPr>
              <a:t>"app=</a:t>
            </a:r>
            <a:r>
              <a:rPr lang="en-US" sz="1800" b="1" dirty="0" err="1">
                <a:solidFill>
                  <a:srgbClr val="303030"/>
                </a:solidFill>
                <a:latin typeface="Roboto Mono"/>
              </a:rPr>
              <a:t>MyApp</a:t>
            </a:r>
            <a:r>
              <a:rPr lang="en-US" sz="1800" b="1" dirty="0">
                <a:solidFill>
                  <a:srgbClr val="303030"/>
                </a:solidFill>
                <a:latin typeface="Roboto Mono"/>
              </a:rPr>
              <a:t>"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label.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399" y="2973324"/>
            <a:ext cx="22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my-</a:t>
            </a:r>
            <a:r>
              <a:rPr lang="en-US" b="1" u="sng" dirty="0" err="1"/>
              <a:t>service.yaml</a:t>
            </a:r>
            <a:endParaRPr lang="en-US" b="1" u="sng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149396"/>
            <a:ext cx="6868886" cy="20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3685" y="5340866"/>
            <a:ext cx="6607629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service from a file.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service.yaml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92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0DED-3FBA-4623-94CA-A3E76017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7" y="70485"/>
            <a:ext cx="10515600" cy="1325563"/>
          </a:xfrm>
        </p:spPr>
        <p:txBody>
          <a:bodyPr/>
          <a:lstStyle/>
          <a:p>
            <a:r>
              <a:rPr lang="en-US" sz="2800" dirty="0" err="1"/>
              <a:t>kube-apiserver</a:t>
            </a:r>
            <a:r>
              <a:rPr lang="en-US" sz="2800" dirty="0"/>
              <a:t> notifies </a:t>
            </a:r>
            <a:r>
              <a:rPr lang="en-US" sz="2800" dirty="0" err="1"/>
              <a:t>kube</a:t>
            </a:r>
            <a:r>
              <a:rPr lang="en-US" sz="2800" dirty="0"/>
              <a:t>-proxy on every Node on new Service and Endpoints Objects:</a:t>
            </a:r>
            <a:endParaRPr lang="en-US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EE9B9057-5F70-4790-90E2-0C8F128CBA8A}"/>
              </a:ext>
            </a:extLst>
          </p:cNvPr>
          <p:cNvSpPr/>
          <p:nvPr/>
        </p:nvSpPr>
        <p:spPr>
          <a:xfrm>
            <a:off x="2544463" y="3354388"/>
            <a:ext cx="7104362" cy="322262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B7952D88-FAB2-4058-804D-0C112CC54481}"/>
              </a:ext>
            </a:extLst>
          </p:cNvPr>
          <p:cNvSpPr/>
          <p:nvPr/>
        </p:nvSpPr>
        <p:spPr>
          <a:xfrm>
            <a:off x="2028278" y="3162300"/>
            <a:ext cx="8132592" cy="296242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DA262-CD87-47C3-9963-C3A80FE201F1}"/>
              </a:ext>
            </a:extLst>
          </p:cNvPr>
          <p:cNvSpPr txBox="1"/>
          <p:nvPr/>
        </p:nvSpPr>
        <p:spPr>
          <a:xfrm>
            <a:off x="3537513" y="62579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kubelet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32F10-73F2-4C97-8EB1-F52D4CCE4FB1}"/>
              </a:ext>
            </a:extLst>
          </p:cNvPr>
          <p:cNvSpPr txBox="1"/>
          <p:nvPr/>
        </p:nvSpPr>
        <p:spPr>
          <a:xfrm>
            <a:off x="6246290" y="6167755"/>
            <a:ext cx="1881317" cy="3683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0C15FFF-AE3B-4F54-A0EF-49E84194CA90}"/>
              </a:ext>
            </a:extLst>
          </p:cNvPr>
          <p:cNvSpPr/>
          <p:nvPr/>
        </p:nvSpPr>
        <p:spPr>
          <a:xfrm>
            <a:off x="4808500" y="1190625"/>
            <a:ext cx="2598866" cy="1776574"/>
          </a:xfrm>
          <a:prstGeom prst="hexago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817810" y="1724025"/>
            <a:ext cx="1192427" cy="1025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C5FBCD-32A5-41C3-AEDC-0FBA699B707F}"/>
              </a:ext>
            </a:extLst>
          </p:cNvPr>
          <p:cNvSpPr/>
          <p:nvPr/>
        </p:nvSpPr>
        <p:spPr>
          <a:xfrm>
            <a:off x="7198468" y="3752850"/>
            <a:ext cx="1192427" cy="10256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CEAB8D7A-B95C-4988-AB43-7139AE2EB386}"/>
              </a:ext>
            </a:extLst>
          </p:cNvPr>
          <p:cNvSpPr/>
          <p:nvPr/>
        </p:nvSpPr>
        <p:spPr>
          <a:xfrm>
            <a:off x="7360340" y="3981450"/>
            <a:ext cx="855063" cy="566738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-proxy</a:t>
            </a:r>
            <a:endParaRPr lang="en-US" sz="1200" dirty="0" err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FA4070-D372-4A2D-90C5-52FDE712FBBE}"/>
              </a:ext>
            </a:extLst>
          </p:cNvPr>
          <p:cNvSpPr/>
          <p:nvPr/>
        </p:nvSpPr>
        <p:spPr>
          <a:xfrm>
            <a:off x="5169082" y="3692689"/>
            <a:ext cx="1192427" cy="1025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941593" y="1952625"/>
            <a:ext cx="947437" cy="567307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7DA94DAF-D1F8-40D5-AAC8-B8B467D19645}"/>
              </a:ext>
            </a:extLst>
          </p:cNvPr>
          <p:cNvSpPr/>
          <p:nvPr/>
        </p:nvSpPr>
        <p:spPr>
          <a:xfrm>
            <a:off x="5284590" y="3924300"/>
            <a:ext cx="947437" cy="5673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4F4CF-A900-4D51-B8D3-89D070268474}"/>
              </a:ext>
            </a:extLst>
          </p:cNvPr>
          <p:cNvSpPr txBox="1"/>
          <p:nvPr/>
        </p:nvSpPr>
        <p:spPr>
          <a:xfrm rot="-1020000">
            <a:off x="4989415" y="3502619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10.10.10.2:80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84EE51D1-9C71-4CF6-89D5-3FB809185B57}"/>
              </a:ext>
            </a:extLst>
          </p:cNvPr>
          <p:cNvSpPr/>
          <p:nvPr/>
        </p:nvSpPr>
        <p:spPr>
          <a:xfrm>
            <a:off x="1790095" y="221932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869DB0-A4D1-48A9-AD94-88459053D036}"/>
              </a:ext>
            </a:extLst>
          </p:cNvPr>
          <p:cNvSpPr txBox="1"/>
          <p:nvPr/>
        </p:nvSpPr>
        <p:spPr>
          <a:xfrm>
            <a:off x="2009096" y="306705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4EA8C7-FE0D-4340-9AB4-5090D651BD13}"/>
              </a:ext>
            </a:extLst>
          </p:cNvPr>
          <p:cNvSpPr txBox="1"/>
          <p:nvPr/>
        </p:nvSpPr>
        <p:spPr>
          <a:xfrm>
            <a:off x="2494707" y="302895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36BAF4DC-7C6B-402A-BB72-F0B625834813}"/>
              </a:ext>
            </a:extLst>
          </p:cNvPr>
          <p:cNvSpPr/>
          <p:nvPr/>
        </p:nvSpPr>
        <p:spPr>
          <a:xfrm>
            <a:off x="1647269" y="220027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182D3A-3470-441D-8A69-3E0E6E0802E6}"/>
              </a:ext>
            </a:extLst>
          </p:cNvPr>
          <p:cNvSpPr/>
          <p:nvPr/>
        </p:nvSpPr>
        <p:spPr>
          <a:xfrm>
            <a:off x="2742274" y="2505075"/>
            <a:ext cx="233891" cy="3244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3B12FCB9-C741-4B45-9404-E37B81A9B46C}"/>
              </a:ext>
            </a:extLst>
          </p:cNvPr>
          <p:cNvSpPr/>
          <p:nvPr/>
        </p:nvSpPr>
        <p:spPr>
          <a:xfrm>
            <a:off x="2770839" y="2571750"/>
            <a:ext cx="164780" cy="181483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err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143ABF-D899-4A96-B175-3E95D3F9D13F}"/>
              </a:ext>
            </a:extLst>
          </p:cNvPr>
          <p:cNvSpPr/>
          <p:nvPr/>
        </p:nvSpPr>
        <p:spPr>
          <a:xfrm>
            <a:off x="2266184" y="2324100"/>
            <a:ext cx="235479" cy="3308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498106F3-5089-4D7B-BF91-34EBA9CD699A}"/>
              </a:ext>
            </a:extLst>
          </p:cNvPr>
          <p:cNvSpPr/>
          <p:nvPr/>
        </p:nvSpPr>
        <p:spPr>
          <a:xfrm>
            <a:off x="2304271" y="2390775"/>
            <a:ext cx="182566" cy="1814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err="1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1E4F5E74-AB2E-41D7-BF2A-4405B3A5F688}"/>
              </a:ext>
            </a:extLst>
          </p:cNvPr>
          <p:cNvSpPr/>
          <p:nvPr/>
        </p:nvSpPr>
        <p:spPr>
          <a:xfrm>
            <a:off x="8626736" y="216217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A1F5B-3939-4D54-971C-1C19DF4D89FA}"/>
              </a:ext>
            </a:extLst>
          </p:cNvPr>
          <p:cNvSpPr txBox="1"/>
          <p:nvPr/>
        </p:nvSpPr>
        <p:spPr>
          <a:xfrm>
            <a:off x="8845736" y="300990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34871D-8CE9-4967-BFEB-F94A77E03D53}"/>
              </a:ext>
            </a:extLst>
          </p:cNvPr>
          <p:cNvSpPr txBox="1"/>
          <p:nvPr/>
        </p:nvSpPr>
        <p:spPr>
          <a:xfrm>
            <a:off x="9331347" y="297180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96478CF2-6F68-4E2D-8D75-7DE85CF45DBF}"/>
              </a:ext>
            </a:extLst>
          </p:cNvPr>
          <p:cNvSpPr/>
          <p:nvPr/>
        </p:nvSpPr>
        <p:spPr>
          <a:xfrm>
            <a:off x="8474387" y="214312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49A056-4143-4D77-8FF0-90C989259AEC}"/>
              </a:ext>
            </a:extLst>
          </p:cNvPr>
          <p:cNvSpPr/>
          <p:nvPr/>
        </p:nvSpPr>
        <p:spPr>
          <a:xfrm>
            <a:off x="9578914" y="2438400"/>
            <a:ext cx="233891" cy="3244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1EF03DFB-7185-427A-85FC-ECA4B737C43D}"/>
              </a:ext>
            </a:extLst>
          </p:cNvPr>
          <p:cNvSpPr/>
          <p:nvPr/>
        </p:nvSpPr>
        <p:spPr>
          <a:xfrm>
            <a:off x="9607480" y="2514600"/>
            <a:ext cx="164780" cy="181483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err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072C86-3F55-4EFD-B079-E4A4452A6FE1}"/>
              </a:ext>
            </a:extLst>
          </p:cNvPr>
          <p:cNvSpPr txBox="1"/>
          <p:nvPr/>
        </p:nvSpPr>
        <p:spPr>
          <a:xfrm>
            <a:off x="5629750" y="4737255"/>
            <a:ext cx="4054646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 dirty="0">
                <a:solidFill>
                  <a:srgbClr val="000080"/>
                </a:solidFill>
              </a:rPr>
              <a:t>Iptables for service (with virtual </a:t>
            </a:r>
            <a:r>
              <a:rPr lang="en-US" sz="1400" b="1" u="sng" dirty="0" err="1">
                <a:solidFill>
                  <a:srgbClr val="000080"/>
                </a:solidFill>
              </a:rPr>
              <a:t>ip</a:t>
            </a:r>
            <a:r>
              <a:rPr lang="en-US" sz="1400" b="1" u="sng" dirty="0">
                <a:solidFill>
                  <a:srgbClr val="000080"/>
                </a:solidFill>
              </a:rPr>
              <a:t>) and endpoints</a:t>
            </a:r>
            <a:endParaRPr lang="en-US" dirty="0"/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KUBE-SEP-57K ...</a:t>
            </a:r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KUBE-SEP-5RZ ….</a:t>
            </a:r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KUBE-SERVICES ….</a:t>
            </a:r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KUBE-SVC-NW ...</a:t>
            </a:r>
          </a:p>
          <a:p>
            <a:r>
              <a:rPr lang="en-US" sz="1400" dirty="0">
                <a:solidFill>
                  <a:srgbClr val="000080"/>
                </a:solidFill>
              </a:rPr>
              <a:t>-A</a:t>
            </a:r>
            <a:r>
              <a:rPr lang="en-US" sz="1400" dirty="0"/>
              <a:t> KUBE-SVC-NV5 ….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04E87D-F171-43E3-927B-D539DA547D56}"/>
              </a:ext>
            </a:extLst>
          </p:cNvPr>
          <p:cNvCxnSpPr/>
          <p:nvPr/>
        </p:nvCxnSpPr>
        <p:spPr>
          <a:xfrm>
            <a:off x="6769988" y="2526779"/>
            <a:ext cx="701246" cy="1313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E3E531-B0C8-4724-87DD-890D1A91FB3C}"/>
              </a:ext>
            </a:extLst>
          </p:cNvPr>
          <p:cNvCxnSpPr>
            <a:cxnSpLocks/>
          </p:cNvCxnSpPr>
          <p:nvPr/>
        </p:nvCxnSpPr>
        <p:spPr>
          <a:xfrm>
            <a:off x="6913605" y="2409480"/>
            <a:ext cx="2647435" cy="2190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F1BFB-35A8-4B45-B5D5-D8B4140C8992}"/>
              </a:ext>
            </a:extLst>
          </p:cNvPr>
          <p:cNvCxnSpPr>
            <a:cxnSpLocks/>
          </p:cNvCxnSpPr>
          <p:nvPr/>
        </p:nvCxnSpPr>
        <p:spPr>
          <a:xfrm flipH="1">
            <a:off x="2938010" y="2431939"/>
            <a:ext cx="3015047" cy="1078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27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be 15"/>
          <p:cNvSpPr/>
          <p:nvPr/>
        </p:nvSpPr>
        <p:spPr>
          <a:xfrm>
            <a:off x="6542530" y="528784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367017" y="509854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696356" y="1613665"/>
            <a:ext cx="1000218" cy="522893"/>
            <a:chOff x="6209100" y="1600200"/>
            <a:chExt cx="562350" cy="522893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  <a:r>
                <a:rPr lang="en-US" sz="1200" dirty="0" err="1"/>
                <a:t>lc</a:t>
              </a:r>
              <a:r>
                <a:rPr lang="en-US" sz="1200" dirty="0"/>
                <a:t>-web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85218" y="35116"/>
            <a:ext cx="28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6" name="TextBox 35"/>
          <p:cNvSpPr txBox="1"/>
          <p:nvPr/>
        </p:nvSpPr>
        <p:spPr>
          <a:xfrm rot="20095450">
            <a:off x="8546476" y="1211597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10.40.0.2:80</a:t>
            </a:r>
          </a:p>
        </p:txBody>
      </p:sp>
      <p:sp>
        <p:nvSpPr>
          <p:cNvPr id="37" name="TextBox 36"/>
          <p:cNvSpPr txBox="1"/>
          <p:nvPr/>
        </p:nvSpPr>
        <p:spPr>
          <a:xfrm rot="20095450">
            <a:off x="6025726" y="4920159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10.43.0.2:80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03405" y="1076141"/>
            <a:ext cx="1389044" cy="1143196"/>
            <a:chOff x="2503405" y="1076141"/>
            <a:chExt cx="1389044" cy="1143196"/>
          </a:xfrm>
        </p:grpSpPr>
        <p:sp>
          <p:nvSpPr>
            <p:cNvPr id="17" name="Cube 1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20095450">
              <a:off x="2503405" y="1076141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10.30.0.2:8080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94984" y="4777478"/>
            <a:ext cx="1389044" cy="1143196"/>
            <a:chOff x="4011884" y="4502150"/>
            <a:chExt cx="1389044" cy="1143196"/>
          </a:xfrm>
        </p:grpSpPr>
        <p:sp>
          <p:nvSpPr>
            <p:cNvPr id="42" name="Cube 41"/>
            <p:cNvSpPr/>
            <p:nvPr/>
          </p:nvSpPr>
          <p:spPr>
            <a:xfrm>
              <a:off x="4587658" y="4865225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20095450">
              <a:off x="4011884" y="4502150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10.32.0.3:27017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49870" y="2214524"/>
            <a:ext cx="1000218" cy="522893"/>
            <a:chOff x="6209100" y="1600200"/>
            <a:chExt cx="562350" cy="522893"/>
          </a:xfrm>
        </p:grpSpPr>
        <p:sp>
          <p:nvSpPr>
            <p:cNvPr id="54" name="Oval 53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  <a:r>
                <a:rPr lang="en-US" sz="1200" dirty="0" err="1"/>
                <a:t>lc-db</a:t>
              </a:r>
              <a:endParaRPr lang="en-US" sz="1200" dirty="0"/>
            </a:p>
          </p:txBody>
        </p:sp>
        <p:sp>
          <p:nvSpPr>
            <p:cNvPr id="68" name="Curved Right Arrow 67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43535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990849" y="2055907"/>
            <a:ext cx="1000218" cy="522893"/>
            <a:chOff x="6209100" y="1600200"/>
            <a:chExt cx="562350" cy="522893"/>
          </a:xfrm>
        </p:grpSpPr>
        <p:sp>
          <p:nvSpPr>
            <p:cNvPr id="72" name="Oval 71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  <a:r>
                <a:rPr lang="en-US" sz="1200" dirty="0" err="1"/>
                <a:t>lc</a:t>
              </a:r>
              <a:r>
                <a:rPr lang="en-US" sz="1200" dirty="0"/>
                <a:t>-app</a:t>
              </a:r>
            </a:p>
          </p:txBody>
        </p:sp>
        <p:sp>
          <p:nvSpPr>
            <p:cNvPr id="73" name="Curved Right Arrow 72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Wave 14"/>
          <p:cNvSpPr/>
          <p:nvPr/>
        </p:nvSpPr>
        <p:spPr>
          <a:xfrm>
            <a:off x="9547841" y="1369980"/>
            <a:ext cx="944060" cy="369076"/>
          </a:xfrm>
          <a:prstGeom prst="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app=</a:t>
            </a:r>
            <a:r>
              <a:rPr lang="en-US" sz="1200" dirty="0" err="1">
                <a:solidFill>
                  <a:schemeClr val="tx1"/>
                </a:solidFill>
              </a:rPr>
              <a:t>lc</a:t>
            </a:r>
            <a:r>
              <a:rPr lang="en-US" sz="1200" dirty="0">
                <a:solidFill>
                  <a:schemeClr val="tx1"/>
                </a:solidFill>
              </a:rPr>
              <a:t>-web</a:t>
            </a:r>
          </a:p>
        </p:txBody>
      </p:sp>
      <p:sp>
        <p:nvSpPr>
          <p:cNvPr id="74" name="Cube 73"/>
          <p:cNvSpPr/>
          <p:nvPr/>
        </p:nvSpPr>
        <p:spPr>
          <a:xfrm>
            <a:off x="1502948" y="222942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1314372" y="1999202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 rot="20095450">
            <a:off x="1008669" y="1840819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10.42.0.1:80</a:t>
            </a:r>
          </a:p>
        </p:txBody>
      </p:sp>
      <p:sp>
        <p:nvSpPr>
          <p:cNvPr id="77" name="Wave 76"/>
          <p:cNvSpPr/>
          <p:nvPr/>
        </p:nvSpPr>
        <p:spPr>
          <a:xfrm>
            <a:off x="2010034" y="1999202"/>
            <a:ext cx="944060" cy="369076"/>
          </a:xfrm>
          <a:prstGeom prst="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app=</a:t>
            </a:r>
            <a:r>
              <a:rPr lang="en-US" sz="1200" dirty="0" err="1">
                <a:solidFill>
                  <a:schemeClr val="tx1"/>
                </a:solidFill>
              </a:rPr>
              <a:t>lc</a:t>
            </a:r>
            <a:r>
              <a:rPr lang="en-US" sz="1200" dirty="0">
                <a:solidFill>
                  <a:schemeClr val="tx1"/>
                </a:solidFill>
              </a:rPr>
              <a:t>-web</a:t>
            </a:r>
          </a:p>
        </p:txBody>
      </p:sp>
      <p:sp>
        <p:nvSpPr>
          <p:cNvPr id="78" name="Wave 77"/>
          <p:cNvSpPr/>
          <p:nvPr/>
        </p:nvSpPr>
        <p:spPr>
          <a:xfrm>
            <a:off x="4780246" y="5049825"/>
            <a:ext cx="944060" cy="369076"/>
          </a:xfrm>
          <a:prstGeom prst="wav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app=</a:t>
            </a:r>
            <a:r>
              <a:rPr lang="en-US" sz="1200" dirty="0" err="1">
                <a:solidFill>
                  <a:schemeClr val="tx1"/>
                </a:solidFill>
              </a:rPr>
              <a:t>lc-db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Wave 78"/>
          <p:cNvSpPr/>
          <p:nvPr/>
        </p:nvSpPr>
        <p:spPr>
          <a:xfrm>
            <a:off x="7002529" y="5311424"/>
            <a:ext cx="944060" cy="369076"/>
          </a:xfrm>
          <a:prstGeom prst="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app=</a:t>
            </a:r>
            <a:r>
              <a:rPr lang="en-US" sz="1200" dirty="0" err="1">
                <a:solidFill>
                  <a:schemeClr val="tx1"/>
                </a:solidFill>
              </a:rPr>
              <a:t>lc</a:t>
            </a:r>
            <a:r>
              <a:rPr lang="en-US" sz="1200" dirty="0">
                <a:solidFill>
                  <a:schemeClr val="tx1"/>
                </a:solidFill>
              </a:rPr>
              <a:t>-web</a:t>
            </a:r>
          </a:p>
        </p:txBody>
      </p:sp>
      <p:sp>
        <p:nvSpPr>
          <p:cNvPr id="80" name="Wave 79"/>
          <p:cNvSpPr/>
          <p:nvPr/>
        </p:nvSpPr>
        <p:spPr>
          <a:xfrm>
            <a:off x="3445196" y="1404486"/>
            <a:ext cx="944060" cy="369076"/>
          </a:xfrm>
          <a:prstGeom prst="wav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app=</a:t>
            </a:r>
            <a:r>
              <a:rPr lang="en-US" sz="1200" dirty="0" err="1">
                <a:solidFill>
                  <a:schemeClr val="tx1"/>
                </a:solidFill>
              </a:rPr>
              <a:t>lc</a:t>
            </a:r>
            <a:r>
              <a:rPr lang="en-US" sz="1200" dirty="0">
                <a:solidFill>
                  <a:schemeClr val="tx1"/>
                </a:solidFill>
              </a:rPr>
              <a:t>-app</a:t>
            </a:r>
          </a:p>
        </p:txBody>
      </p:sp>
      <p:sp>
        <p:nvSpPr>
          <p:cNvPr id="48" name="Flowchart: Multidocument 47"/>
          <p:cNvSpPr/>
          <p:nvPr/>
        </p:nvSpPr>
        <p:spPr>
          <a:xfrm>
            <a:off x="7986407" y="3138565"/>
            <a:ext cx="1202389" cy="471062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81" name="Flowchart: Multidocument 80"/>
          <p:cNvSpPr/>
          <p:nvPr/>
        </p:nvSpPr>
        <p:spPr>
          <a:xfrm>
            <a:off x="5776090" y="4246239"/>
            <a:ext cx="1202389" cy="471062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82" name="Flowchart: Multidocument 81"/>
          <p:cNvSpPr/>
          <p:nvPr/>
        </p:nvSpPr>
        <p:spPr>
          <a:xfrm>
            <a:off x="3080002" y="3044544"/>
            <a:ext cx="1202389" cy="471062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9809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797014" y="751877"/>
            <a:ext cx="2276659" cy="2235200"/>
            <a:chOff x="7329714" y="464457"/>
            <a:chExt cx="2276659" cy="2235200"/>
          </a:xfrm>
        </p:grpSpPr>
        <p:sp>
          <p:nvSpPr>
            <p:cNvPr id="5" name="Oval 4"/>
            <p:cNvSpPr/>
            <p:nvPr/>
          </p:nvSpPr>
          <p:spPr>
            <a:xfrm>
              <a:off x="7329714" y="464457"/>
              <a:ext cx="2276659" cy="2235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ube 3"/>
            <p:cNvSpPr/>
            <p:nvPr/>
          </p:nvSpPr>
          <p:spPr>
            <a:xfrm>
              <a:off x="7522865" y="965505"/>
              <a:ext cx="1798064" cy="123310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40541" y="1240764"/>
            <a:ext cx="2276659" cy="2235200"/>
            <a:chOff x="7329714" y="464457"/>
            <a:chExt cx="2276659" cy="2235200"/>
          </a:xfrm>
        </p:grpSpPr>
        <p:sp>
          <p:nvSpPr>
            <p:cNvPr id="17" name="Oval 16"/>
            <p:cNvSpPr/>
            <p:nvPr/>
          </p:nvSpPr>
          <p:spPr>
            <a:xfrm>
              <a:off x="7329714" y="464457"/>
              <a:ext cx="2276659" cy="2235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>
              <a:off x="7652349" y="965505"/>
              <a:ext cx="1685664" cy="123310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24080" y="1741812"/>
            <a:ext cx="2276659" cy="2235200"/>
            <a:chOff x="7329714" y="464457"/>
            <a:chExt cx="2276659" cy="2235200"/>
          </a:xfrm>
        </p:grpSpPr>
        <p:sp>
          <p:nvSpPr>
            <p:cNvPr id="20" name="Oval 19"/>
            <p:cNvSpPr/>
            <p:nvPr/>
          </p:nvSpPr>
          <p:spPr>
            <a:xfrm>
              <a:off x="7329714" y="464457"/>
              <a:ext cx="2276659" cy="2235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7627058" y="965505"/>
              <a:ext cx="1681970" cy="123310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/>
                <a:t>lc</a:t>
              </a:r>
              <a:r>
                <a:rPr lang="en-US" dirty="0"/>
                <a:t>-web-pod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18703" y="2859412"/>
            <a:ext cx="2276659" cy="2235200"/>
            <a:chOff x="7329714" y="464457"/>
            <a:chExt cx="2276659" cy="2235200"/>
          </a:xfrm>
        </p:grpSpPr>
        <p:sp>
          <p:nvSpPr>
            <p:cNvPr id="23" name="Oval 22"/>
            <p:cNvSpPr/>
            <p:nvPr/>
          </p:nvSpPr>
          <p:spPr>
            <a:xfrm>
              <a:off x="7329714" y="464457"/>
              <a:ext cx="2276659" cy="223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7502843" y="965505"/>
              <a:ext cx="1930400" cy="1233104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/>
                <a:t>lc</a:t>
              </a:r>
              <a:r>
                <a:rPr lang="en-US" dirty="0"/>
                <a:t>-app-pod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92076" y="4507601"/>
            <a:ext cx="2276659" cy="2235200"/>
            <a:chOff x="7329714" y="464457"/>
            <a:chExt cx="2276659" cy="2235200"/>
          </a:xfrm>
        </p:grpSpPr>
        <p:sp>
          <p:nvSpPr>
            <p:cNvPr id="26" name="Oval 25"/>
            <p:cNvSpPr/>
            <p:nvPr/>
          </p:nvSpPr>
          <p:spPr>
            <a:xfrm>
              <a:off x="7329714" y="464457"/>
              <a:ext cx="2276659" cy="223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/>
            <p:cNvSpPr/>
            <p:nvPr/>
          </p:nvSpPr>
          <p:spPr>
            <a:xfrm>
              <a:off x="7744010" y="965505"/>
              <a:ext cx="1448066" cy="1233104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lc</a:t>
              </a:r>
              <a:r>
                <a:rPr lang="en-US" dirty="0"/>
                <a:t>-</a:t>
              </a:r>
              <a:r>
                <a:rPr lang="en-US" dirty="0" err="1"/>
                <a:t>db</a:t>
              </a:r>
              <a:r>
                <a:rPr lang="en-US" dirty="0"/>
                <a:t>-pod</a:t>
              </a:r>
            </a:p>
          </p:txBody>
        </p:sp>
      </p:grpSp>
      <p:sp>
        <p:nvSpPr>
          <p:cNvPr id="31" name="Right Arrow Callout 30"/>
          <p:cNvSpPr/>
          <p:nvPr/>
        </p:nvSpPr>
        <p:spPr>
          <a:xfrm>
            <a:off x="113353" y="1869477"/>
            <a:ext cx="1729844" cy="801152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Service:</a:t>
            </a:r>
          </a:p>
          <a:p>
            <a:pPr algn="ctr"/>
            <a:r>
              <a:rPr lang="en-US" sz="2000" dirty="0" err="1"/>
              <a:t>lc</a:t>
            </a:r>
            <a:r>
              <a:rPr lang="en-US" sz="2000" dirty="0"/>
              <a:t>-web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250" y="1500145"/>
            <a:ext cx="205827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10.105.128.60 :80</a:t>
            </a:r>
          </a:p>
        </p:txBody>
      </p:sp>
      <p:sp>
        <p:nvSpPr>
          <p:cNvPr id="35" name="Right Arrow Callout 34"/>
          <p:cNvSpPr/>
          <p:nvPr/>
        </p:nvSpPr>
        <p:spPr>
          <a:xfrm>
            <a:off x="4688859" y="3672926"/>
            <a:ext cx="1729844" cy="801152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Service:</a:t>
            </a:r>
          </a:p>
          <a:p>
            <a:pPr algn="ctr"/>
            <a:r>
              <a:rPr lang="en-US" sz="2000" dirty="0" err="1"/>
              <a:t>lc</a:t>
            </a:r>
            <a:r>
              <a:rPr lang="en-US" sz="2000" dirty="0"/>
              <a:t>-app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84673" y="3395927"/>
            <a:ext cx="197736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10.97.14.200:8080</a:t>
            </a:r>
          </a:p>
        </p:txBody>
      </p:sp>
      <p:sp>
        <p:nvSpPr>
          <p:cNvPr id="39" name="Right Arrow Callout 38"/>
          <p:cNvSpPr/>
          <p:nvPr/>
        </p:nvSpPr>
        <p:spPr>
          <a:xfrm>
            <a:off x="7557033" y="5614674"/>
            <a:ext cx="1729844" cy="801152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Service:</a:t>
            </a:r>
          </a:p>
          <a:p>
            <a:pPr algn="ctr"/>
            <a:r>
              <a:rPr lang="en-US" sz="2000" dirty="0" err="1"/>
              <a:t>lc-db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232628" y="5232791"/>
            <a:ext cx="195944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10.87.32.20:27017</a:t>
            </a:r>
          </a:p>
        </p:txBody>
      </p:sp>
      <p:sp>
        <p:nvSpPr>
          <p:cNvPr id="41" name="TextBox 40"/>
          <p:cNvSpPr txBox="1"/>
          <p:nvPr/>
        </p:nvSpPr>
        <p:spPr>
          <a:xfrm rot="903569">
            <a:off x="3854869" y="1959044"/>
            <a:ext cx="159318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10.40.0.2:80</a:t>
            </a:r>
          </a:p>
        </p:txBody>
      </p:sp>
      <p:sp>
        <p:nvSpPr>
          <p:cNvPr id="42" name="TextBox 41"/>
          <p:cNvSpPr txBox="1"/>
          <p:nvPr/>
        </p:nvSpPr>
        <p:spPr>
          <a:xfrm rot="903569">
            <a:off x="7648693" y="3012845"/>
            <a:ext cx="159002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10.43.0.3:8080</a:t>
            </a:r>
          </a:p>
        </p:txBody>
      </p:sp>
      <p:sp>
        <p:nvSpPr>
          <p:cNvPr id="43" name="TextBox 42"/>
          <p:cNvSpPr txBox="1"/>
          <p:nvPr/>
        </p:nvSpPr>
        <p:spPr>
          <a:xfrm rot="903569">
            <a:off x="10100587" y="4624760"/>
            <a:ext cx="188622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10.56.0.3:27017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91886" y="609601"/>
            <a:ext cx="10662552" cy="26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7313" y="197879"/>
            <a:ext cx="135083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 :30XXX</a:t>
            </a:r>
          </a:p>
        </p:txBody>
      </p:sp>
    </p:spTree>
    <p:extLst>
      <p:ext uri="{BB962C8B-B14F-4D97-AF65-F5344CB8AC3E}">
        <p14:creationId xmlns:p14="http://schemas.microsoft.com/office/powerpoint/2010/main" val="65232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Liveness</a:t>
            </a:r>
            <a:r>
              <a:rPr lang="en-US" sz="2800" dirty="0"/>
              <a:t> and </a:t>
            </a:r>
            <a:r>
              <a:rPr lang="en-US" sz="2800" dirty="0" err="1"/>
              <a:t>Rediness</a:t>
            </a:r>
            <a:r>
              <a:rPr lang="en-US" sz="2800" dirty="0"/>
              <a:t> Probes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6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ConfigMap</a:t>
            </a:r>
            <a:r>
              <a:rPr lang="en-US" sz="2800" dirty="0"/>
              <a:t> and Secrets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5407352"/>
            <a:ext cx="5171090" cy="95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4761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Liveness</a:t>
            </a:r>
            <a:r>
              <a:rPr lang="en-US" sz="2800" dirty="0"/>
              <a:t> and </a:t>
            </a:r>
            <a:r>
              <a:rPr lang="en-US" sz="2800" dirty="0" err="1"/>
              <a:t>Rediness</a:t>
            </a:r>
            <a:r>
              <a:rPr lang="en-US" sz="2800" dirty="0"/>
              <a:t> Probes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953187"/>
            <a:ext cx="5171090" cy="1052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Liveness</a:t>
            </a:r>
            <a:r>
              <a:rPr lang="en-US" sz="2800" dirty="0"/>
              <a:t> and </a:t>
            </a:r>
            <a:r>
              <a:rPr lang="en-US" sz="2800" dirty="0" err="1"/>
              <a:t>Rediness</a:t>
            </a:r>
            <a:r>
              <a:rPr lang="en-US" sz="2800" dirty="0"/>
              <a:t> Probes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ConfigMap</a:t>
            </a:r>
            <a:r>
              <a:rPr lang="en-US" sz="2800" dirty="0"/>
              <a:t> and Secrets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5407352"/>
            <a:ext cx="5171090" cy="95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4014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u="sng" dirty="0" err="1">
                <a:hlinkClick r:id="rId2"/>
              </a:rPr>
              <a:t>kubelet</a:t>
            </a:r>
            <a:r>
              <a:rPr lang="en-US" dirty="0"/>
              <a:t> uses </a:t>
            </a:r>
            <a:r>
              <a:rPr lang="en-US" dirty="0" err="1"/>
              <a:t>liveness</a:t>
            </a:r>
            <a:r>
              <a:rPr lang="en-US" dirty="0"/>
              <a:t> probes to know when to restart a Container.</a:t>
            </a:r>
          </a:p>
          <a:p>
            <a:pPr marL="0" indent="0">
              <a:buNone/>
            </a:pPr>
            <a:r>
              <a:rPr lang="en-US" dirty="0"/>
              <a:t>For example, </a:t>
            </a:r>
            <a:r>
              <a:rPr lang="en-US" dirty="0" err="1"/>
              <a:t>liveness</a:t>
            </a:r>
            <a:r>
              <a:rPr lang="en-US" dirty="0"/>
              <a:t> probes could catch a deadlock, where an application is running, but unable to make progress. </a:t>
            </a:r>
          </a:p>
          <a:p>
            <a:pPr marL="0" indent="0">
              <a:buNone/>
            </a:pPr>
            <a:r>
              <a:rPr lang="en-US" dirty="0"/>
              <a:t>Restarting a Container in such a state can help to make the application more available despite bugs.</a:t>
            </a:r>
          </a:p>
        </p:txBody>
      </p:sp>
    </p:spTree>
    <p:extLst>
      <p:ext uri="{BB962C8B-B14F-4D97-AF65-F5344CB8AC3E}">
        <p14:creationId xmlns:p14="http://schemas.microsoft.com/office/powerpoint/2010/main" val="4259982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86" y="365126"/>
            <a:ext cx="9750579" cy="61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19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83" y="130629"/>
            <a:ext cx="10315184" cy="65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6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might need to load large data or configuration files during startup. </a:t>
            </a:r>
          </a:p>
          <a:p>
            <a:r>
              <a:rPr lang="en-US" dirty="0"/>
              <a:t>A pod with containers reporting that they are not ready does not receive traffic through </a:t>
            </a:r>
            <a:r>
              <a:rPr lang="en-US" dirty="0" err="1"/>
              <a:t>Kubernetes</a:t>
            </a:r>
            <a:r>
              <a:rPr lang="en-US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31531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77421"/>
            <a:ext cx="10218619" cy="67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46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ConfigMap</a:t>
            </a:r>
            <a:r>
              <a:rPr lang="en-US" sz="2800" dirty="0"/>
              <a:t> and Secrets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Liveness</a:t>
            </a:r>
            <a:r>
              <a:rPr lang="en-US" sz="2800" dirty="0"/>
              <a:t> and </a:t>
            </a:r>
            <a:r>
              <a:rPr lang="en-US" sz="2800" dirty="0" err="1"/>
              <a:t>Rediness</a:t>
            </a:r>
            <a:r>
              <a:rPr lang="en-US" sz="2800" dirty="0"/>
              <a:t> Probes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4118331"/>
            <a:ext cx="5171090" cy="1052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ConfigMaps</a:t>
            </a:r>
            <a:r>
              <a:rPr lang="en-US" sz="2800" dirty="0"/>
              <a:t> and Secrets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5407352"/>
            <a:ext cx="5171090" cy="95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04084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171" y="157048"/>
            <a:ext cx="5138057" cy="5430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295775" cy="29648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0400" y="5719809"/>
            <a:ext cx="10871200" cy="1039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config.yaml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--from-literal=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special.how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=very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506022"/>
            <a:ext cx="22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my-</a:t>
            </a:r>
            <a:r>
              <a:rPr lang="en-US" b="1" u="sng" dirty="0" err="1"/>
              <a:t>config.yaml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03284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414486" cy="237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321356"/>
            <a:ext cx="22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my-</a:t>
            </a:r>
            <a:r>
              <a:rPr lang="en-US" b="1" u="sng" dirty="0" err="1"/>
              <a:t>secret.yaml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660400" y="5413829"/>
            <a:ext cx="10871200" cy="1345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config.yaml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--from-literal=username-admin –from-literal-password=1f2d1e2e67df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510" y="90100"/>
            <a:ext cx="3914088" cy="516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21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ConfigMap</a:t>
            </a:r>
            <a:r>
              <a:rPr lang="en-US" sz="2800" dirty="0"/>
              <a:t> and Secrets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Liveness</a:t>
            </a:r>
            <a:r>
              <a:rPr lang="en-US" sz="2800" dirty="0"/>
              <a:t> and </a:t>
            </a:r>
            <a:r>
              <a:rPr lang="en-US" sz="2800" dirty="0" err="1"/>
              <a:t>Rediness</a:t>
            </a:r>
            <a:r>
              <a:rPr lang="en-US" sz="2800" dirty="0"/>
              <a:t> Probes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5407352"/>
            <a:ext cx="5171090" cy="95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Volumes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5407352"/>
            <a:ext cx="5171090" cy="1052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20489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 to </a:t>
            </a:r>
            <a:r>
              <a:rPr lang="en-US" dirty="0" err="1"/>
              <a:t>Microservices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55" y="1857829"/>
            <a:ext cx="10829552" cy="4209142"/>
          </a:xfrm>
        </p:spPr>
      </p:pic>
    </p:spTree>
    <p:extLst>
      <p:ext uri="{BB962C8B-B14F-4D97-AF65-F5344CB8AC3E}">
        <p14:creationId xmlns:p14="http://schemas.microsoft.com/office/powerpoint/2010/main" val="1697665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Volumes for:</a:t>
            </a:r>
          </a:p>
          <a:p>
            <a:r>
              <a:rPr lang="en-US" dirty="0"/>
              <a:t>Persistent of Files</a:t>
            </a:r>
          </a:p>
          <a:p>
            <a:r>
              <a:rPr lang="en-US" dirty="0"/>
              <a:t>Need to share Files Between Containers</a:t>
            </a:r>
          </a:p>
        </p:txBody>
      </p:sp>
    </p:spTree>
    <p:extLst>
      <p:ext uri="{BB962C8B-B14F-4D97-AF65-F5344CB8AC3E}">
        <p14:creationId xmlns:p14="http://schemas.microsoft.com/office/powerpoint/2010/main" val="2525628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4" name="Cube 3"/>
          <p:cNvSpPr/>
          <p:nvPr/>
        </p:nvSpPr>
        <p:spPr>
          <a:xfrm>
            <a:off x="2115403" y="1690688"/>
            <a:ext cx="8161361" cy="4681183"/>
          </a:xfrm>
          <a:prstGeom prst="cube">
            <a:avLst>
              <a:gd name="adj" fmla="val 9815"/>
            </a:avLst>
          </a:prstGeom>
          <a:solidFill>
            <a:srgbClr val="99B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6" y="2641979"/>
            <a:ext cx="1219200" cy="1219200"/>
          </a:xfrm>
          <a:prstGeom prst="rect">
            <a:avLst/>
          </a:prstGeom>
        </p:spPr>
      </p:pic>
      <p:sp>
        <p:nvSpPr>
          <p:cNvPr id="6" name="Flowchart: Magnetic Disk 5"/>
          <p:cNvSpPr/>
          <p:nvPr/>
        </p:nvSpPr>
        <p:spPr>
          <a:xfrm>
            <a:off x="3149600" y="4760686"/>
            <a:ext cx="2946400" cy="119017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File-System</a:t>
            </a:r>
          </a:p>
        </p:txBody>
      </p:sp>
    </p:spTree>
    <p:extLst>
      <p:ext uri="{BB962C8B-B14F-4D97-AF65-F5344CB8AC3E}">
        <p14:creationId xmlns:p14="http://schemas.microsoft.com/office/powerpoint/2010/main" val="1235752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4" name="Cube 3"/>
          <p:cNvSpPr/>
          <p:nvPr/>
        </p:nvSpPr>
        <p:spPr>
          <a:xfrm>
            <a:off x="4622965" y="2676922"/>
            <a:ext cx="1668653" cy="12945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06532" y="1815154"/>
            <a:ext cx="5036024" cy="4285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6291618" y="2897560"/>
            <a:ext cx="1668653" cy="129457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5167085" y="4458820"/>
            <a:ext cx="1857829" cy="119017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File-System</a:t>
            </a:r>
          </a:p>
        </p:txBody>
      </p:sp>
      <p:sp>
        <p:nvSpPr>
          <p:cNvPr id="3" name="Isosceles Triangle 2"/>
          <p:cNvSpPr/>
          <p:nvPr/>
        </p:nvSpPr>
        <p:spPr>
          <a:xfrm rot="21142441">
            <a:off x="5167085" y="3801436"/>
            <a:ext cx="544120" cy="728649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4862288" y="3573877"/>
            <a:ext cx="475259" cy="22370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4" name="Regular Pentagon 3"/>
          <p:cNvSpPr/>
          <p:nvPr/>
        </p:nvSpPr>
        <p:spPr>
          <a:xfrm>
            <a:off x="3311551" y="2284203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gular Pentagon 4"/>
          <p:cNvSpPr/>
          <p:nvPr/>
        </p:nvSpPr>
        <p:spPr>
          <a:xfrm>
            <a:off x="3039191" y="2189859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6184196" y="2817939"/>
            <a:ext cx="394025" cy="3619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8683" y="262863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70422" y="4772893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1180" y="4820506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57998" y="4395124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15" name="Cube 14"/>
          <p:cNvSpPr/>
          <p:nvPr/>
        </p:nvSpPr>
        <p:spPr>
          <a:xfrm>
            <a:off x="6381208" y="2980521"/>
            <a:ext cx="394025" cy="36198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4505972" y="3512787"/>
            <a:ext cx="1595852" cy="87072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File-System</a:t>
            </a:r>
          </a:p>
        </p:txBody>
      </p:sp>
      <p:sp>
        <p:nvSpPr>
          <p:cNvPr id="13" name="Isosceles Triangle 12"/>
          <p:cNvSpPr/>
          <p:nvPr/>
        </p:nvSpPr>
        <p:spPr>
          <a:xfrm rot="884158">
            <a:off x="5643633" y="2967197"/>
            <a:ext cx="544120" cy="654767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6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5" y="-88981"/>
            <a:ext cx="10257847" cy="6822658"/>
          </a:xfrm>
          <a:prstGeom prst="rect">
            <a:avLst/>
          </a:prstGeom>
        </p:spPr>
      </p:pic>
      <p:sp>
        <p:nvSpPr>
          <p:cNvPr id="6" name="Regular Pentagon 5"/>
          <p:cNvSpPr/>
          <p:nvPr/>
        </p:nvSpPr>
        <p:spPr>
          <a:xfrm>
            <a:off x="5261256" y="3438449"/>
            <a:ext cx="1262841" cy="1337935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5142451" y="3322348"/>
            <a:ext cx="1507756" cy="1237123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523827" y="1989284"/>
            <a:ext cx="1414523" cy="1541628"/>
            <a:chOff x="7240824" y="2080729"/>
            <a:chExt cx="1414523" cy="1541628"/>
          </a:xfrm>
        </p:grpSpPr>
        <p:sp>
          <p:nvSpPr>
            <p:cNvPr id="8" name="Regular Pentagon 7"/>
            <p:cNvSpPr/>
            <p:nvPr/>
          </p:nvSpPr>
          <p:spPr>
            <a:xfrm rot="18890290">
              <a:off x="7226413" y="2417378"/>
              <a:ext cx="1254446" cy="1155511"/>
            </a:xfrm>
            <a:prstGeom prst="pentagon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gular Pentagon 9"/>
            <p:cNvSpPr/>
            <p:nvPr/>
          </p:nvSpPr>
          <p:spPr>
            <a:xfrm rot="18890290">
              <a:off x="7287644" y="2033909"/>
              <a:ext cx="1320884" cy="1414523"/>
            </a:xfrm>
            <a:prstGeom prst="pent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42014" y="1972447"/>
            <a:ext cx="1400723" cy="1486577"/>
            <a:chOff x="2290326" y="524301"/>
            <a:chExt cx="1400723" cy="1486577"/>
          </a:xfrm>
        </p:grpSpPr>
        <p:sp>
          <p:nvSpPr>
            <p:cNvPr id="7" name="Regular Pentagon 6"/>
            <p:cNvSpPr/>
            <p:nvPr/>
          </p:nvSpPr>
          <p:spPr>
            <a:xfrm rot="2888474">
              <a:off x="2501848" y="846897"/>
              <a:ext cx="1151527" cy="1176435"/>
            </a:xfrm>
            <a:prstGeom prst="pentagon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gular Pentagon 10"/>
            <p:cNvSpPr/>
            <p:nvPr/>
          </p:nvSpPr>
          <p:spPr>
            <a:xfrm rot="2884733">
              <a:off x="2327216" y="487411"/>
              <a:ext cx="1326943" cy="1400723"/>
            </a:xfrm>
            <a:prstGeom prst="pent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Hexagon 18"/>
          <p:cNvSpPr/>
          <p:nvPr/>
        </p:nvSpPr>
        <p:spPr>
          <a:xfrm>
            <a:off x="5352905" y="2232503"/>
            <a:ext cx="1079541" cy="872932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14832" y="4407052"/>
            <a:ext cx="211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21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94" y="4133513"/>
            <a:ext cx="308916" cy="308916"/>
          </a:xfrm>
        </p:spPr>
      </p:pic>
      <p:sp>
        <p:nvSpPr>
          <p:cNvPr id="41" name="Heptagon 40"/>
          <p:cNvSpPr/>
          <p:nvPr/>
        </p:nvSpPr>
        <p:spPr>
          <a:xfrm>
            <a:off x="2636199" y="1027906"/>
            <a:ext cx="5787025" cy="4375735"/>
          </a:xfrm>
          <a:prstGeom prst="heptagon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7365083" y="2441765"/>
            <a:ext cx="183585" cy="17237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89571" y="2252463"/>
            <a:ext cx="466358" cy="47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7285704" y="2283510"/>
            <a:ext cx="183585" cy="17237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5744785" y="2480512"/>
            <a:ext cx="574257" cy="46412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owchart: Magnetic Disk 23"/>
          <p:cNvSpPr/>
          <p:nvPr/>
        </p:nvSpPr>
        <p:spPr>
          <a:xfrm>
            <a:off x="4290211" y="2584742"/>
            <a:ext cx="574257" cy="46412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1749384" y="4577160"/>
            <a:ext cx="1051834" cy="63346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configMap</a:t>
            </a:r>
            <a:r>
              <a:rPr lang="en-US" dirty="0"/>
              <a:t>/Secret</a:t>
            </a:r>
          </a:p>
          <a:p>
            <a:r>
              <a:rPr lang="en-US" dirty="0"/>
              <a:t>projected</a:t>
            </a:r>
          </a:p>
          <a:p>
            <a:r>
              <a:rPr lang="en-US" dirty="0" err="1"/>
              <a:t>hostPath</a:t>
            </a:r>
            <a:endParaRPr lang="en-US" dirty="0"/>
          </a:p>
          <a:p>
            <a:r>
              <a:rPr lang="en-US" dirty="0" err="1"/>
              <a:t>emptyDir</a:t>
            </a:r>
            <a:endParaRPr lang="en-US" dirty="0"/>
          </a:p>
          <a:p>
            <a:r>
              <a:rPr lang="en-US" dirty="0"/>
              <a:t>NFS</a:t>
            </a:r>
          </a:p>
          <a:p>
            <a:r>
              <a:rPr lang="en-US" dirty="0"/>
              <a:t>CEPH</a:t>
            </a:r>
          </a:p>
          <a:p>
            <a:r>
              <a:rPr lang="en-US" dirty="0" err="1"/>
              <a:t>glusterFS</a:t>
            </a:r>
            <a:endParaRPr lang="en-US" dirty="0"/>
          </a:p>
          <a:p>
            <a:r>
              <a:rPr lang="en-US" dirty="0" err="1"/>
              <a:t>storageOS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60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- </a:t>
            </a:r>
            <a:r>
              <a:rPr lang="en-US" dirty="0" err="1"/>
              <a:t>ConfigMap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5352"/>
            <a:ext cx="4074504" cy="32596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416" y="365125"/>
            <a:ext cx="5153623" cy="54512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7439" y="1506020"/>
            <a:ext cx="22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my-</a:t>
            </a:r>
            <a:r>
              <a:rPr lang="en-US" b="1" u="sng" dirty="0" err="1"/>
              <a:t>config.yaml</a:t>
            </a: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120841" y="5656996"/>
            <a:ext cx="10871200" cy="1039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config.yaml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--from-file=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example.property.file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43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- Secret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574143" cy="39634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9868" y="5654094"/>
            <a:ext cx="11548645" cy="1039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secret.yaml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secret generic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mysecret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--from-file=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secret.key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423" y="203200"/>
            <a:ext cx="4066548" cy="53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27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- Projected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831"/>
            <a:ext cx="4328886" cy="515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33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7234-D4C4-4E22-A24E-A2D04567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- </a:t>
            </a:r>
            <a:r>
              <a:rPr lang="en-US" dirty="0" err="1"/>
              <a:t>hostPath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C1F226-BA9A-4799-9E50-9B474C474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0205" y="504825"/>
            <a:ext cx="6494783" cy="554347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22537CF-BC5F-4263-B5B5-6D4F9E83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943100"/>
            <a:ext cx="3372522" cy="33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(</a:t>
            </a:r>
            <a:r>
              <a:rPr lang="en-US" dirty="0" err="1"/>
              <a:t>Docker</a:t>
            </a:r>
            <a:r>
              <a:rPr lang="en-US" dirty="0"/>
              <a:t> or Rocket)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84" y="1690688"/>
            <a:ext cx="5469591" cy="435133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536192"/>
            <a:ext cx="5449084" cy="4645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</a:t>
            </a:r>
            <a:r>
              <a:rPr lang="en-US" sz="5200" dirty="0"/>
              <a:t>container consists of an entire runtime environment: an application, plus all its dependencies, libraries and other binaries, and configuration files needed to run it, bundled into one package.</a:t>
            </a:r>
          </a:p>
        </p:txBody>
      </p:sp>
    </p:spTree>
    <p:extLst>
      <p:ext uri="{BB962C8B-B14F-4D97-AF65-F5344CB8AC3E}">
        <p14:creationId xmlns:p14="http://schemas.microsoft.com/office/powerpoint/2010/main" val="297300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Technology to the rescue - Container 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growing of </a:t>
            </a:r>
            <a:r>
              <a:rPr lang="en-US" dirty="0" err="1"/>
              <a:t>microservices</a:t>
            </a:r>
            <a:r>
              <a:rPr lang="en-US" dirty="0"/>
              <a:t> and the need to scale them introduced challenges like: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Auto Deploy our </a:t>
            </a:r>
            <a:r>
              <a:rPr lang="en-US" dirty="0" err="1"/>
              <a:t>microservices</a:t>
            </a:r>
            <a:r>
              <a:rPr lang="en-US" dirty="0"/>
              <a:t> quickly and predictably.</a:t>
            </a:r>
          </a:p>
          <a:p>
            <a:pPr lvl="1"/>
            <a:r>
              <a:rPr lang="en-US" dirty="0"/>
              <a:t>Scale our </a:t>
            </a:r>
            <a:r>
              <a:rPr lang="en-US" dirty="0" err="1"/>
              <a:t>microservices</a:t>
            </a:r>
            <a:r>
              <a:rPr lang="en-US" dirty="0"/>
              <a:t> on the fly.</a:t>
            </a:r>
          </a:p>
          <a:p>
            <a:pPr lvl="1"/>
            <a:r>
              <a:rPr lang="en-US" dirty="0"/>
              <a:t>Roll out new features seamlessly.</a:t>
            </a:r>
          </a:p>
          <a:p>
            <a:pPr lvl="1"/>
            <a:r>
              <a:rPr lang="en-US" dirty="0"/>
              <a:t>Limit hardware usage to required resources only.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This is where container orchestration platforms become extremely useful and powerful, because it offer a solution for those challenges</a:t>
            </a:r>
          </a:p>
        </p:txBody>
      </p:sp>
    </p:spTree>
    <p:extLst>
      <p:ext uri="{BB962C8B-B14F-4D97-AF65-F5344CB8AC3E}">
        <p14:creationId xmlns:p14="http://schemas.microsoft.com/office/powerpoint/2010/main" val="337013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/>
              <a:t>Kubernetes</a:t>
            </a:r>
            <a:r>
              <a:rPr lang="en-US" sz="4400" dirty="0"/>
              <a:t> is an open-source platform designed to automate deploying, scaling, and operating application containers.</a:t>
            </a:r>
          </a:p>
        </p:txBody>
      </p:sp>
    </p:spTree>
    <p:extLst>
      <p:ext uri="{BB962C8B-B14F-4D97-AF65-F5344CB8AC3E}">
        <p14:creationId xmlns:p14="http://schemas.microsoft.com/office/powerpoint/2010/main" val="70471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64" y="2404997"/>
            <a:ext cx="3843562" cy="25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0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5" y="-88981"/>
            <a:ext cx="10257847" cy="6822658"/>
          </a:xfrm>
          <a:prstGeom prst="rect">
            <a:avLst/>
          </a:prstGeom>
        </p:spPr>
      </p:pic>
      <p:sp>
        <p:nvSpPr>
          <p:cNvPr id="6" name="Regular Pentagon 5"/>
          <p:cNvSpPr/>
          <p:nvPr/>
        </p:nvSpPr>
        <p:spPr>
          <a:xfrm>
            <a:off x="5261256" y="3438449"/>
            <a:ext cx="1262841" cy="1337935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5142451" y="3322348"/>
            <a:ext cx="1507756" cy="1237123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523827" y="1989284"/>
            <a:ext cx="1414523" cy="1541628"/>
            <a:chOff x="7240824" y="2080729"/>
            <a:chExt cx="1414523" cy="1541628"/>
          </a:xfrm>
        </p:grpSpPr>
        <p:sp>
          <p:nvSpPr>
            <p:cNvPr id="8" name="Regular Pentagon 7"/>
            <p:cNvSpPr/>
            <p:nvPr/>
          </p:nvSpPr>
          <p:spPr>
            <a:xfrm rot="18890290">
              <a:off x="7226413" y="2417378"/>
              <a:ext cx="1254446" cy="1155511"/>
            </a:xfrm>
            <a:prstGeom prst="pentagon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gular Pentagon 9"/>
            <p:cNvSpPr/>
            <p:nvPr/>
          </p:nvSpPr>
          <p:spPr>
            <a:xfrm rot="18890290">
              <a:off x="7287644" y="2033909"/>
              <a:ext cx="1320884" cy="1414523"/>
            </a:xfrm>
            <a:prstGeom prst="pent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42014" y="1972447"/>
            <a:ext cx="1400723" cy="1486577"/>
            <a:chOff x="2290326" y="524301"/>
            <a:chExt cx="1400723" cy="1486577"/>
          </a:xfrm>
        </p:grpSpPr>
        <p:sp>
          <p:nvSpPr>
            <p:cNvPr id="7" name="Regular Pentagon 6"/>
            <p:cNvSpPr/>
            <p:nvPr/>
          </p:nvSpPr>
          <p:spPr>
            <a:xfrm rot="2888474">
              <a:off x="2501848" y="846897"/>
              <a:ext cx="1151527" cy="1176435"/>
            </a:xfrm>
            <a:prstGeom prst="pentagon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gular Pentagon 10"/>
            <p:cNvSpPr/>
            <p:nvPr/>
          </p:nvSpPr>
          <p:spPr>
            <a:xfrm rot="2884733">
              <a:off x="2327216" y="487411"/>
              <a:ext cx="1326943" cy="1400723"/>
            </a:xfrm>
            <a:prstGeom prst="pent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Hexagon 18"/>
          <p:cNvSpPr/>
          <p:nvPr/>
        </p:nvSpPr>
        <p:spPr>
          <a:xfrm>
            <a:off x="5352905" y="2232503"/>
            <a:ext cx="1079541" cy="872932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14832" y="4407052"/>
            <a:ext cx="211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21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94" y="4133513"/>
            <a:ext cx="308916" cy="308916"/>
          </a:xfrm>
        </p:spPr>
      </p:pic>
      <p:sp>
        <p:nvSpPr>
          <p:cNvPr id="41" name="Heptagon 40"/>
          <p:cNvSpPr/>
          <p:nvPr/>
        </p:nvSpPr>
        <p:spPr>
          <a:xfrm>
            <a:off x="2636199" y="1027906"/>
            <a:ext cx="5787025" cy="4375735"/>
          </a:xfrm>
          <a:prstGeom prst="heptagon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2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gular Pentagon 3"/>
          <p:cNvSpPr/>
          <p:nvPr/>
        </p:nvSpPr>
        <p:spPr>
          <a:xfrm>
            <a:off x="3311551" y="2284203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gular Pentagon 4"/>
          <p:cNvSpPr/>
          <p:nvPr/>
        </p:nvSpPr>
        <p:spPr>
          <a:xfrm>
            <a:off x="3039191" y="2189859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6184196" y="2817939"/>
            <a:ext cx="394025" cy="3619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8683" y="262863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70422" y="4772893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1180" y="4820506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57998" y="4395124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15" name="Cube 14"/>
          <p:cNvSpPr/>
          <p:nvPr/>
        </p:nvSpPr>
        <p:spPr>
          <a:xfrm>
            <a:off x="6381208" y="2980521"/>
            <a:ext cx="394025" cy="36198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8538</TotalTime>
  <Words>663</Words>
  <Application>Microsoft Office PowerPoint</Application>
  <PresentationFormat>Widescreen</PresentationFormat>
  <Paragraphs>230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Using Kubernetes</vt:lpstr>
      <vt:lpstr>Agenda</vt:lpstr>
      <vt:lpstr>Monolith to Microservices Architecture</vt:lpstr>
      <vt:lpstr>Containers (Docker or Rocket)</vt:lpstr>
      <vt:lpstr>Technology to the rescue - Container Orchestration</vt:lpstr>
      <vt:lpstr>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</vt:lpstr>
      <vt:lpstr>Deployment</vt:lpstr>
      <vt:lpstr>PowerPoint Presentation</vt:lpstr>
      <vt:lpstr>Master Node</vt:lpstr>
      <vt:lpstr>Service</vt:lpstr>
      <vt:lpstr>kube-apiserver notifies kube-proxy on every Node on new Service and Endpoints Objects:</vt:lpstr>
      <vt:lpstr>PowerPoint Presentation</vt:lpstr>
      <vt:lpstr>PowerPoint Presentation</vt:lpstr>
      <vt:lpstr>Agenda</vt:lpstr>
      <vt:lpstr>Liveness</vt:lpstr>
      <vt:lpstr>PowerPoint Presentation</vt:lpstr>
      <vt:lpstr>PowerPoint Presentation</vt:lpstr>
      <vt:lpstr>Readiness</vt:lpstr>
      <vt:lpstr>PowerPoint Presentation</vt:lpstr>
      <vt:lpstr>Agenda</vt:lpstr>
      <vt:lpstr>ConfigMap</vt:lpstr>
      <vt:lpstr>Secret</vt:lpstr>
      <vt:lpstr>Agenda</vt:lpstr>
      <vt:lpstr>Volumes</vt:lpstr>
      <vt:lpstr>Container</vt:lpstr>
      <vt:lpstr>Pod</vt:lpstr>
      <vt:lpstr>Node</vt:lpstr>
      <vt:lpstr>PowerPoint Presentation</vt:lpstr>
      <vt:lpstr>Types of Volumes</vt:lpstr>
      <vt:lpstr>Volume - ConfigMap</vt:lpstr>
      <vt:lpstr>Volume - Secret</vt:lpstr>
      <vt:lpstr>Volume - Projected</vt:lpstr>
      <vt:lpstr>Volume - hostPath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creator>nesia amit</dc:creator>
  <cp:lastModifiedBy>nesia amit</cp:lastModifiedBy>
  <cp:revision>68</cp:revision>
  <dcterms:created xsi:type="dcterms:W3CDTF">2017-12-31T19:47:46Z</dcterms:created>
  <dcterms:modified xsi:type="dcterms:W3CDTF">2018-01-07T03:05:03Z</dcterms:modified>
</cp:coreProperties>
</file>