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96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9" name="Shape 5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2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12835" y="1495172"/>
            <a:ext cx="12379130" cy="7924243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1pPr>
            <a:lvl2pPr marL="0" indent="4572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2pPr>
            <a:lvl3pPr marL="0" indent="9144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3pPr>
            <a:lvl4pPr marL="0" indent="13716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4pPr>
            <a:lvl5pPr marL="0" indent="18288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6" name="Rounded Rectangle"/>
          <p:cNvSpPr>
            <a:spLocks noGrp="1"/>
          </p:cNvSpPr>
          <p:nvPr>
            <p:ph type="body" sz="quarter" idx="2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2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3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34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35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36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37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38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9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0" name="Oval"/>
          <p:cNvSpPr>
            <a:spLocks noGrp="1"/>
          </p:cNvSpPr>
          <p:nvPr>
            <p:ph type="body" sz="quarter" idx="31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Large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44165" y="1580079"/>
            <a:ext cx="11812228" cy="7686557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0" name="Rounded Rectangle"/>
          <p:cNvSpPr>
            <a:spLocks noGrp="1"/>
          </p:cNvSpPr>
          <p:nvPr>
            <p:ph type="body" sz="quarter" idx="21"/>
          </p:nvPr>
        </p:nvSpPr>
        <p:spPr>
          <a:xfrm>
            <a:off x="5201980" y="9775014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3630736" y="9800414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הערות נוספות"/>
          <p:cNvSpPr txBox="1">
            <a:spLocks noGrp="1"/>
          </p:cNvSpPr>
          <p:nvPr>
            <p:ph type="body" sz="quarter" idx="22"/>
          </p:nvPr>
        </p:nvSpPr>
        <p:spPr>
          <a:xfrm>
            <a:off x="5532394" y="9313856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sp>
        <p:nvSpPr>
          <p:cNvPr id="25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Rounded Rectangle"/>
          <p:cNvSpPr>
            <a:spLocks noGrp="1"/>
          </p:cNvSpPr>
          <p:nvPr>
            <p:ph type="body" sz="quarter" idx="23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8" name="Oval"/>
          <p:cNvSpPr>
            <a:spLocks noGrp="1"/>
          </p:cNvSpPr>
          <p:nvPr>
            <p:ph type="body" sz="quarter" idx="24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9" name="2"/>
          <p:cNvSpPr>
            <a:spLocks noGrp="1"/>
          </p:cNvSpPr>
          <p:nvPr>
            <p:ph type="body" sz="quarter" idx="25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60" name="3"/>
          <p:cNvSpPr>
            <a:spLocks noGrp="1"/>
          </p:cNvSpPr>
          <p:nvPr>
            <p:ph type="body" sz="quarter" idx="26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61" name="4"/>
          <p:cNvSpPr>
            <a:spLocks noGrp="1"/>
          </p:cNvSpPr>
          <p:nvPr>
            <p:ph type="body" sz="quarter" idx="27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62" name="5"/>
          <p:cNvSpPr>
            <a:spLocks noGrp="1"/>
          </p:cNvSpPr>
          <p:nvPr>
            <p:ph type="body" sz="quarter" idx="28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63" name="1"/>
          <p:cNvSpPr>
            <a:spLocks noGrp="1"/>
          </p:cNvSpPr>
          <p:nvPr>
            <p:ph type="body" sz="quarter" idx="29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64" name="Circle"/>
          <p:cNvSpPr>
            <a:spLocks noGrp="1"/>
          </p:cNvSpPr>
          <p:nvPr>
            <p:ph type="body" sz="quarter" idx="30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5" name="Oval"/>
          <p:cNvSpPr>
            <a:spLocks noGrp="1"/>
          </p:cNvSpPr>
          <p:nvPr>
            <p:ph type="body" sz="quarter" idx="31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6" name="Rounded Rectangle"/>
          <p:cNvSpPr>
            <a:spLocks noGrp="1"/>
          </p:cNvSpPr>
          <p:nvPr>
            <p:ph type="body" sz="quarter" idx="32"/>
          </p:nvPr>
        </p:nvSpPr>
        <p:spPr>
          <a:xfrm>
            <a:off x="2971691" y="10835554"/>
            <a:ext cx="8145004" cy="182095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7" name="Oval"/>
          <p:cNvSpPr>
            <a:spLocks noGrp="1"/>
          </p:cNvSpPr>
          <p:nvPr>
            <p:ph type="body" sz="quarter" idx="33"/>
          </p:nvPr>
        </p:nvSpPr>
        <p:spPr>
          <a:xfrm>
            <a:off x="1629015" y="10179732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two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4165" y="1580079"/>
            <a:ext cx="11954838" cy="2877621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7" name="הערות נוספות"/>
          <p:cNvSpPr txBox="1">
            <a:spLocks noGrp="1"/>
          </p:cNvSpPr>
          <p:nvPr>
            <p:ph type="body" sz="quarter" idx="21"/>
          </p:nvPr>
        </p:nvSpPr>
        <p:spPr>
          <a:xfrm>
            <a:off x="5532394" y="9313856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grpSp>
        <p:nvGrpSpPr>
          <p:cNvPr id="280" name="Body Level One…"/>
          <p:cNvGrpSpPr/>
          <p:nvPr/>
        </p:nvGrpSpPr>
        <p:grpSpPr>
          <a:xfrm>
            <a:off x="428265" y="5161514"/>
            <a:ext cx="12386638" cy="3436421"/>
            <a:chOff x="0" y="0"/>
            <a:chExt cx="12386636" cy="3436420"/>
          </a:xfrm>
        </p:grpSpPr>
        <p:sp>
          <p:nvSpPr>
            <p:cNvPr id="279" name="Body Level One…"/>
            <p:cNvSpPr txBox="1"/>
            <p:nvPr/>
          </p:nvSpPr>
          <p:spPr>
            <a:xfrm>
              <a:off x="215900" y="139699"/>
              <a:ext cx="11954837" cy="28776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/>
            </a:bodyPr>
            <a:lstStyle>
              <a:lvl1pPr algn="l">
                <a:lnSpc>
                  <a:spcPct val="90000"/>
                </a:lnSpc>
                <a:defRPr sz="3200"/>
              </a:lvl1pPr>
              <a:lvl2pPr algn="l">
                <a:lnSpc>
                  <a:spcPct val="90000"/>
                </a:lnSpc>
                <a:defRPr sz="3200"/>
              </a:lvl2pPr>
              <a:lvl3pPr algn="l">
                <a:lnSpc>
                  <a:spcPct val="90000"/>
                </a:lnSpc>
                <a:defRPr sz="3200"/>
              </a:lvl3pPr>
              <a:lvl4pPr algn="l">
                <a:lnSpc>
                  <a:spcPct val="90000"/>
                </a:lnSpc>
                <a:defRPr sz="3200"/>
              </a:lvl4pPr>
              <a:lvl5pPr algn="l">
                <a:lnSpc>
                  <a:spcPct val="90000"/>
                </a:lnSpc>
                <a:defRPr sz="3200"/>
              </a:lvl5pPr>
            </a:lstStyle>
            <a:p>
              <a:r>
                <a:t>Body Level One</a:t>
              </a:r>
            </a:p>
            <a:p>
              <a:pPr lvl="1"/>
              <a:r>
                <a:t>Body Level Two</a:t>
              </a:r>
            </a:p>
            <a:p>
              <a:pPr lvl="2"/>
              <a:r>
                <a:t>Body Level Three</a:t>
              </a:r>
            </a:p>
            <a:p>
              <a:pPr lvl="3"/>
              <a:r>
                <a:t>Body Level Four</a:t>
              </a:r>
            </a:p>
            <a:p>
              <a:pPr lvl="4"/>
              <a:r>
                <a:t>Body Level Five</a:t>
              </a:r>
            </a:p>
          </p:txBody>
        </p:sp>
        <p:pic>
          <p:nvPicPr>
            <p:cNvPr id="278" name="Body Level One… Body Level OneBody Level TwoBody Level ThreeBody Level FourBody Level Five" descr="Body Level One… Body Level OneBody Level TwoBody Level ThreeBody Level FourBody Level Fiv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386637" cy="3436421"/>
            </a:xfrm>
            <a:prstGeom prst="rect">
              <a:avLst/>
            </a:prstGeom>
            <a:effectLst/>
          </p:spPr>
        </p:pic>
      </p:grpSp>
      <p:sp>
        <p:nvSpPr>
          <p:cNvPr id="28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6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7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88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89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90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91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92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3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4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5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6" name="Rounded Rectangle"/>
          <p:cNvSpPr>
            <a:spLocks noGrp="1"/>
          </p:cNvSpPr>
          <p:nvPr>
            <p:ph type="body" sz="quarter" idx="33"/>
          </p:nvPr>
        </p:nvSpPr>
        <p:spPr>
          <a:xfrm>
            <a:off x="5201980" y="10654093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3630736" y="10679493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1pPr>
            <a:lvl2pPr marL="0" indent="4572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2pPr>
            <a:lvl3pPr marL="0" indent="9144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3pPr>
            <a:lvl4pPr marL="0" indent="13716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4pPr>
            <a:lvl5pPr marL="0" indent="18288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6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307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30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3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4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15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16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17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18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19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0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1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2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3" name="Rounded Rectangle"/>
          <p:cNvSpPr/>
          <p:nvPr/>
        </p:nvSpPr>
        <p:spPr>
          <a:xfrm>
            <a:off x="5201980" y="10654093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3630736" y="10679493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7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8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9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40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41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42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43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44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5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6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7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35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6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6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6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6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6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0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1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38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6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7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88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89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90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91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92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3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4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5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4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6105525" y="0"/>
            <a:ext cx="729615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5" name="184386109_2439x1626.jpg"/>
          <p:cNvSpPr>
            <a:spLocks noGrp="1"/>
          </p:cNvSpPr>
          <p:nvPr>
            <p:ph type="pic" idx="23"/>
          </p:nvPr>
        </p:nvSpPr>
        <p:spPr>
          <a:xfrm>
            <a:off x="-42672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1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1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1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1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1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9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20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1169517375_2880x1920.jp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9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0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1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2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3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34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35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36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37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38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39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40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1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2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3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5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56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57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58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59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60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61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62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3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5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0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2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3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4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5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6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"/>
          <p:cNvSpPr/>
          <p:nvPr/>
        </p:nvSpPr>
        <p:spPr>
          <a:xfrm rot="16200000">
            <a:off x="11397369" y="-388256"/>
            <a:ext cx="1218562" cy="1996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984"/>
                  <a:pt x="21600" y="2198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198"/>
                </a:lnTo>
                <a:cubicBezTo>
                  <a:pt x="0" y="984"/>
                  <a:pt x="1612" y="0"/>
                  <a:pt x="3600" y="0"/>
                </a:cubicBezTo>
                <a:close/>
              </a:path>
            </a:pathLst>
          </a:custGeom>
          <a:solidFill>
            <a:srgbClr val="9CCC0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76" name="Group"/>
          <p:cNvGrpSpPr/>
          <p:nvPr/>
        </p:nvGrpSpPr>
        <p:grpSpPr>
          <a:xfrm>
            <a:off x="1" y="612"/>
            <a:ext cx="10906097" cy="1218564"/>
            <a:chOff x="0" y="0"/>
            <a:chExt cx="10906095" cy="1218563"/>
          </a:xfrm>
        </p:grpSpPr>
        <p:sp>
          <p:nvSpPr>
            <p:cNvPr id="474" name="Shape"/>
            <p:cNvSpPr/>
            <p:nvPr/>
          </p:nvSpPr>
          <p:spPr>
            <a:xfrm rot="5400000">
              <a:off x="4843766" y="-4843767"/>
              <a:ext cx="1218564" cy="1090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180"/>
                    <a:pt x="21600" y="40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402"/>
                  </a:lnTo>
                  <a:cubicBezTo>
                    <a:pt x="0" y="180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95CD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Text"/>
            <p:cNvSpPr txBox="1"/>
            <p:nvPr/>
          </p:nvSpPr>
          <p:spPr>
            <a:xfrm rot="5400000">
              <a:off x="4873510" y="458766"/>
              <a:ext cx="1099591" cy="301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300480">
                <a:defRPr sz="2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  <p:sp>
        <p:nvSpPr>
          <p:cNvPr id="477" name="Title Text"/>
          <p:cNvSpPr txBox="1">
            <a:spLocks noGrp="1"/>
          </p:cNvSpPr>
          <p:nvPr>
            <p:ph type="title"/>
          </p:nvPr>
        </p:nvSpPr>
        <p:spPr>
          <a:xfrm>
            <a:off x="2098709" y="278836"/>
            <a:ext cx="8602558" cy="1997004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 rtl="1">
              <a:lnSpc>
                <a:spcPct val="100000"/>
              </a:lnSpc>
              <a:tabLst>
                <a:tab pos="4457700" algn="l"/>
              </a:tabLst>
              <a:defRPr sz="4800" b="1" spc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8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8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8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8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8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1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2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64287" y="9382902"/>
            <a:ext cx="340514" cy="327429"/>
          </a:xfrm>
          <a:prstGeom prst="rect">
            <a:avLst/>
          </a:prstGeom>
        </p:spPr>
        <p:txBody>
          <a:bodyPr lIns="65022" tIns="65022" rIns="65022" bIns="65022" anchor="t"/>
          <a:lstStyle>
            <a:lvl1pPr algn="r" defTabSz="1300480">
              <a:defRPr b="1">
                <a:solidFill>
                  <a:srgbClr val="0095C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כותרת לדוגמא"/>
          <p:cNvSpPr txBox="1">
            <a:spLocks noGrp="1"/>
          </p:cNvSpPr>
          <p:nvPr>
            <p:ph type="title" hasCustomPrompt="1"/>
          </p:nvPr>
        </p:nvSpPr>
        <p:spPr>
          <a:xfrm>
            <a:off x="894079" y="1608666"/>
            <a:ext cx="11339426" cy="720785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defRPr sz="6200" spc="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כותרת לדוגמא</a:t>
            </a:r>
          </a:p>
        </p:txBody>
      </p:sp>
      <p:sp>
        <p:nvSpPr>
          <p:cNvPr id="501" name="Body Level One…"/>
          <p:cNvSpPr txBox="1">
            <a:spLocks noGrp="1"/>
          </p:cNvSpPr>
          <p:nvPr>
            <p:ph type="body" idx="1"/>
          </p:nvPr>
        </p:nvSpPr>
        <p:spPr>
          <a:xfrm>
            <a:off x="894078" y="2481705"/>
            <a:ext cx="11339427" cy="5824419"/>
          </a:xfrm>
          <a:prstGeom prst="rect">
            <a:avLst/>
          </a:prstGeom>
        </p:spPr>
        <p:txBody>
          <a:bodyPr lIns="48767" tIns="48767" rIns="48767" bIns="48767"/>
          <a:lstStyle>
            <a:lvl1pPr marL="0" indent="0" algn="r" defTabSz="1300480">
              <a:spcBef>
                <a:spcPts val="1400"/>
              </a:spcBef>
              <a:buClrTx/>
              <a:buSzTx/>
              <a:buNone/>
              <a:defRPr sz="3800">
                <a:latin typeface="Aptos"/>
                <a:ea typeface="Aptos"/>
                <a:cs typeface="Aptos"/>
                <a:sym typeface="Aptos"/>
              </a:defRPr>
            </a:lvl1pPr>
            <a:lvl2pPr marL="819150" indent="-361950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2pPr>
            <a:lvl3pPr marL="1348739" indent="-434339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3pPr>
            <a:lvl4pPr marL="1854200" indent="-482600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4pPr>
            <a:lvl5pPr marL="2311400" indent="-482600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7802456"/>
            <a:ext cx="3034454" cy="393701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184386109_2439x1626.jpg"/>
          <p:cNvSpPr>
            <a:spLocks noGrp="1"/>
          </p:cNvSpPr>
          <p:nvPr>
            <p:ph type="pic" idx="21"/>
          </p:nvPr>
        </p:nvSpPr>
        <p:spPr>
          <a:xfrm>
            <a:off x="21844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50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5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6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7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8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9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0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1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2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4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0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82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83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84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85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86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7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8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9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0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0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0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0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0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1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2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988149250_2145x1620.jpg"/>
          <p:cNvSpPr>
            <a:spLocks noGrp="1"/>
          </p:cNvSpPr>
          <p:nvPr>
            <p:ph type="pic" idx="21"/>
          </p:nvPr>
        </p:nvSpPr>
        <p:spPr>
          <a:xfrm>
            <a:off x="4292600" y="0"/>
            <a:ext cx="1291449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24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5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7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29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0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31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32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33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34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35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6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7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8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5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5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5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5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5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0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1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7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7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76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77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78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79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80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81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82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3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4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5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4165" y="2871721"/>
            <a:ext cx="11382735" cy="4179421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5" name="כותרת משנה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759144" y="1391856"/>
            <a:ext cx="1486513" cy="41668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900" b="1">
                <a:solidFill>
                  <a:srgbClr val="5E5E5E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196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5201980" y="9775014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630736" y="9800414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8" name="כותרת לדוגמא"/>
          <p:cNvSpPr txBox="1">
            <a:spLocks noGrp="1"/>
          </p:cNvSpPr>
          <p:nvPr>
            <p:ph type="body" sz="quarter" idx="23"/>
          </p:nvPr>
        </p:nvSpPr>
        <p:spPr>
          <a:xfrm>
            <a:off x="10874303" y="2353053"/>
            <a:ext cx="1368497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כותרת לדוגמא</a:t>
            </a:r>
          </a:p>
        </p:txBody>
      </p:sp>
      <p:sp>
        <p:nvSpPr>
          <p:cNvPr id="199" name="הערות נוספות"/>
          <p:cNvSpPr txBox="1">
            <a:spLocks noGrp="1"/>
          </p:cNvSpPr>
          <p:nvPr>
            <p:ph type="body" sz="quarter" idx="24"/>
          </p:nvPr>
        </p:nvSpPr>
        <p:spPr>
          <a:xfrm>
            <a:off x="5492281" y="7115657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sp>
        <p:nvSpPr>
          <p:cNvPr id="200" name="Rounded Rectangle"/>
          <p:cNvSpPr>
            <a:spLocks noGrp="1"/>
          </p:cNvSpPr>
          <p:nvPr>
            <p:ph type="body" sz="quarter" idx="25"/>
          </p:nvPr>
        </p:nvSpPr>
        <p:spPr>
          <a:xfrm>
            <a:off x="2971691" y="10816057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1" name="Oval"/>
          <p:cNvSpPr>
            <a:spLocks noGrp="1"/>
          </p:cNvSpPr>
          <p:nvPr>
            <p:ph type="body" sz="quarter" idx="26"/>
          </p:nvPr>
        </p:nvSpPr>
        <p:spPr>
          <a:xfrm>
            <a:off x="5461876" y="11102116"/>
            <a:ext cx="2659953" cy="30190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7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8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09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10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11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12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13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4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5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6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3683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7366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1049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14732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18415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22098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25781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29464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3318933" marR="0" indent="-372533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training/modules/persist-data-ef-core/3-migrations#scaffold-models-and-dbcontext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microsoft.com/en-us/training/modules/persist-data-ef-core/3-migrations#scaffold-models-and-dbcontext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ASP.NET Core MV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1300480">
              <a:defRPr sz="6200" spc="0">
                <a:solidFill>
                  <a:srgbClr val="000000"/>
                </a:solidFill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rPr lang="en-US" sz="6000" dirty="0"/>
              <a:t>ASP.NET Active Dynamic Web Pages</a:t>
            </a:r>
            <a:endParaRPr sz="6000" dirty="0"/>
          </a:p>
        </p:txBody>
      </p:sp>
      <p:sp>
        <p:nvSpPr>
          <p:cNvPr id="512" name="Active Dynamic Web Pages"/>
          <p:cNvSpPr txBox="1">
            <a:spLocks noGrp="1"/>
          </p:cNvSpPr>
          <p:nvPr>
            <p:ph type="subTitle" sz="quarter" idx="1"/>
          </p:nvPr>
        </p:nvSpPr>
        <p:spPr>
          <a:xfrm>
            <a:off x="762000" y="5668287"/>
            <a:ext cx="11480800" cy="251756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rtl="1"/>
            <a:r>
              <a:rPr lang="he-IL" dirty="0"/>
              <a:t>חזרה על השלבים בעבודה עם </a:t>
            </a:r>
            <a:r>
              <a:rPr lang="en-US" dirty="0"/>
              <a:t>Entity Framework</a:t>
            </a:r>
          </a:p>
          <a:p>
            <a:pPr rtl="1"/>
            <a:endParaRPr lang="en-US" dirty="0"/>
          </a:p>
          <a:p>
            <a:pPr rtl="1"/>
            <a:r>
              <a:rPr lang="he-IL" dirty="0"/>
              <a:t>פעולות </a:t>
            </a:r>
            <a:r>
              <a:rPr lang="en-US" dirty="0"/>
              <a:t>CRUD</a:t>
            </a:r>
            <a:r>
              <a:rPr lang="he-IL" dirty="0"/>
              <a:t> עם </a:t>
            </a:r>
            <a:r>
              <a:rPr lang="en-US" dirty="0"/>
              <a:t>Entity Framework</a:t>
            </a:r>
          </a:p>
          <a:p>
            <a:pPr rtl="1"/>
            <a:r>
              <a:rPr lang="he-IL" dirty="0"/>
              <a:t>ו</a:t>
            </a:r>
            <a:r>
              <a:rPr lang="en-US" dirty="0"/>
              <a:t>ASP.NET MVC </a:t>
            </a:r>
            <a:endParaRPr lang="he-IL" dirty="0"/>
          </a:p>
          <a:p>
            <a:pPr rtl="1"/>
            <a:endParaRPr lang="en-US" dirty="0"/>
          </a:p>
          <a:p>
            <a:pPr rtl="1"/>
            <a:r>
              <a:rPr lang="he-IL" dirty="0"/>
              <a:t>בקשות </a:t>
            </a:r>
            <a:r>
              <a:rPr lang="en-US" dirty="0"/>
              <a:t>GET/POST</a:t>
            </a:r>
          </a:p>
          <a:p>
            <a:pPr rtl="1"/>
            <a:r>
              <a:rPr lang="he-IL" dirty="0"/>
              <a:t>ולידציות צד שרת וצד לקוח</a:t>
            </a:r>
            <a:endParaRPr dirty="0"/>
          </a:p>
        </p:txBody>
      </p:sp>
      <p:sp>
        <p:nvSpPr>
          <p:cNvPr id="513" name="TomerBu"/>
          <p:cNvSpPr txBox="1">
            <a:spLocks noGrp="1"/>
          </p:cNvSpPr>
          <p:nvPr>
            <p:ph type="body" idx="21"/>
          </p:nvPr>
        </p:nvSpPr>
        <p:spPr>
          <a:xfrm>
            <a:off x="762000" y="8998298"/>
            <a:ext cx="11480800" cy="4922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TomerBu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>
            <a:lvl1pPr defTabSz="962355" rtl="1">
              <a:defRPr sz="4588"/>
            </a:lvl1pPr>
          </a:lstStyle>
          <a:p>
            <a:r>
              <a:t>הרצה של סקריפט ליצירת דטה-בייס בNuget Package Manager Console</a:t>
            </a:r>
          </a:p>
        </p:txBody>
      </p:sp>
      <p:sp>
        <p:nvSpPr>
          <p:cNvPr id="649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0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1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3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54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55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656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657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658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59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60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61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pic>
        <p:nvPicPr>
          <p:cNvPr id="666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084348"/>
            <a:ext cx="7924800" cy="4660901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Rounded Rectangle"/>
          <p:cNvSpPr/>
          <p:nvPr/>
        </p:nvSpPr>
        <p:spPr>
          <a:xfrm>
            <a:off x="6060479" y="2221211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68" name="Rounded Rectangle"/>
          <p:cNvSpPr/>
          <p:nvPr/>
        </p:nvSpPr>
        <p:spPr>
          <a:xfrm>
            <a:off x="6225320" y="4182149"/>
            <a:ext cx="1980990" cy="264467"/>
          </a:xfrm>
          <a:prstGeom prst="roundRect">
            <a:avLst>
              <a:gd name="adj" fmla="val 373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69" name="Rounded Rectangle"/>
          <p:cNvSpPr/>
          <p:nvPr/>
        </p:nvSpPr>
        <p:spPr>
          <a:xfrm>
            <a:off x="2847926" y="4182149"/>
            <a:ext cx="2152125" cy="264467"/>
          </a:xfrm>
          <a:prstGeom prst="roundRect">
            <a:avLst>
              <a:gd name="adj" fmla="val 373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70" name="1"/>
          <p:cNvSpPr/>
          <p:nvPr/>
        </p:nvSpPr>
        <p:spPr>
          <a:xfrm>
            <a:off x="6715927" y="2224296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71" name="2"/>
          <p:cNvSpPr/>
          <p:nvPr/>
        </p:nvSpPr>
        <p:spPr>
          <a:xfrm>
            <a:off x="8231578" y="4120803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672" name="3"/>
          <p:cNvSpPr/>
          <p:nvPr/>
        </p:nvSpPr>
        <p:spPr>
          <a:xfrm>
            <a:off x="5106886" y="4120803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>
            <a:lvl1pPr defTabSz="962355" rtl="1">
              <a:defRPr sz="4588"/>
            </a:lvl1pPr>
          </a:lstStyle>
          <a:p>
            <a:r>
              <a:t>הרצה של סקריפט ליצירת דטה-בייס בNuget Package Manager Console</a:t>
            </a:r>
          </a:p>
        </p:txBody>
      </p:sp>
      <p:sp>
        <p:nvSpPr>
          <p:cNvPr id="67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7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7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7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8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8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68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68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8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8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8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691" name="Rectangle: Rounded Corners 19"/>
          <p:cNvGrpSpPr/>
          <p:nvPr/>
        </p:nvGrpSpPr>
        <p:grpSpPr>
          <a:xfrm>
            <a:off x="6947719" y="3974879"/>
            <a:ext cx="4675736" cy="920574"/>
            <a:chOff x="0" y="0"/>
            <a:chExt cx="4675735" cy="920572"/>
          </a:xfrm>
        </p:grpSpPr>
        <p:sp>
          <p:nvSpPr>
            <p:cNvPr id="689" name="Rounded Rectangle"/>
            <p:cNvSpPr/>
            <p:nvPr/>
          </p:nvSpPr>
          <p:spPr>
            <a:xfrm>
              <a:off x="0" y="0"/>
              <a:ext cx="4675736" cy="9205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Aptos"/>
                  <a:ea typeface="Aptos"/>
                  <a:cs typeface="Aptos"/>
                  <a:sym typeface="Aptos"/>
                </a:defRPr>
              </a:pPr>
              <a:endParaRPr/>
            </a:p>
          </p:txBody>
        </p:sp>
        <p:sp>
          <p:nvSpPr>
            <p:cNvPr id="690" name="כדי ליצור את הטבלה – ניצור מיגרציה…"/>
            <p:cNvSpPr txBox="1"/>
            <p:nvPr/>
          </p:nvSpPr>
          <p:spPr>
            <a:xfrm>
              <a:off x="90659" y="135166"/>
              <a:ext cx="4494417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 rtl="1">
                <a:defRPr sz="1800">
                  <a:latin typeface="Aptos"/>
                  <a:ea typeface="Aptos"/>
                  <a:cs typeface="Aptos"/>
                  <a:sym typeface="Aptos"/>
                </a:defRPr>
              </a:pPr>
              <a:r>
                <a:t>כדי ליצור את הטבלה – ניצור מיגרציה </a:t>
              </a:r>
              <a:endParaRPr>
                <a:solidFill>
                  <a:srgbClr val="FFFFFF"/>
                </a:solidFill>
              </a:endParaRPr>
            </a:p>
            <a:p>
              <a:pPr defTabSz="914400" rtl="1">
                <a:defRPr sz="1800">
                  <a:latin typeface="Aptos"/>
                  <a:ea typeface="Aptos"/>
                  <a:cs typeface="Aptos"/>
                  <a:sym typeface="Aptos"/>
                </a:defRPr>
              </a:pPr>
              <a:r>
                <a:t>ואז נעדכן את הדטה-בייס:</a:t>
              </a:r>
            </a:p>
          </p:txBody>
        </p:sp>
      </p:grpSp>
      <p:pic>
        <p:nvPicPr>
          <p:cNvPr id="692" name="Picture 5" descr="Picture 5"/>
          <p:cNvPicPr>
            <a:picLocks noChangeAspect="1"/>
          </p:cNvPicPr>
          <p:nvPr/>
        </p:nvPicPr>
        <p:blipFill>
          <a:blip r:embed="rId2"/>
          <a:srcRect r="18823"/>
          <a:stretch>
            <a:fillRect/>
          </a:stretch>
        </p:blipFill>
        <p:spPr>
          <a:xfrm>
            <a:off x="854921" y="3014249"/>
            <a:ext cx="4021224" cy="266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21" y="3618171"/>
            <a:ext cx="3591427" cy="895476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AddPeopleTable"/>
          <p:cNvSpPr txBox="1"/>
          <p:nvPr/>
        </p:nvSpPr>
        <p:spPr>
          <a:xfrm>
            <a:off x="3290101" y="2989694"/>
            <a:ext cx="1660265" cy="315850"/>
          </a:xfrm>
          <a:prstGeom prst="rect">
            <a:avLst/>
          </a:prstGeom>
          <a:solidFill>
            <a:srgbClr val="E6E7E8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 b="1"/>
            </a:lvl1pPr>
          </a:lstStyle>
          <a:p>
            <a:r>
              <a:rPr dirty="0" err="1"/>
              <a:t>AddPeopleTable</a:t>
            </a:r>
            <a:endParaRPr dirty="0"/>
          </a:p>
        </p:txBody>
      </p:sp>
      <p:sp>
        <p:nvSpPr>
          <p:cNvPr id="695" name="1"/>
          <p:cNvSpPr/>
          <p:nvPr/>
        </p:nvSpPr>
        <p:spPr>
          <a:xfrm>
            <a:off x="5075023" y="2954040"/>
            <a:ext cx="391917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96" name="2"/>
          <p:cNvSpPr/>
          <p:nvPr/>
        </p:nvSpPr>
        <p:spPr>
          <a:xfrm>
            <a:off x="4692677" y="4161073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grpSp>
        <p:nvGrpSpPr>
          <p:cNvPr id="699" name="Rectangle: Rounded Corners 19"/>
          <p:cNvGrpSpPr/>
          <p:nvPr/>
        </p:nvGrpSpPr>
        <p:grpSpPr>
          <a:xfrm>
            <a:off x="6947719" y="6412337"/>
            <a:ext cx="4675736" cy="920574"/>
            <a:chOff x="0" y="0"/>
            <a:chExt cx="4675735" cy="920572"/>
          </a:xfrm>
        </p:grpSpPr>
        <p:sp>
          <p:nvSpPr>
            <p:cNvPr id="697" name="Rounded Rectangle"/>
            <p:cNvSpPr/>
            <p:nvPr/>
          </p:nvSpPr>
          <p:spPr>
            <a:xfrm>
              <a:off x="0" y="0"/>
              <a:ext cx="4675736" cy="9205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Aptos"/>
                  <a:ea typeface="Aptos"/>
                  <a:cs typeface="Aptos"/>
                  <a:sym typeface="Aptos"/>
                </a:defRPr>
              </a:pPr>
              <a:endParaRPr/>
            </a:p>
          </p:txBody>
        </p:sp>
        <p:sp>
          <p:nvSpPr>
            <p:cNvPr id="698" name="עכשיו נוצרו הטבלאות בדטה-בייס!"/>
            <p:cNvSpPr txBox="1"/>
            <p:nvPr/>
          </p:nvSpPr>
          <p:spPr>
            <a:xfrm>
              <a:off x="90659" y="274866"/>
              <a:ext cx="449441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 rtl="1">
                <a:defRPr sz="1800">
                  <a:latin typeface="Aptos"/>
                  <a:ea typeface="Aptos"/>
                  <a:cs typeface="Aptos"/>
                  <a:sym typeface="Aptos"/>
                </a:defRPr>
              </a:lvl1pPr>
            </a:lstStyle>
            <a:p>
              <a:r>
                <a:t>עכשיו נוצרו הטבלאות בדטה-בייס!</a:t>
              </a:r>
            </a:p>
          </p:txBody>
        </p:sp>
      </p:grpSp>
      <p:grpSp>
        <p:nvGrpSpPr>
          <p:cNvPr id="2" name="Rectangle: Rounded Corners 19">
            <a:extLst>
              <a:ext uri="{FF2B5EF4-FFF2-40B4-BE49-F238E27FC236}">
                <a16:creationId xmlns:a16="http://schemas.microsoft.com/office/drawing/2014/main" id="{BB1AE602-A697-2456-C435-9CC8D6A93EFD}"/>
              </a:ext>
            </a:extLst>
          </p:cNvPr>
          <p:cNvGrpSpPr/>
          <p:nvPr/>
        </p:nvGrpSpPr>
        <p:grpSpPr>
          <a:xfrm>
            <a:off x="2226965" y="7797097"/>
            <a:ext cx="4675736" cy="920574"/>
            <a:chOff x="0" y="0"/>
            <a:chExt cx="4675735" cy="920572"/>
          </a:xfrm>
        </p:grpSpPr>
        <p:sp>
          <p:nvSpPr>
            <p:cNvPr id="3" name="Rounded Rectangle">
              <a:extLst>
                <a:ext uri="{FF2B5EF4-FFF2-40B4-BE49-F238E27FC236}">
                  <a16:creationId xmlns:a16="http://schemas.microsoft.com/office/drawing/2014/main" id="{D797C113-30F3-1B92-FC03-6DF4D8F5208C}"/>
                </a:ext>
              </a:extLst>
            </p:cNvPr>
            <p:cNvSpPr/>
            <p:nvPr/>
          </p:nvSpPr>
          <p:spPr>
            <a:xfrm>
              <a:off x="0" y="0"/>
              <a:ext cx="4675736" cy="9205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Aptos"/>
                  <a:ea typeface="Aptos"/>
                  <a:cs typeface="Aptos"/>
                  <a:sym typeface="Aptos"/>
                </a:defRPr>
              </a:pPr>
              <a:endParaRPr/>
            </a:p>
          </p:txBody>
        </p:sp>
        <p:sp>
          <p:nvSpPr>
            <p:cNvPr id="4" name="עכשיו נוצרו הטבלאות בדטה-בייס!">
              <a:extLst>
                <a:ext uri="{FF2B5EF4-FFF2-40B4-BE49-F238E27FC236}">
                  <a16:creationId xmlns:a16="http://schemas.microsoft.com/office/drawing/2014/main" id="{844B4483-E8BE-1460-F484-FCC883021B4C}"/>
                </a:ext>
              </a:extLst>
            </p:cNvPr>
            <p:cNvSpPr txBox="1"/>
            <p:nvPr/>
          </p:nvSpPr>
          <p:spPr>
            <a:xfrm>
              <a:off x="90659" y="274866"/>
              <a:ext cx="449441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 rtl="1">
                <a:defRPr sz="1800">
                  <a:latin typeface="Aptos"/>
                  <a:ea typeface="Aptos"/>
                  <a:cs typeface="Aptos"/>
                  <a:sym typeface="Aptos"/>
                </a:defRPr>
              </a:lvl1pPr>
            </a:lstStyle>
            <a:p>
              <a:r>
                <a:rPr lang="he-IL" dirty="0"/>
                <a:t>נבצע את 2 השלבים האלה בכל שינוי לדטה-בייס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/>
          <a:p>
            <a:pPr defTabSz="871321" rtl="1">
              <a:defRPr sz="4154"/>
            </a:pPr>
            <a:r>
              <a:t>מילוי ערכים בדטה-בייס: SSMS </a:t>
            </a:r>
          </a:p>
          <a:p>
            <a:pPr defTabSz="871321" rtl="1">
              <a:defRPr sz="4154"/>
            </a:pPr>
            <a:r>
              <a:t>אחרי שהטבלה נוצרה - נמלא כמה רשומות לדוגמה:</a:t>
            </a:r>
          </a:p>
        </p:txBody>
      </p:sp>
      <p:sp>
        <p:nvSpPr>
          <p:cNvPr id="702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3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4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5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6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07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08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709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710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711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712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713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14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717" name="INSERT INTO People (Name) VALUES ('John'), ('Mike'), ('Sally');…"/>
          <p:cNvGrpSpPr/>
          <p:nvPr/>
        </p:nvGrpSpPr>
        <p:grpSpPr>
          <a:xfrm>
            <a:off x="623435" y="2741678"/>
            <a:ext cx="10027717" cy="1371601"/>
            <a:chOff x="0" y="0"/>
            <a:chExt cx="10027716" cy="1371600"/>
          </a:xfrm>
        </p:grpSpPr>
        <p:sp>
          <p:nvSpPr>
            <p:cNvPr id="716" name="INSERT INTO People (Name) VALUES ('John'), ('Mike'), ('Sally');…"/>
            <p:cNvSpPr txBox="1"/>
            <p:nvPr/>
          </p:nvSpPr>
          <p:spPr>
            <a:xfrm>
              <a:off x="127000" y="88900"/>
              <a:ext cx="9773717" cy="104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0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000FF"/>
                  </a:solidFill>
                </a:rPr>
                <a:t>INSERT</a:t>
              </a:r>
              <a:r>
                <a:t> </a:t>
              </a:r>
              <a:r>
                <a:rPr>
                  <a:solidFill>
                    <a:srgbClr val="0000FF"/>
                  </a:solidFill>
                </a:rPr>
                <a:t>INTO</a:t>
              </a:r>
              <a:r>
                <a:t> People (</a:t>
              </a:r>
              <a:r>
                <a:rPr>
                  <a:solidFill>
                    <a:srgbClr val="0000FF"/>
                  </a:solidFill>
                </a:rPr>
                <a:t>Name</a:t>
              </a:r>
              <a:r>
                <a:t>) </a:t>
              </a:r>
              <a:r>
                <a:rPr>
                  <a:solidFill>
                    <a:srgbClr val="0000FF"/>
                  </a:solidFill>
                </a:rPr>
                <a:t>VALUES</a:t>
              </a:r>
              <a:r>
                <a:t> (</a:t>
              </a:r>
              <a:r>
                <a:rPr>
                  <a:solidFill>
                    <a:srgbClr val="A31515"/>
                  </a:solidFill>
                </a:rPr>
                <a:t>'John'</a:t>
              </a:r>
              <a:r>
                <a:t>), (</a:t>
              </a:r>
              <a:r>
                <a:rPr>
                  <a:solidFill>
                    <a:srgbClr val="A31515"/>
                  </a:solidFill>
                </a:rPr>
                <a:t>'Mike'</a:t>
              </a:r>
              <a:r>
                <a:t>), (</a:t>
              </a:r>
              <a:r>
                <a:rPr>
                  <a:solidFill>
                    <a:srgbClr val="A31515"/>
                  </a:solidFill>
                </a:rPr>
                <a:t>'Sally'</a:t>
              </a:r>
              <a:r>
                <a:t>);</a:t>
              </a:r>
            </a:p>
            <a:p>
              <a:pPr algn="l" defTabSz="457200">
                <a:defRPr sz="20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/>
            </a:p>
            <a:p>
              <a:pPr algn="l" defTabSz="457200">
                <a:defRPr sz="20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000FF"/>
                  </a:solidFill>
                </a:rPr>
                <a:t>SELECT</a:t>
              </a:r>
              <a:r>
                <a:t> * </a:t>
              </a:r>
              <a:r>
                <a:rPr>
                  <a:solidFill>
                    <a:srgbClr val="0000FF"/>
                  </a:solidFill>
                </a:rPr>
                <a:t>FROM</a:t>
              </a:r>
              <a:r>
                <a:t> People;</a:t>
              </a:r>
            </a:p>
          </p:txBody>
        </p:sp>
        <p:pic>
          <p:nvPicPr>
            <p:cNvPr id="715" name="INSERT INTO People (Name) VALUES ('John'), ('Mike'), ('Sally');… INSERT INTO People (Name) VALUES ('John'), ('Mike'), ('Sally');SELECT * FROM People;" descr="INSERT INTO People (Name) VALUES ('John'), ('Mike'), ('Sally');… INSERT INTO People (Name) VALUES ('John'), ('Mike'), ('Sally');SELECT * FROM People;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027717" cy="1371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/>
          <a:p>
            <a:pPr defTabSz="650240">
              <a:defRPr sz="3100"/>
            </a:pPr>
            <a:r>
              <a:t>PeopleController.cs</a:t>
            </a:r>
          </a:p>
          <a:p>
            <a:pPr defTabSz="650240" rtl="1">
              <a:defRPr sz="3100"/>
            </a:pPr>
            <a:r>
              <a:t>עבודה עם DBContext - נזריק בבנאי ונשתמש במתודות המובנות לעבודה עם הדטה-בייס</a:t>
            </a:r>
          </a:p>
        </p:txBody>
      </p:sp>
      <p:sp>
        <p:nvSpPr>
          <p:cNvPr id="720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1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2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3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24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25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26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727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728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729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730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731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32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735" name="pasted-movie.png"/>
          <p:cNvGrpSpPr/>
          <p:nvPr/>
        </p:nvGrpSpPr>
        <p:grpSpPr>
          <a:xfrm>
            <a:off x="50855" y="1936248"/>
            <a:ext cx="11185965" cy="5980043"/>
            <a:chOff x="0" y="0"/>
            <a:chExt cx="11185963" cy="5980042"/>
          </a:xfrm>
        </p:grpSpPr>
        <p:pic>
          <p:nvPicPr>
            <p:cNvPr id="734" name="pasted-movie.png" descr="pasted-movie.png"/>
            <p:cNvPicPr>
              <a:picLocks noChangeAspect="1"/>
            </p:cNvPicPr>
            <p:nvPr/>
          </p:nvPicPr>
          <p:blipFill>
            <a:blip r:embed="rId2"/>
            <a:srcRect l="1367" t="137" b="24583"/>
            <a:stretch>
              <a:fillRect/>
            </a:stretch>
          </p:blipFill>
          <p:spPr>
            <a:xfrm>
              <a:off x="127000" y="88900"/>
              <a:ext cx="10907508" cy="564984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33" name="pasted-movie.png" descr="pasted-movie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185964" cy="5980043"/>
            </a:xfrm>
            <a:prstGeom prst="rect">
              <a:avLst/>
            </a:prstGeom>
            <a:effectLst/>
          </p:spPr>
        </p:pic>
      </p:grpSp>
      <p:sp>
        <p:nvSpPr>
          <p:cNvPr id="736" name="Rounded Rectangle"/>
          <p:cNvSpPr/>
          <p:nvPr/>
        </p:nvSpPr>
        <p:spPr>
          <a:xfrm>
            <a:off x="4069091" y="4483428"/>
            <a:ext cx="2840025" cy="39332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37" name="Rounded Rectangle"/>
          <p:cNvSpPr/>
          <p:nvPr/>
        </p:nvSpPr>
        <p:spPr>
          <a:xfrm>
            <a:off x="1249285" y="5966432"/>
            <a:ext cx="6606984" cy="264467"/>
          </a:xfrm>
          <a:prstGeom prst="roundRect">
            <a:avLst>
              <a:gd name="adj" fmla="val 373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740" name="pasted-movie.png"/>
          <p:cNvGrpSpPr/>
          <p:nvPr/>
        </p:nvGrpSpPr>
        <p:grpSpPr>
          <a:xfrm>
            <a:off x="64339" y="7146390"/>
            <a:ext cx="11185964" cy="768590"/>
            <a:chOff x="0" y="0"/>
            <a:chExt cx="11185963" cy="768589"/>
          </a:xfrm>
        </p:grpSpPr>
        <p:pic>
          <p:nvPicPr>
            <p:cNvPr id="739" name="pasted-movie.png" descr="pasted-movie.png"/>
            <p:cNvPicPr>
              <a:picLocks noChangeAspect="1"/>
            </p:cNvPicPr>
            <p:nvPr/>
          </p:nvPicPr>
          <p:blipFill>
            <a:blip r:embed="rId2"/>
            <a:srcRect l="243" t="94186" r="1367"/>
            <a:stretch>
              <a:fillRect/>
            </a:stretch>
          </p:blipFill>
          <p:spPr>
            <a:xfrm>
              <a:off x="126999" y="88899"/>
              <a:ext cx="10931965" cy="4383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38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1185964" cy="7685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הצגת המידע בView</a:t>
            </a:r>
          </a:p>
        </p:txBody>
      </p:sp>
      <p:sp>
        <p:nvSpPr>
          <p:cNvPr id="74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4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4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4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47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48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49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750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751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752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753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754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55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758" name="pasted-movie.png"/>
          <p:cNvGrpSpPr/>
          <p:nvPr/>
        </p:nvGrpSpPr>
        <p:grpSpPr>
          <a:xfrm>
            <a:off x="1559846" y="1532766"/>
            <a:ext cx="9885108" cy="8366548"/>
            <a:chOff x="0" y="0"/>
            <a:chExt cx="9885107" cy="8366546"/>
          </a:xfrm>
        </p:grpSpPr>
        <p:pic>
          <p:nvPicPr>
            <p:cNvPr id="757" name="pasted-movie.png" descr="pasted-movi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0" y="88900"/>
              <a:ext cx="9631108" cy="80363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56" name="pasted-movie.png" descr="pasted-movie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885108" cy="8366547"/>
            </a:xfrm>
            <a:prstGeom prst="rect">
              <a:avLst/>
            </a:prstGeom>
            <a:effectLst/>
          </p:spPr>
        </p:pic>
      </p:grpSp>
      <p:sp>
        <p:nvSpPr>
          <p:cNvPr id="759" name="Rounded Rectangle"/>
          <p:cNvSpPr/>
          <p:nvPr/>
        </p:nvSpPr>
        <p:spPr>
          <a:xfrm>
            <a:off x="1775012" y="1682492"/>
            <a:ext cx="2833491" cy="374458"/>
          </a:xfrm>
          <a:prstGeom prst="roundRect">
            <a:avLst>
              <a:gd name="adj" fmla="val 2637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2778672" y="6382167"/>
            <a:ext cx="3389896" cy="374459"/>
          </a:xfrm>
          <a:prstGeom prst="roundRect">
            <a:avLst>
              <a:gd name="adj" fmla="val 2637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61" name="Rounded Rectangle"/>
          <p:cNvSpPr/>
          <p:nvPr/>
        </p:nvSpPr>
        <p:spPr>
          <a:xfrm>
            <a:off x="3893849" y="7130929"/>
            <a:ext cx="7395325" cy="264467"/>
          </a:xfrm>
          <a:prstGeom prst="roundRect">
            <a:avLst>
              <a:gd name="adj" fmla="val 373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62" name="Rounded Rectangle"/>
          <p:cNvSpPr/>
          <p:nvPr/>
        </p:nvSpPr>
        <p:spPr>
          <a:xfrm>
            <a:off x="3846055" y="7497345"/>
            <a:ext cx="2314486" cy="693515"/>
          </a:xfrm>
          <a:prstGeom prst="roundRect">
            <a:avLst>
              <a:gd name="adj" fmla="val 142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765" name="Views/People/Index.cshtml"/>
          <p:cNvGrpSpPr/>
          <p:nvPr/>
        </p:nvGrpSpPr>
        <p:grpSpPr>
          <a:xfrm>
            <a:off x="8464517" y="1502437"/>
            <a:ext cx="2980437" cy="734569"/>
            <a:chOff x="0" y="0"/>
            <a:chExt cx="2980435" cy="734568"/>
          </a:xfrm>
        </p:grpSpPr>
        <p:sp>
          <p:nvSpPr>
            <p:cNvPr id="764" name="Views/People/Index.cshtml"/>
            <p:cNvSpPr txBox="1"/>
            <p:nvPr/>
          </p:nvSpPr>
          <p:spPr>
            <a:xfrm>
              <a:off x="127000" y="88899"/>
              <a:ext cx="2726436" cy="4043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Views/People/Index.cshtml</a:t>
              </a:r>
            </a:p>
          </p:txBody>
        </p:sp>
        <p:pic>
          <p:nvPicPr>
            <p:cNvPr id="763" name="Views/People/Index.cshtml Views/People/Index.cshtml" descr="Views/People/Index.cshtml Views/People/Index.cshtml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980436" cy="73456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הצגת פרטים של Person:</a:t>
            </a:r>
          </a:p>
        </p:txBody>
      </p:sp>
      <p:sp>
        <p:nvSpPr>
          <p:cNvPr id="76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7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7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77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77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77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77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77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8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783" name="pasted-movie.png"/>
          <p:cNvGrpSpPr/>
          <p:nvPr/>
        </p:nvGrpSpPr>
        <p:grpSpPr>
          <a:xfrm>
            <a:off x="1055433" y="1665419"/>
            <a:ext cx="11241226" cy="7814807"/>
            <a:chOff x="0" y="0"/>
            <a:chExt cx="11241224" cy="7814805"/>
          </a:xfrm>
        </p:grpSpPr>
        <p:pic>
          <p:nvPicPr>
            <p:cNvPr id="782" name="pasted-movie.png" descr="pasted-movie.png"/>
            <p:cNvPicPr>
              <a:picLocks noChangeAspect="1"/>
            </p:cNvPicPr>
            <p:nvPr/>
          </p:nvPicPr>
          <p:blipFill>
            <a:blip r:embed="rId2"/>
            <a:srcRect l="1367" t="137" b="137"/>
            <a:stretch>
              <a:fillRect/>
            </a:stretch>
          </p:blipFill>
          <p:spPr>
            <a:xfrm>
              <a:off x="126999" y="88900"/>
              <a:ext cx="10907509" cy="74846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81" name="pasted-movie.png" descr="pasted-movie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1241225" cy="7814807"/>
            </a:xfrm>
            <a:prstGeom prst="rect">
              <a:avLst/>
            </a:prstGeom>
            <a:effectLst/>
          </p:spPr>
        </p:pic>
      </p:grpSp>
      <p:sp>
        <p:nvSpPr>
          <p:cNvPr id="784" name="Rounded Rectangle"/>
          <p:cNvSpPr/>
          <p:nvPr/>
        </p:nvSpPr>
        <p:spPr>
          <a:xfrm>
            <a:off x="1481282" y="6985855"/>
            <a:ext cx="10662322" cy="2015811"/>
          </a:xfrm>
          <a:prstGeom prst="roundRect">
            <a:avLst>
              <a:gd name="adj" fmla="val 2372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t>הצגת המידע בView</a:t>
            </a:r>
          </a:p>
        </p:txBody>
      </p:sp>
      <p:sp>
        <p:nvSpPr>
          <p:cNvPr id="78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9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9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79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79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79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79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79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9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802" name="pasted-movie.png"/>
          <p:cNvGrpSpPr/>
          <p:nvPr/>
        </p:nvGrpSpPr>
        <p:grpSpPr>
          <a:xfrm>
            <a:off x="2368279" y="2460945"/>
            <a:ext cx="7629807" cy="5614360"/>
            <a:chOff x="0" y="0"/>
            <a:chExt cx="7629805" cy="5614358"/>
          </a:xfrm>
        </p:grpSpPr>
        <p:pic>
          <p:nvPicPr>
            <p:cNvPr id="801" name="pasted-movie.png" descr="pasted-movi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0" y="88899"/>
              <a:ext cx="7375806" cy="52841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00" name="pasted-movie.png" descr="pasted-movie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7629806" cy="5614360"/>
            </a:xfrm>
            <a:prstGeom prst="rect">
              <a:avLst/>
            </a:prstGeom>
            <a:effectLst/>
          </p:spPr>
        </p:pic>
      </p:grpSp>
      <p:sp>
        <p:nvSpPr>
          <p:cNvPr id="803" name="Views/People/Details.cshtml"/>
          <p:cNvSpPr txBox="1"/>
          <p:nvPr/>
        </p:nvSpPr>
        <p:spPr>
          <a:xfrm>
            <a:off x="1509268" y="1929532"/>
            <a:ext cx="2817268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Views/People/Details.cshtml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/>
          <a:p>
            <a:pPr rtl="1"/>
            <a:r>
              <a:rPr dirty="0" err="1"/>
              <a:t>שיעורי</a:t>
            </a:r>
            <a:r>
              <a:rPr dirty="0"/>
              <a:t> </a:t>
            </a:r>
            <a:r>
              <a:rPr dirty="0" err="1"/>
              <a:t>בית</a:t>
            </a:r>
            <a:r>
              <a:rPr dirty="0"/>
              <a:t>:</a:t>
            </a:r>
          </a:p>
        </p:txBody>
      </p:sp>
      <p:sp>
        <p:nvSpPr>
          <p:cNvPr id="80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1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81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81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81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81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81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9" name="צרו פרויקט MVC חדש בשם MoviesProject…"/>
          <p:cNvSpPr txBox="1"/>
          <p:nvPr/>
        </p:nvSpPr>
        <p:spPr>
          <a:xfrm>
            <a:off x="1099982" y="2475357"/>
            <a:ext cx="11580094" cy="5873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צרו</a:t>
            </a:r>
            <a:r>
              <a:rPr dirty="0"/>
              <a:t> </a:t>
            </a:r>
            <a:r>
              <a:rPr dirty="0" err="1"/>
              <a:t>פרויקט</a:t>
            </a:r>
            <a:r>
              <a:rPr dirty="0"/>
              <a:t> MVC </a:t>
            </a:r>
            <a:r>
              <a:rPr dirty="0" err="1"/>
              <a:t>חדש</a:t>
            </a:r>
            <a:r>
              <a:rPr dirty="0"/>
              <a:t> </a:t>
            </a:r>
            <a:r>
              <a:rPr dirty="0" err="1"/>
              <a:t>בשם</a:t>
            </a:r>
            <a:r>
              <a:rPr dirty="0"/>
              <a:t> </a:t>
            </a:r>
            <a:r>
              <a:rPr dirty="0" err="1"/>
              <a:t>MoviesProject</a:t>
            </a:r>
            <a:endParaRPr dirty="0"/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צרו</a:t>
            </a:r>
            <a:r>
              <a:rPr dirty="0"/>
              <a:t> </a:t>
            </a:r>
            <a:r>
              <a:rPr dirty="0" err="1"/>
              <a:t>מודל</a:t>
            </a:r>
            <a:r>
              <a:rPr dirty="0"/>
              <a:t> </a:t>
            </a:r>
            <a:r>
              <a:rPr dirty="0" err="1"/>
              <a:t>לסרט</a:t>
            </a:r>
            <a:r>
              <a:rPr dirty="0"/>
              <a:t> - </a:t>
            </a:r>
            <a:r>
              <a:rPr dirty="0" err="1"/>
              <a:t>תכונות</a:t>
            </a:r>
            <a:r>
              <a:rPr dirty="0"/>
              <a:t> </a:t>
            </a:r>
            <a:r>
              <a:rPr dirty="0" err="1"/>
              <a:t>הסרט</a:t>
            </a:r>
            <a:r>
              <a:rPr dirty="0"/>
              <a:t> - Id, title, overview, </a:t>
            </a:r>
            <a:r>
              <a:rPr dirty="0" err="1"/>
              <a:t>imageUrl</a:t>
            </a:r>
            <a:endParaRPr dirty="0"/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הוסיפו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הספריות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lang="he-IL" dirty="0"/>
              <a:t> </a:t>
            </a:r>
            <a:r>
              <a:rPr dirty="0"/>
              <a:t>Entity Framework </a:t>
            </a:r>
            <a:r>
              <a:rPr lang="he-IL" dirty="0"/>
              <a:t> ל</a:t>
            </a:r>
            <a:r>
              <a:rPr dirty="0" err="1"/>
              <a:t>פרוייקט</a:t>
            </a:r>
            <a:endParaRPr dirty="0"/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 </a:t>
            </a:r>
            <a:r>
              <a:rPr dirty="0" err="1"/>
              <a:t>צרו</a:t>
            </a:r>
            <a:r>
              <a:rPr dirty="0"/>
              <a:t> </a:t>
            </a:r>
            <a:r>
              <a:rPr dirty="0" err="1"/>
              <a:t>מחלקה</a:t>
            </a:r>
            <a:r>
              <a:rPr dirty="0"/>
              <a:t> </a:t>
            </a:r>
            <a:r>
              <a:rPr dirty="0" err="1"/>
              <a:t>בשם</a:t>
            </a:r>
            <a:r>
              <a:rPr dirty="0"/>
              <a:t> </a:t>
            </a:r>
            <a:r>
              <a:rPr dirty="0" err="1"/>
              <a:t>MoviesDBContext</a:t>
            </a:r>
            <a:r>
              <a:rPr dirty="0"/>
              <a:t> </a:t>
            </a:r>
            <a:r>
              <a:rPr lang="he-IL" dirty="0"/>
              <a:t> </a:t>
            </a:r>
            <a:r>
              <a:rPr dirty="0" err="1"/>
              <a:t>שיורשת</a:t>
            </a:r>
            <a:r>
              <a:rPr dirty="0"/>
              <a:t> </a:t>
            </a:r>
            <a:r>
              <a:rPr dirty="0" err="1"/>
              <a:t>מDBContext</a:t>
            </a:r>
            <a:r>
              <a:rPr dirty="0"/>
              <a:t>  </a:t>
            </a:r>
            <a:r>
              <a:rPr lang="he-IL"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תכונה</a:t>
            </a:r>
            <a:r>
              <a:rPr dirty="0"/>
              <a:t> </a:t>
            </a:r>
            <a:r>
              <a:rPr dirty="0" err="1"/>
              <a:t>DBSet</a:t>
            </a:r>
            <a:r>
              <a:rPr dirty="0"/>
              <a:t>&lt;Movie&gt;</a:t>
            </a:r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בקונסולה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nuget</a:t>
            </a:r>
            <a:r>
              <a:rPr dirty="0"/>
              <a:t> - </a:t>
            </a:r>
            <a:r>
              <a:rPr lang="he-IL" dirty="0"/>
              <a:t> </a:t>
            </a:r>
            <a:r>
              <a:rPr dirty="0" err="1"/>
              <a:t>הריצו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הפקודות</a:t>
            </a:r>
            <a:r>
              <a:rPr dirty="0"/>
              <a:t> update-database </a:t>
            </a:r>
            <a:r>
              <a:rPr dirty="0" err="1"/>
              <a:t>כדי</a:t>
            </a:r>
            <a:r>
              <a:rPr dirty="0"/>
              <a:t> </a:t>
            </a:r>
            <a:r>
              <a:rPr dirty="0" err="1"/>
              <a:t>ליצור</a:t>
            </a:r>
            <a:r>
              <a:rPr dirty="0"/>
              <a:t> </a:t>
            </a:r>
            <a:r>
              <a:rPr dirty="0" err="1"/>
              <a:t>דטה</a:t>
            </a:r>
            <a:r>
              <a:rPr dirty="0"/>
              <a:t> </a:t>
            </a:r>
            <a:r>
              <a:rPr dirty="0" err="1"/>
              <a:t>בייס</a:t>
            </a:r>
            <a:endParaRPr dirty="0"/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 </a:t>
            </a:r>
            <a:r>
              <a:rPr dirty="0" err="1"/>
              <a:t>בקונסולה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lang="he-IL" dirty="0"/>
              <a:t> </a:t>
            </a:r>
            <a:r>
              <a:rPr dirty="0" err="1"/>
              <a:t>nuget</a:t>
            </a:r>
            <a:r>
              <a:rPr dirty="0"/>
              <a:t> </a:t>
            </a:r>
            <a:r>
              <a:rPr lang="he-IL" dirty="0"/>
              <a:t> ה</a:t>
            </a:r>
            <a:r>
              <a:rPr dirty="0" err="1"/>
              <a:t>ריצו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הפקודה</a:t>
            </a:r>
            <a:r>
              <a:rPr dirty="0"/>
              <a:t> add-migration </a:t>
            </a:r>
            <a:r>
              <a:rPr dirty="0" err="1"/>
              <a:t>CreateTableMovies</a:t>
            </a:r>
            <a:r>
              <a:rPr dirty="0"/>
              <a:t> </a:t>
            </a:r>
            <a:r>
              <a:rPr lang="he-IL" dirty="0"/>
              <a:t> ל</a:t>
            </a:r>
            <a:r>
              <a:rPr dirty="0" err="1"/>
              <a:t>הוספת</a:t>
            </a:r>
            <a:r>
              <a:rPr dirty="0"/>
              <a:t> </a:t>
            </a:r>
            <a:r>
              <a:rPr dirty="0" err="1"/>
              <a:t>הטבלה</a:t>
            </a:r>
            <a:r>
              <a:rPr dirty="0"/>
              <a:t> </a:t>
            </a:r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 </a:t>
            </a:r>
            <a:r>
              <a:rPr dirty="0" err="1"/>
              <a:t>בקונסולה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lang="en-US" dirty="0"/>
              <a:t>  </a:t>
            </a:r>
            <a:r>
              <a:rPr dirty="0" err="1"/>
              <a:t>nuget</a:t>
            </a:r>
            <a:r>
              <a:rPr dirty="0"/>
              <a:t> </a:t>
            </a:r>
            <a:r>
              <a:rPr lang="en-IL" dirty="0"/>
              <a:t>-</a:t>
            </a:r>
            <a:r>
              <a:rPr dirty="0"/>
              <a:t> 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ה</a:t>
            </a:r>
            <a:r>
              <a:rPr dirty="0" err="1"/>
              <a:t>ריצו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הפקודה</a:t>
            </a:r>
            <a:r>
              <a:rPr dirty="0"/>
              <a:t> update-database </a:t>
            </a:r>
            <a:r>
              <a:rPr lang="he-IL" dirty="0"/>
              <a:t> </a:t>
            </a:r>
            <a:r>
              <a:rPr dirty="0" err="1"/>
              <a:t>כדי</a:t>
            </a:r>
            <a:r>
              <a:rPr dirty="0"/>
              <a:t> </a:t>
            </a:r>
            <a:r>
              <a:rPr dirty="0" err="1"/>
              <a:t>לבצע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יצירת</a:t>
            </a:r>
            <a:r>
              <a:rPr dirty="0"/>
              <a:t> </a:t>
            </a:r>
            <a:r>
              <a:rPr dirty="0" err="1"/>
              <a:t>הטבלה</a:t>
            </a:r>
            <a:r>
              <a:rPr dirty="0"/>
              <a:t>.</a:t>
            </a:r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צרו</a:t>
            </a:r>
            <a:r>
              <a:rPr dirty="0"/>
              <a:t> Controller </a:t>
            </a:r>
            <a:r>
              <a:rPr lang="he-IL" dirty="0"/>
              <a:t> </a:t>
            </a:r>
            <a:r>
              <a:rPr dirty="0" err="1"/>
              <a:t>להצגת</a:t>
            </a:r>
            <a:r>
              <a:rPr dirty="0"/>
              <a:t> </a:t>
            </a:r>
            <a:r>
              <a:rPr dirty="0" err="1"/>
              <a:t>מידע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סרטים</a:t>
            </a:r>
            <a:endParaRPr dirty="0"/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צרו</a:t>
            </a:r>
            <a:r>
              <a:rPr dirty="0"/>
              <a:t> View </a:t>
            </a:r>
            <a:r>
              <a:rPr dirty="0" err="1"/>
              <a:t>בשם</a:t>
            </a:r>
            <a:r>
              <a:rPr dirty="0"/>
              <a:t> </a:t>
            </a:r>
            <a:r>
              <a:rPr dirty="0" err="1"/>
              <a:t>Index.cshtml</a:t>
            </a:r>
            <a:r>
              <a:rPr dirty="0"/>
              <a:t> </a:t>
            </a:r>
            <a:r>
              <a:rPr lang="he-IL" dirty="0"/>
              <a:t> </a:t>
            </a:r>
            <a:r>
              <a:rPr dirty="0" err="1"/>
              <a:t>בתיקיה</a:t>
            </a:r>
            <a:r>
              <a:rPr dirty="0"/>
              <a:t> </a:t>
            </a:r>
            <a:r>
              <a:rPr lang="he-IL" dirty="0"/>
              <a:t> </a:t>
            </a:r>
            <a:r>
              <a:rPr dirty="0"/>
              <a:t>Movies </a:t>
            </a:r>
            <a:r>
              <a:rPr lang="he-IL" dirty="0"/>
              <a:t> </a:t>
            </a:r>
            <a:r>
              <a:rPr dirty="0" err="1"/>
              <a:t>להצגת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הסרטים</a:t>
            </a:r>
            <a:endParaRPr dirty="0"/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בלחיצה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קישור</a:t>
            </a:r>
            <a:r>
              <a:rPr dirty="0"/>
              <a:t> </a:t>
            </a:r>
            <a:r>
              <a:rPr dirty="0" err="1"/>
              <a:t>יש</a:t>
            </a:r>
            <a:r>
              <a:rPr dirty="0"/>
              <a:t> </a:t>
            </a:r>
            <a:r>
              <a:rPr dirty="0" err="1"/>
              <a:t>לעבור</a:t>
            </a:r>
            <a:r>
              <a:rPr dirty="0"/>
              <a:t> </a:t>
            </a:r>
            <a:r>
              <a:rPr dirty="0" err="1"/>
              <a:t>לעמוד</a:t>
            </a:r>
            <a:r>
              <a:rPr dirty="0"/>
              <a:t> </a:t>
            </a:r>
            <a:r>
              <a:rPr dirty="0" err="1"/>
              <a:t>פרטי</a:t>
            </a:r>
            <a:r>
              <a:rPr dirty="0"/>
              <a:t> </a:t>
            </a:r>
            <a:r>
              <a:rPr dirty="0" err="1"/>
              <a:t>הסרט</a:t>
            </a:r>
            <a:r>
              <a:rPr dirty="0"/>
              <a:t> </a:t>
            </a:r>
            <a:r>
              <a:rPr dirty="0" err="1"/>
              <a:t>ולהציג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הסרט</a:t>
            </a:r>
            <a:r>
              <a:rPr dirty="0"/>
              <a:t> </a:t>
            </a:r>
            <a:r>
              <a:rPr dirty="0" err="1"/>
              <a:t>בעמוד</a:t>
            </a:r>
            <a:r>
              <a:rPr dirty="0"/>
              <a:t> </a:t>
            </a:r>
            <a:r>
              <a:rPr dirty="0" err="1"/>
              <a:t>בודד</a:t>
            </a:r>
            <a:r>
              <a:rPr dirty="0"/>
              <a:t>.</a:t>
            </a:r>
          </a:p>
          <a:p>
            <a:pPr marL="457200" indent="-317500" algn="r" defTabSz="457200" rtl="1">
              <a:spcBef>
                <a:spcPts val="1200"/>
              </a:spcBef>
              <a:buSzPct val="100000"/>
              <a:buFont typeface="Times Roman"/>
              <a:buAutoNum type="arabicPeriod"/>
              <a:defRPr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הוסיפו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הController</a:t>
            </a:r>
            <a:r>
              <a:rPr lang="he-IL" dirty="0"/>
              <a:t> </a:t>
            </a:r>
            <a:r>
              <a:rPr dirty="0" err="1"/>
              <a:t>שלכם</a:t>
            </a:r>
            <a:r>
              <a:rPr dirty="0"/>
              <a:t> </a:t>
            </a:r>
            <a:r>
              <a:rPr dirty="0" err="1"/>
              <a:t>לסרגל</a:t>
            </a:r>
            <a:r>
              <a:rPr dirty="0"/>
              <a:t> </a:t>
            </a:r>
            <a:r>
              <a:rPr dirty="0" err="1"/>
              <a:t>הניווט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1"/>
          <p:cNvSpPr txBox="1">
            <a:spLocks noGrp="1"/>
          </p:cNvSpPr>
          <p:nvPr>
            <p:ph type="title"/>
          </p:nvPr>
        </p:nvSpPr>
        <p:spPr>
          <a:xfrm>
            <a:off x="819952" y="336350"/>
            <a:ext cx="11824143" cy="2717483"/>
          </a:xfrm>
          <a:prstGeom prst="rect">
            <a:avLst/>
          </a:prstGeom>
        </p:spPr>
        <p:txBody>
          <a:bodyPr>
            <a:normAutofit/>
          </a:bodyPr>
          <a:lstStyle/>
          <a:p>
            <a:pPr rtl="1"/>
            <a:r>
              <a:rPr lang="he-IL" dirty="0"/>
              <a:t>פעולות </a:t>
            </a:r>
            <a:r>
              <a:rPr lang="en-US" dirty="0"/>
              <a:t>CRUD</a:t>
            </a:r>
            <a:br>
              <a:rPr lang="he-IL" dirty="0"/>
            </a:br>
            <a:r>
              <a:rPr lang="he-IL" dirty="0"/>
              <a:t>עם </a:t>
            </a:r>
            <a:r>
              <a:rPr lang="en-US" dirty="0"/>
              <a:t>Entity Framework </a:t>
            </a:r>
            <a:br>
              <a:rPr lang="en-US" dirty="0"/>
            </a:br>
            <a:r>
              <a:rPr lang="he-IL" dirty="0"/>
              <a:t>ו</a:t>
            </a:r>
            <a:r>
              <a:rPr lang="en-US" dirty="0"/>
              <a:t>ASP.NET MVC</a:t>
            </a:r>
            <a:endParaRPr dirty="0"/>
          </a:p>
        </p:txBody>
      </p:sp>
      <p:sp>
        <p:nvSpPr>
          <p:cNvPr id="80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0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1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81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81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81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81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81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4968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itle 1"/>
          <p:cNvSpPr txBox="1">
            <a:spLocks noGrp="1"/>
          </p:cNvSpPr>
          <p:nvPr>
            <p:ph type="title"/>
          </p:nvPr>
        </p:nvSpPr>
        <p:spPr>
          <a:xfrm>
            <a:off x="646306" y="320419"/>
            <a:ext cx="11712188" cy="1440738"/>
          </a:xfrm>
          <a:prstGeom prst="rect">
            <a:avLst/>
          </a:prstGeom>
        </p:spPr>
        <p:txBody>
          <a:bodyPr/>
          <a:lstStyle/>
          <a:p>
            <a:pPr defTabSz="962355">
              <a:defRPr sz="4588"/>
            </a:pPr>
            <a:r>
              <a:t>Entity Framework:</a:t>
            </a:r>
          </a:p>
          <a:p>
            <a:pPr defTabSz="962355" rtl="1">
              <a:defRPr sz="4588"/>
            </a:pPr>
            <a:r>
              <a:t>מיפוי של אובייקטים לדטה-בייס רלציוני:</a:t>
            </a:r>
          </a:p>
        </p:txBody>
      </p:sp>
      <p:sp>
        <p:nvSpPr>
          <p:cNvPr id="51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2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2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2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52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52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9" name="Entity Framework (EF) is an object-relational mapper that enables .NET developers to work with relational data using domain-specific objects. It eliminates the need for most of the data-access code that developers usually need to write."/>
          <p:cNvSpPr txBox="1"/>
          <p:nvPr/>
        </p:nvSpPr>
        <p:spPr>
          <a:xfrm>
            <a:off x="785735" y="2391412"/>
            <a:ext cx="11433330" cy="191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000">
                <a:solidFill>
                  <a:srgbClr val="16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Entity Framework (EF) is an object-relational mapper that enables .NET developers to work with relational data using domain-specific objects. It eliminates the need for most of the data-access code that developers usually need to write.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itle 1"/>
          <p:cNvSpPr txBox="1">
            <a:spLocks noGrp="1"/>
          </p:cNvSpPr>
          <p:nvPr>
            <p:ph type="title"/>
          </p:nvPr>
        </p:nvSpPr>
        <p:spPr>
          <a:xfrm>
            <a:off x="523802" y="0"/>
            <a:ext cx="11712188" cy="1440738"/>
          </a:xfrm>
          <a:prstGeom prst="rect">
            <a:avLst/>
          </a:prstGeom>
        </p:spPr>
        <p:txBody>
          <a:bodyPr/>
          <a:lstStyle/>
          <a:p>
            <a:pPr defTabSz="962355">
              <a:defRPr sz="4588"/>
            </a:pPr>
            <a:r>
              <a:rPr lang="he-IL" dirty="0"/>
              <a:t>ארכיטקטורה:</a:t>
            </a:r>
            <a:endParaRPr dirty="0"/>
          </a:p>
        </p:txBody>
      </p:sp>
      <p:sp>
        <p:nvSpPr>
          <p:cNvPr id="51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2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2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2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52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52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2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0DA3DC-2DBB-EF9B-93B7-EE721058B63C}"/>
              </a:ext>
            </a:extLst>
          </p:cNvPr>
          <p:cNvSpPr/>
          <p:nvPr/>
        </p:nvSpPr>
        <p:spPr>
          <a:xfrm>
            <a:off x="1059795" y="1192590"/>
            <a:ext cx="2292563" cy="2687677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קוד צד לקוח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e-I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Graphik Medium"/>
              </a:rPr>
              <a:t>ראקט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WPF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אייפון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מובייל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יושב אצל הלקוח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C96587-BDE3-E75E-CD20-CD86A59DD2CC}"/>
              </a:ext>
            </a:extLst>
          </p:cNvPr>
          <p:cNvSpPr/>
          <p:nvPr/>
        </p:nvSpPr>
        <p:spPr>
          <a:xfrm>
            <a:off x="4418503" y="1192590"/>
            <a:ext cx="3263839" cy="1237218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קוד צד שרת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API/JSON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שרת יכול לשמור על סודות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9D4903-5779-FF02-80BC-0A3C8CF94D8E}"/>
              </a:ext>
            </a:extLst>
          </p:cNvPr>
          <p:cNvSpPr/>
          <p:nvPr/>
        </p:nvSpPr>
        <p:spPr>
          <a:xfrm>
            <a:off x="8748487" y="1240251"/>
            <a:ext cx="3263839" cy="488077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דטה-בייס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17EFE0-24A8-03B9-F477-34011206189B}"/>
              </a:ext>
            </a:extLst>
          </p:cNvPr>
          <p:cNvSpPr/>
          <p:nvPr/>
        </p:nvSpPr>
        <p:spPr>
          <a:xfrm>
            <a:off x="4426699" y="4528099"/>
            <a:ext cx="3263839" cy="2735501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צד שרת משולב צד לקוח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לדוגמא  </a:t>
            </a: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 ASP MVC 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שרת בונה עמודים מוכנים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ושולח אותם ללקוח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Html </a:t>
            </a: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הלקוח מקבל </a:t>
            </a: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 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E178A-AF6B-C074-A08A-BE2365AFCA71}"/>
              </a:ext>
            </a:extLst>
          </p:cNvPr>
          <p:cNvSpPr/>
          <p:nvPr/>
        </p:nvSpPr>
        <p:spPr>
          <a:xfrm>
            <a:off x="8748487" y="4528099"/>
            <a:ext cx="3263839" cy="488077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דטה-בייס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D60903-0A9D-A4F3-0E7B-07BAB3637808}"/>
              </a:ext>
            </a:extLst>
          </p:cNvPr>
          <p:cNvSpPr/>
          <p:nvPr/>
        </p:nvSpPr>
        <p:spPr>
          <a:xfrm>
            <a:off x="4418504" y="7341618"/>
            <a:ext cx="3263839" cy="2360930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אפליקציה </a:t>
            </a:r>
            <a:endParaRPr lang="en-US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STAND ALONE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DESKTOP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פחות מאובטח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פחות יכולות שינוי מרחוק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7DF30C-067F-774D-7882-4CF7E42A5157}"/>
              </a:ext>
            </a:extLst>
          </p:cNvPr>
          <p:cNvSpPr/>
          <p:nvPr/>
        </p:nvSpPr>
        <p:spPr>
          <a:xfrm>
            <a:off x="988631" y="4871479"/>
            <a:ext cx="2292563" cy="198635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HTML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CSS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JS</a:t>
            </a: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he-IL" sz="2200" dirty="0">
              <a:solidFill>
                <a:srgbClr val="FFFFFF"/>
              </a:solidFill>
              <a:latin typeface="Graphik Medium"/>
              <a:ea typeface="Graphik Medium"/>
              <a:cs typeface="Graphik Medium"/>
              <a:sym typeface="Graphik Medium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sz="2200" dirty="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יושב אצל הלקוח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514F052F-9D1D-5C57-5FCC-AF120BCA3B32}"/>
              </a:ext>
            </a:extLst>
          </p:cNvPr>
          <p:cNvSpPr/>
          <p:nvPr/>
        </p:nvSpPr>
        <p:spPr>
          <a:xfrm>
            <a:off x="3454931" y="576125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FAE02C4-4A31-AA0E-4201-62C4FB0E87A9}"/>
              </a:ext>
            </a:extLst>
          </p:cNvPr>
          <p:cNvSpPr/>
          <p:nvPr/>
        </p:nvSpPr>
        <p:spPr>
          <a:xfrm>
            <a:off x="7900546" y="4871478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0998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78" y="1519299"/>
            <a:ext cx="7451970" cy="2064531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Title 1"/>
          <p:cNvSpPr txBox="1">
            <a:spLocks noGrp="1"/>
          </p:cNvSpPr>
          <p:nvPr>
            <p:ph type="title"/>
          </p:nvPr>
        </p:nvSpPr>
        <p:spPr>
          <a:xfrm>
            <a:off x="646306" y="320419"/>
            <a:ext cx="11712187" cy="1440738"/>
          </a:xfrm>
          <a:prstGeom prst="rect">
            <a:avLst/>
          </a:prstGeom>
        </p:spPr>
        <p:txBody>
          <a:bodyPr/>
          <a:lstStyle/>
          <a:p>
            <a:pPr defTabSz="962355">
              <a:defRPr sz="4588"/>
            </a:pPr>
            <a:r>
              <a:t>ASP.NET Core MVC</a:t>
            </a:r>
            <a:br/>
            <a:r>
              <a:t>מודל חדש – Person </a:t>
            </a:r>
          </a:p>
        </p:txBody>
      </p:sp>
      <p:sp>
        <p:nvSpPr>
          <p:cNvPr id="53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7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38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39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40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41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42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543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544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45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grpSp>
        <p:nvGrpSpPr>
          <p:cNvPr id="548" name="pasted-movie.png"/>
          <p:cNvGrpSpPr/>
          <p:nvPr/>
        </p:nvGrpSpPr>
        <p:grpSpPr>
          <a:xfrm>
            <a:off x="331217" y="3870404"/>
            <a:ext cx="6479080" cy="5562876"/>
            <a:chOff x="0" y="0"/>
            <a:chExt cx="6479079" cy="5562875"/>
          </a:xfrm>
        </p:grpSpPr>
        <p:pic>
          <p:nvPicPr>
            <p:cNvPr id="547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" y="88900"/>
              <a:ext cx="6225080" cy="523267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46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6479080" cy="556287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itle 1"/>
          <p:cNvSpPr txBox="1">
            <a:spLocks noGrp="1"/>
          </p:cNvSpPr>
          <p:nvPr>
            <p:ph type="title"/>
          </p:nvPr>
        </p:nvSpPr>
        <p:spPr>
          <a:xfrm>
            <a:off x="772159" y="1228492"/>
            <a:ext cx="11712187" cy="1440738"/>
          </a:xfrm>
          <a:prstGeom prst="rect">
            <a:avLst/>
          </a:prstGeom>
        </p:spPr>
        <p:txBody>
          <a:bodyPr/>
          <a:lstStyle/>
          <a:p>
            <a:pPr defTabSz="962355" rtl="1">
              <a:defRPr sz="4588"/>
            </a:pPr>
            <a:r>
              <a:t>התקנת ספריות לעבודה עם Entity Framework</a:t>
            </a:r>
            <a:br/>
            <a:r>
              <a:t>חבילות NuGet לדטה-בייס:</a:t>
            </a:r>
          </a:p>
        </p:txBody>
      </p:sp>
      <p:pic>
        <p:nvPicPr>
          <p:cNvPr id="55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3646925"/>
            <a:ext cx="11187723" cy="3383754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3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4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5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56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57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58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59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60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61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562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563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64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 txBox="1">
            <a:spLocks noGrp="1"/>
          </p:cNvSpPr>
          <p:nvPr>
            <p:ph type="title"/>
          </p:nvPr>
        </p:nvSpPr>
        <p:spPr>
          <a:xfrm>
            <a:off x="772159" y="1228492"/>
            <a:ext cx="11712187" cy="1440738"/>
          </a:xfrm>
          <a:prstGeom prst="rect">
            <a:avLst/>
          </a:prstGeom>
        </p:spPr>
        <p:txBody>
          <a:bodyPr/>
          <a:lstStyle/>
          <a:p>
            <a:pPr defTabSz="962355">
              <a:defRPr sz="4588"/>
            </a:pPr>
            <a:r>
              <a:t>ASP.NET Core MVC</a:t>
            </a:r>
            <a:br/>
            <a:r>
              <a:t>הגדרות לדטה-בייס:</a:t>
            </a:r>
          </a:p>
        </p:txBody>
      </p:sp>
      <p:grpSp>
        <p:nvGrpSpPr>
          <p:cNvPr id="569" name="TextBox 5"/>
          <p:cNvGrpSpPr/>
          <p:nvPr/>
        </p:nvGrpSpPr>
        <p:grpSpPr>
          <a:xfrm>
            <a:off x="191622" y="2835820"/>
            <a:ext cx="12621556" cy="3348737"/>
            <a:chOff x="0" y="0"/>
            <a:chExt cx="12621555" cy="3348735"/>
          </a:xfrm>
        </p:grpSpPr>
        <p:sp>
          <p:nvSpPr>
            <p:cNvPr id="568" name="TextBox 5"/>
            <p:cNvSpPr txBox="1"/>
            <p:nvPr/>
          </p:nvSpPr>
          <p:spPr>
            <a:xfrm>
              <a:off x="127000" y="88900"/>
              <a:ext cx="12367556" cy="30185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{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</a:t>
              </a:r>
              <a:r>
                <a:rPr>
                  <a:solidFill>
                    <a:srgbClr val="2E75B6"/>
                  </a:solidFill>
                </a:rPr>
                <a:t>"Logging"</a:t>
              </a:r>
              <a:r>
                <a:t>: {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  </a:t>
              </a:r>
              <a:r>
                <a:rPr>
                  <a:solidFill>
                    <a:srgbClr val="2E75B6"/>
                  </a:solidFill>
                </a:rPr>
                <a:t>"LogLevel"</a:t>
              </a:r>
              <a:r>
                <a:t>: {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    </a:t>
              </a:r>
              <a:r>
                <a:rPr>
                  <a:solidFill>
                    <a:srgbClr val="2E75B6"/>
                  </a:solidFill>
                </a:rPr>
                <a:t>"Default"</a:t>
              </a:r>
              <a:r>
                <a:t>: </a:t>
              </a:r>
              <a:r>
                <a:rPr>
                  <a:solidFill>
                    <a:srgbClr val="A31515"/>
                  </a:solidFill>
                </a:rPr>
                <a:t>"Information"</a:t>
              </a:r>
              <a:r>
                <a:t>,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    </a:t>
              </a:r>
              <a:r>
                <a:rPr>
                  <a:solidFill>
                    <a:srgbClr val="2E75B6"/>
                  </a:solidFill>
                </a:rPr>
                <a:t>"Microsoft.AspNetCore"</a:t>
              </a:r>
              <a:r>
                <a:t>: </a:t>
              </a:r>
              <a:r>
                <a:rPr>
                  <a:solidFill>
                    <a:srgbClr val="A31515"/>
                  </a:solidFill>
                </a:rPr>
                <a:t>"Warning"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  }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},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</a:t>
              </a:r>
              <a:r>
                <a:rPr>
                  <a:solidFill>
                    <a:srgbClr val="2E75B6"/>
                  </a:solidFill>
                </a:rPr>
                <a:t>"ConnectionStrings"</a:t>
              </a:r>
              <a:r>
                <a:t>: {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  </a:t>
              </a:r>
              <a:r>
                <a:rPr>
                  <a:solidFill>
                    <a:srgbClr val="2E75B6"/>
                  </a:solidFill>
                </a:rPr>
                <a:t>"MSSQL"</a:t>
              </a:r>
              <a:r>
                <a:t>: </a:t>
              </a:r>
              <a:r>
                <a:rPr>
                  <a:solidFill>
                    <a:srgbClr val="A31515"/>
                  </a:solidFill>
                </a:rPr>
                <a:t>"Server=localhost;Database=Lec2Db;Trusted_Connection=True;TrustServerCertificate=True"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},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  </a:t>
              </a:r>
              <a:r>
                <a:rPr>
                  <a:solidFill>
                    <a:srgbClr val="2E75B6"/>
                  </a:solidFill>
                </a:rPr>
                <a:t>"AllowedHosts"</a:t>
              </a:r>
              <a:r>
                <a:t>: </a:t>
              </a:r>
              <a:r>
                <a:rPr>
                  <a:solidFill>
                    <a:srgbClr val="A31515"/>
                  </a:solidFill>
                </a:rPr>
                <a:t>"*"</a:t>
              </a:r>
            </a:p>
            <a:p>
              <a:pPr algn="l" defTabSz="1300480">
                <a:defRPr>
                  <a:latin typeface="Cascadia Mono Regular Regular"/>
                  <a:ea typeface="Cascadia Mono Regular Regular"/>
                  <a:cs typeface="Cascadia Mono Regular Regular"/>
                  <a:sym typeface="Cascadia Mono Regular Regular"/>
                </a:defRPr>
              </a:pPr>
              <a:r>
                <a:t>}</a:t>
              </a:r>
            </a:p>
          </p:txBody>
        </p:sp>
        <p:pic>
          <p:nvPicPr>
            <p:cNvPr id="567" name="TextBox 5" descr="TextBox 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621556" cy="3348736"/>
            </a:xfrm>
            <a:prstGeom prst="rect">
              <a:avLst/>
            </a:prstGeom>
            <a:effectLst/>
          </p:spPr>
        </p:pic>
      </p:grpSp>
      <p:sp>
        <p:nvSpPr>
          <p:cNvPr id="570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1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2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3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74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75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76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77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78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79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580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581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82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83" name="https://learn.microsoft.com/en-us/ef/core/miscellaneous/connection-strings"/>
          <p:cNvSpPr txBox="1"/>
          <p:nvPr/>
        </p:nvSpPr>
        <p:spPr>
          <a:xfrm>
            <a:off x="2606880" y="8893127"/>
            <a:ext cx="7344969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https://learn.microsoft.com/en-us/ef/core/miscellaneous/connection-strings</a:t>
            </a:r>
          </a:p>
        </p:txBody>
      </p:sp>
      <p:sp>
        <p:nvSpPr>
          <p:cNvPr id="584" name="Rounded Rectangle"/>
          <p:cNvSpPr/>
          <p:nvPr/>
        </p:nvSpPr>
        <p:spPr>
          <a:xfrm>
            <a:off x="436799" y="4680136"/>
            <a:ext cx="11866115" cy="742505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85" name="appsettings.json"/>
          <p:cNvSpPr txBox="1"/>
          <p:nvPr/>
        </p:nvSpPr>
        <p:spPr>
          <a:xfrm>
            <a:off x="418447" y="2233926"/>
            <a:ext cx="1685240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appsettings.json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1"/>
          <p:cNvSpPr txBox="1">
            <a:spLocks noGrp="1"/>
          </p:cNvSpPr>
          <p:nvPr>
            <p:ph type="title"/>
          </p:nvPr>
        </p:nvSpPr>
        <p:spPr>
          <a:xfrm>
            <a:off x="772159" y="1228492"/>
            <a:ext cx="11712187" cy="1440738"/>
          </a:xfrm>
          <a:prstGeom prst="rect">
            <a:avLst/>
          </a:prstGeom>
        </p:spPr>
        <p:txBody>
          <a:bodyPr/>
          <a:lstStyle/>
          <a:p>
            <a:r>
              <a:rPr dirty="0"/>
              <a:t>Entity Framework</a:t>
            </a:r>
          </a:p>
        </p:txBody>
      </p:sp>
      <p:sp>
        <p:nvSpPr>
          <p:cNvPr id="58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8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9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9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9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9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9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59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59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0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01" name="https://learn.microsoft.com/en-us/ef/core/miscellaneous/connection-strings"/>
          <p:cNvSpPr txBox="1"/>
          <p:nvPr/>
        </p:nvSpPr>
        <p:spPr>
          <a:xfrm>
            <a:off x="2606880" y="8893127"/>
            <a:ext cx="7344970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https://learn.microsoft.com/en-us/ef/core/miscellaneous/connection-strings</a:t>
            </a:r>
          </a:p>
        </p:txBody>
      </p:sp>
      <p:pic>
        <p:nvPicPr>
          <p:cNvPr id="602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49" y="2925914"/>
            <a:ext cx="6565901" cy="488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/>
          <a:p>
            <a:pPr defTabSz="1131417">
              <a:defRPr sz="5394"/>
            </a:pPr>
            <a:r>
              <a:t>Entity Framework</a:t>
            </a:r>
          </a:p>
          <a:p>
            <a:pPr defTabSz="795527" rtl="1">
              <a:defRPr sz="3828"/>
            </a:pPr>
            <a:r>
              <a:t>מחלקה עבור DBContext</a:t>
            </a:r>
          </a:p>
        </p:txBody>
      </p:sp>
      <p:sp>
        <p:nvSpPr>
          <p:cNvPr id="60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9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10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11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612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613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614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15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16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17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18" name="https://learn.microsoft.com/en-us/training/modules/persist-data-ef-core/3-migrations#scaffold-models-and-dbcontext"/>
          <p:cNvSpPr txBox="1"/>
          <p:nvPr/>
        </p:nvSpPr>
        <p:spPr>
          <a:xfrm>
            <a:off x="615520" y="8893127"/>
            <a:ext cx="11327690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https://learn.microsoft.com/en-us/training/modules/persist-data-ef-core/3-migrations#scaffold-models-and-dbcontext</a:t>
            </a:r>
          </a:p>
        </p:txBody>
      </p:sp>
      <p:grpSp>
        <p:nvGrpSpPr>
          <p:cNvPr id="621" name="pasted-movie.png"/>
          <p:cNvGrpSpPr/>
          <p:nvPr/>
        </p:nvGrpSpPr>
        <p:grpSpPr>
          <a:xfrm>
            <a:off x="288485" y="2527589"/>
            <a:ext cx="12427830" cy="3729758"/>
            <a:chOff x="0" y="0"/>
            <a:chExt cx="12427829" cy="3729756"/>
          </a:xfrm>
        </p:grpSpPr>
        <p:pic>
          <p:nvPicPr>
            <p:cNvPr id="620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" y="88900"/>
              <a:ext cx="12173830" cy="33995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19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427830" cy="3729757"/>
            </a:xfrm>
            <a:prstGeom prst="rect">
              <a:avLst/>
            </a:prstGeom>
            <a:effectLst/>
          </p:spPr>
        </p:pic>
      </p:grpSp>
      <p:sp>
        <p:nvSpPr>
          <p:cNvPr id="622" name="ניצור תיקיה בשם Data ובתוכה class חדש:"/>
          <p:cNvSpPr txBox="1"/>
          <p:nvPr/>
        </p:nvSpPr>
        <p:spPr>
          <a:xfrm>
            <a:off x="7822557" y="2362080"/>
            <a:ext cx="3827713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defRPr/>
            </a:lvl1pPr>
          </a:lstStyle>
          <a:p>
            <a:r>
              <a:t>ניצור תיקיה בשם Data ובתוכה class חדש:</a:t>
            </a:r>
          </a:p>
        </p:txBody>
      </p:sp>
      <p:sp>
        <p:nvSpPr>
          <p:cNvPr id="623" name="Data/Lec2DbContext.cs"/>
          <p:cNvSpPr txBox="1"/>
          <p:nvPr/>
        </p:nvSpPr>
        <p:spPr>
          <a:xfrm>
            <a:off x="377934" y="1962223"/>
            <a:ext cx="2371649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Data/Lec2DbContext.cs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1"/>
          <p:cNvSpPr txBox="1">
            <a:spLocks noGrp="1"/>
          </p:cNvSpPr>
          <p:nvPr>
            <p:ph type="title"/>
          </p:nvPr>
        </p:nvSpPr>
        <p:spPr>
          <a:xfrm>
            <a:off x="819953" y="336350"/>
            <a:ext cx="11712186" cy="1440739"/>
          </a:xfrm>
          <a:prstGeom prst="rect">
            <a:avLst/>
          </a:prstGeom>
        </p:spPr>
        <p:txBody>
          <a:bodyPr/>
          <a:lstStyle/>
          <a:p>
            <a:pPr defTabSz="962355" rtl="1">
              <a:defRPr sz="4588"/>
            </a:pPr>
            <a:r>
              <a:t>הזרקה של הDBContext שלנו:</a:t>
            </a:r>
          </a:p>
          <a:p>
            <a:pPr defTabSz="962355" rtl="1">
              <a:defRPr sz="4588"/>
            </a:pPr>
            <a:r>
              <a:t>הוספת DBContext לDI Container</a:t>
            </a:r>
          </a:p>
        </p:txBody>
      </p:sp>
      <p:sp>
        <p:nvSpPr>
          <p:cNvPr id="62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3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63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63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63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3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3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9" name="https://learn.microsoft.com/en-us/training/modules/persist-data-ef-core/3-migrations#scaffold-models-and-dbcontext"/>
          <p:cNvSpPr txBox="1"/>
          <p:nvPr/>
        </p:nvSpPr>
        <p:spPr>
          <a:xfrm>
            <a:off x="615520" y="9195818"/>
            <a:ext cx="11327690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https://learn.microsoft.com/en-us/training/modules/persist-data-ef-core/3-migrations#scaffold-models-and-dbcontext</a:t>
            </a:r>
          </a:p>
        </p:txBody>
      </p:sp>
      <p:grpSp>
        <p:nvGrpSpPr>
          <p:cNvPr id="642" name="Program.cs"/>
          <p:cNvGrpSpPr/>
          <p:nvPr/>
        </p:nvGrpSpPr>
        <p:grpSpPr>
          <a:xfrm>
            <a:off x="238876" y="1605725"/>
            <a:ext cx="1470864" cy="734569"/>
            <a:chOff x="0" y="0"/>
            <a:chExt cx="1470863" cy="734568"/>
          </a:xfrm>
        </p:grpSpPr>
        <p:sp>
          <p:nvSpPr>
            <p:cNvPr id="641" name="Program.cs"/>
            <p:cNvSpPr txBox="1"/>
            <p:nvPr/>
          </p:nvSpPr>
          <p:spPr>
            <a:xfrm>
              <a:off x="126999" y="88899"/>
              <a:ext cx="1216865" cy="404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Program.cs</a:t>
              </a:r>
            </a:p>
          </p:txBody>
        </p:sp>
        <p:pic>
          <p:nvPicPr>
            <p:cNvPr id="640" name="Program.cs Program.cs" descr="Program.cs Program.cs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70864" cy="734569"/>
            </a:xfrm>
            <a:prstGeom prst="rect">
              <a:avLst/>
            </a:prstGeom>
            <a:effectLst/>
          </p:spPr>
        </p:pic>
      </p:grpSp>
      <p:grpSp>
        <p:nvGrpSpPr>
          <p:cNvPr id="645" name="pasted-movie.png"/>
          <p:cNvGrpSpPr/>
          <p:nvPr/>
        </p:nvGrpSpPr>
        <p:grpSpPr>
          <a:xfrm>
            <a:off x="271277" y="2349949"/>
            <a:ext cx="12016175" cy="6686821"/>
            <a:chOff x="0" y="0"/>
            <a:chExt cx="12016174" cy="6686820"/>
          </a:xfrm>
        </p:grpSpPr>
        <p:pic>
          <p:nvPicPr>
            <p:cNvPr id="644" name="pasted-movie.png" descr="pasted-movi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6999" y="88899"/>
              <a:ext cx="11762176" cy="635662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43" name="pasted-movie.png" descr="pasted-movie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016175" cy="6686821"/>
            </a:xfrm>
            <a:prstGeom prst="rect">
              <a:avLst/>
            </a:prstGeom>
            <a:effectLst/>
          </p:spPr>
        </p:pic>
      </p:grpSp>
      <p:sp>
        <p:nvSpPr>
          <p:cNvPr id="646" name="Rounded Rectangle"/>
          <p:cNvSpPr/>
          <p:nvPr/>
        </p:nvSpPr>
        <p:spPr>
          <a:xfrm>
            <a:off x="796942" y="5571392"/>
            <a:ext cx="11302290" cy="2566554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689</Words>
  <Application>Microsoft Office PowerPoint</Application>
  <PresentationFormat>Custom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Graphik</vt:lpstr>
      <vt:lpstr>Graphik Medium</vt:lpstr>
      <vt:lpstr>Graphik Semibold</vt:lpstr>
      <vt:lpstr>Helvetica Neue</vt:lpstr>
      <vt:lpstr>Times Roman</vt:lpstr>
      <vt:lpstr>31_ColorGradientLight</vt:lpstr>
      <vt:lpstr>ASP.NET Active Dynamic Web Pages</vt:lpstr>
      <vt:lpstr>Entity Framework: מיפוי של אובייקטים לדטה-בייס רלציוני:</vt:lpstr>
      <vt:lpstr>ארכיטקטורה:</vt:lpstr>
      <vt:lpstr>ASP.NET Core MVC מודל חדש – Person </vt:lpstr>
      <vt:lpstr>התקנת ספריות לעבודה עם Entity Framework חבילות NuGet לדטה-בייס:</vt:lpstr>
      <vt:lpstr>ASP.NET Core MVC הגדרות לדטה-בייס:</vt:lpstr>
      <vt:lpstr>Entity Framework</vt:lpstr>
      <vt:lpstr>Entity Framework מחלקה עבור DBContext</vt:lpstr>
      <vt:lpstr>הזרקה של הDBContext שלנו: הוספת DBContext לDI Container</vt:lpstr>
      <vt:lpstr>הרצה של סקריפט ליצירת דטה-בייס בNuget Package Manager Console</vt:lpstr>
      <vt:lpstr>הרצה של סקריפט ליצירת דטה-בייס בNuget Package Manager Console</vt:lpstr>
      <vt:lpstr>מילוי ערכים בדטה-בייס: SSMS  אחרי שהטבלה נוצרה - נמלא כמה רשומות לדוגמה:</vt:lpstr>
      <vt:lpstr>PeopleController.cs עבודה עם DBContext - נזריק בבנאי ונשתמש במתודות המובנות לעבודה עם הדטה-בייס</vt:lpstr>
      <vt:lpstr>הצגת המידע בView</vt:lpstr>
      <vt:lpstr>הצגת פרטים של Person:</vt:lpstr>
      <vt:lpstr>הצגת המידע בView</vt:lpstr>
      <vt:lpstr>שיעורי בית:</vt:lpstr>
      <vt:lpstr>פעולות CRUD עם Entity Framework  וASP.NET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TomerBu</dc:creator>
  <cp:lastModifiedBy>Tomer Buzaglo</cp:lastModifiedBy>
  <cp:revision>7</cp:revision>
  <dcterms:modified xsi:type="dcterms:W3CDTF">2024-08-19T05:50:52Z</dcterms:modified>
</cp:coreProperties>
</file>