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6XEzkgxxy5oYz6rLNd+Ea81ed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>
            <a:spLocks noGrp="1"/>
          </p:cNvSpPr>
          <p:nvPr>
            <p:ph type="ctrTitle"/>
          </p:nvPr>
        </p:nvSpPr>
        <p:spPr>
          <a:xfrm>
            <a:off x="1143000" y="2013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4500"/>
              <a:buFont typeface="Arial"/>
              <a:buNone/>
              <a:defRPr sz="4500">
                <a:solidFill>
                  <a:srgbClr val="2D094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ubTitle" idx="1"/>
          </p:nvPr>
        </p:nvSpPr>
        <p:spPr>
          <a:xfrm>
            <a:off x="1143000" y="4358538"/>
            <a:ext cx="6858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D0941"/>
              </a:buClr>
              <a:buSzPts val="1800"/>
              <a:buNone/>
              <a:defRPr sz="1800">
                <a:solidFill>
                  <a:srgbClr val="2D094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8" name="Google Shape;18;p35"/>
          <p:cNvSpPr/>
          <p:nvPr/>
        </p:nvSpPr>
        <p:spPr>
          <a:xfrm rot="-2748403">
            <a:off x="8789468" y="-248274"/>
            <a:ext cx="174949" cy="989918"/>
          </a:xfrm>
          <a:prstGeom prst="rect">
            <a:avLst/>
          </a:prstGeom>
          <a:solidFill>
            <a:srgbClr val="2D09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5"/>
          <p:cNvSpPr/>
          <p:nvPr/>
        </p:nvSpPr>
        <p:spPr>
          <a:xfrm rot="-2748403">
            <a:off x="8522130" y="-353045"/>
            <a:ext cx="174949" cy="1729653"/>
          </a:xfrm>
          <a:prstGeom prst="rect">
            <a:avLst/>
          </a:prstGeom>
          <a:solidFill>
            <a:srgbClr val="2D09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5"/>
          <p:cNvSpPr/>
          <p:nvPr/>
        </p:nvSpPr>
        <p:spPr>
          <a:xfrm rot="-2748403">
            <a:off x="367955" y="3931013"/>
            <a:ext cx="174949" cy="1546805"/>
          </a:xfrm>
          <a:prstGeom prst="rect">
            <a:avLst/>
          </a:prstGeom>
          <a:solidFill>
            <a:srgbClr val="2D09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5"/>
          <p:cNvSpPr/>
          <p:nvPr/>
        </p:nvSpPr>
        <p:spPr>
          <a:xfrm rot="-2748403">
            <a:off x="102567" y="4579154"/>
            <a:ext cx="174949" cy="784511"/>
          </a:xfrm>
          <a:prstGeom prst="rect">
            <a:avLst/>
          </a:prstGeom>
          <a:solidFill>
            <a:srgbClr val="2D09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741" y="27993"/>
            <a:ext cx="1904519" cy="194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 txBox="1"/>
          <p:nvPr/>
        </p:nvSpPr>
        <p:spPr>
          <a:xfrm>
            <a:off x="1143000" y="3939354"/>
            <a:ext cx="6858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ct val="100000"/>
              <a:buFont typeface="Arial"/>
              <a:buNone/>
            </a:pPr>
            <a:r>
              <a:rPr lang="iw" sz="1800" b="0" i="0" u="none" strike="noStrike" cap="none">
                <a:solidFill>
                  <a:srgbClr val="2D0941"/>
                </a:solidFill>
                <a:latin typeface="Arial"/>
                <a:ea typeface="Arial"/>
                <a:cs typeface="Arial"/>
                <a:sym typeface="Arial"/>
              </a:rPr>
              <a:t>Ha-Dream Team #3075</a:t>
            </a:r>
            <a:endParaRPr sz="1800" b="0" i="0" u="none" strike="noStrike" cap="none">
              <a:solidFill>
                <a:srgbClr val="2D09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2D09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pic>
        <p:nvPicPr>
          <p:cNvPr id="11" name="Google Shape;1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239" y="49974"/>
            <a:ext cx="438615" cy="4477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143000" y="2013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5200"/>
              <a:buFont typeface="Arial"/>
              <a:buNone/>
            </a:pPr>
            <a:r>
              <a:rPr lang="he-IL" dirty="0" smtClean="0"/>
              <a:t>בקרה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בסיסי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rtl="0">
              <a:buNone/>
            </a:pPr>
            <a:r>
              <a:rPr lang="en-US" sz="1600" dirty="0" err="1" smtClean="0"/>
              <a:t>previous_error</a:t>
            </a:r>
            <a:r>
              <a:rPr lang="en-US" sz="1600" dirty="0" smtClean="0"/>
              <a:t> = 0</a:t>
            </a:r>
          </a:p>
          <a:p>
            <a:pPr marL="114300" indent="0" rtl="0">
              <a:buNone/>
            </a:pPr>
            <a:r>
              <a:rPr lang="en-US" sz="1600" dirty="0" smtClean="0"/>
              <a:t>integral = 0</a:t>
            </a:r>
          </a:p>
          <a:p>
            <a:pPr marL="114300" indent="0" rtl="0">
              <a:buNone/>
            </a:pPr>
            <a:endParaRPr lang="en-US" sz="1600" dirty="0"/>
          </a:p>
          <a:p>
            <a:pPr marL="114300" indent="0" rtl="0">
              <a:buNone/>
            </a:pPr>
            <a:r>
              <a:rPr lang="en-US" sz="1600" dirty="0" smtClean="0"/>
              <a:t>Loop:</a:t>
            </a:r>
          </a:p>
          <a:p>
            <a:pPr marL="114300" indent="0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error = </a:t>
            </a:r>
            <a:r>
              <a:rPr lang="en-US" sz="1600" dirty="0" err="1" smtClean="0"/>
              <a:t>setpoint</a:t>
            </a:r>
            <a:r>
              <a:rPr lang="en-US" sz="1600" dirty="0" smtClean="0"/>
              <a:t> </a:t>
            </a:r>
            <a:r>
              <a:rPr lang="en-IL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measured_value</a:t>
            </a:r>
            <a:endParaRPr lang="en-US" sz="1600" dirty="0" smtClean="0"/>
          </a:p>
          <a:p>
            <a:pPr marL="114300" indent="0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integral  = integral + error * </a:t>
            </a:r>
            <a:r>
              <a:rPr lang="en-US" sz="1600" dirty="0" err="1" smtClean="0"/>
              <a:t>dt</a:t>
            </a:r>
            <a:endParaRPr lang="en-US" sz="1600" dirty="0" smtClean="0"/>
          </a:p>
          <a:p>
            <a:pPr marL="114300" indent="0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output = </a:t>
            </a:r>
            <a:r>
              <a:rPr lang="en-US" sz="1600" dirty="0" err="1" smtClean="0"/>
              <a:t>Kp</a:t>
            </a:r>
            <a:r>
              <a:rPr lang="en-US" sz="1600" dirty="0" smtClean="0"/>
              <a:t> * error + Ki * </a:t>
            </a:r>
            <a:r>
              <a:rPr lang="en-US" sz="1600" dirty="0" err="1" smtClean="0"/>
              <a:t>intergral</a:t>
            </a:r>
            <a:r>
              <a:rPr lang="en-US" sz="1600" dirty="0" smtClean="0"/>
              <a:t> + </a:t>
            </a:r>
            <a:r>
              <a:rPr lang="en-US" sz="1600" dirty="0" err="1" smtClean="0"/>
              <a:t>Kd</a:t>
            </a:r>
            <a:r>
              <a:rPr lang="en-US" sz="1600" dirty="0" smtClean="0"/>
              <a:t> * derivate</a:t>
            </a:r>
          </a:p>
          <a:p>
            <a:pPr marL="114300" indent="0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previous_error</a:t>
            </a:r>
            <a:r>
              <a:rPr lang="en-US" sz="1600" dirty="0" smtClean="0"/>
              <a:t> = error</a:t>
            </a:r>
          </a:p>
          <a:p>
            <a:pPr marL="114300" indent="0" rtl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wait(</a:t>
            </a:r>
            <a:r>
              <a:rPr lang="en-US" sz="1600" dirty="0" err="1" smtClean="0"/>
              <a:t>dt</a:t>
            </a:r>
            <a:r>
              <a:rPr lang="en-US" sz="1600" dirty="0" smtClean="0"/>
              <a:t>)</a:t>
            </a:r>
          </a:p>
        </p:txBody>
      </p:sp>
      <p:pic>
        <p:nvPicPr>
          <p:cNvPr id="1032" name="Picture 8" descr="https://lh3.googleusercontent.com/xlKygBrdvpj2HtA53SgWjSvypRwiy7n548rmZwp3-PoS1Uwlxd6Qdw7eRdWXsHXNVdlBzQ9zT63b7m5pRGO75F09w8VzHnaNegljGw0Kfh1FjRnMlhptWng5CsxpGV40FAYhwdB5bIH45w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00" y="125730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FeedForward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משתמשים כאשר ל</a:t>
            </a:r>
            <a:r>
              <a:rPr lang="en-US" dirty="0" err="1" smtClean="0"/>
              <a:t>setpoint</a:t>
            </a:r>
            <a:r>
              <a:rPr lang="he-IL" dirty="0" smtClean="0"/>
              <a:t> יש השפעה על ה</a:t>
            </a:r>
            <a:r>
              <a:rPr lang="en-US" dirty="0" smtClean="0"/>
              <a:t>output</a:t>
            </a:r>
            <a:r>
              <a:rPr lang="he-IL" dirty="0" smtClean="0"/>
              <a:t>.</a:t>
            </a:r>
          </a:p>
          <a:p>
            <a:pPr algn="r"/>
            <a:r>
              <a:rPr lang="he-IL" dirty="0" smtClean="0"/>
              <a:t>אי אפשר להשתמש לבד.</a:t>
            </a:r>
          </a:p>
          <a:p>
            <a:pPr algn="r"/>
            <a:r>
              <a:rPr lang="he-IL" dirty="0" smtClean="0"/>
              <a:t>כאשר משתמשים ב-</a:t>
            </a:r>
            <a:r>
              <a:rPr lang="en-US" dirty="0" smtClean="0"/>
              <a:t>PIDF</a:t>
            </a:r>
            <a:r>
              <a:rPr lang="he-IL" dirty="0" smtClean="0"/>
              <a:t>:</a:t>
            </a:r>
          </a:p>
          <a:p>
            <a:pPr lvl="1" algn="r"/>
            <a:r>
              <a:rPr lang="he-IL" dirty="0" smtClean="0"/>
              <a:t>בנוסף ל</a:t>
            </a:r>
            <a:r>
              <a:rPr lang="en-US" dirty="0" smtClean="0"/>
              <a:t>output</a:t>
            </a:r>
            <a:r>
              <a:rPr lang="he-IL" dirty="0" smtClean="0"/>
              <a:t> שמקבלים מה</a:t>
            </a:r>
            <a:r>
              <a:rPr lang="en-US" dirty="0" smtClean="0"/>
              <a:t>PID</a:t>
            </a:r>
            <a:endParaRPr lang="he-IL" dirty="0" smtClean="0"/>
          </a:p>
          <a:p>
            <a:pPr marL="596900" lvl="1" indent="0" algn="r">
              <a:buNone/>
            </a:pPr>
            <a:r>
              <a:rPr lang="he-IL" dirty="0"/>
              <a:t> </a:t>
            </a:r>
            <a:r>
              <a:rPr lang="he-IL" dirty="0" smtClean="0"/>
              <a:t>   נוסיף </a:t>
            </a:r>
            <a:r>
              <a:rPr lang="en-US" dirty="0" err="1" smtClean="0"/>
              <a:t>Kf</a:t>
            </a:r>
            <a:r>
              <a:rPr lang="en-US" dirty="0" smtClean="0"/>
              <a:t> * </a:t>
            </a:r>
            <a:r>
              <a:rPr lang="en-US" dirty="0" err="1" smtClean="0"/>
              <a:t>setpoint</a:t>
            </a:r>
            <a:r>
              <a:rPr lang="he-IL" dirty="0" smtClean="0"/>
              <a:t>.</a:t>
            </a:r>
          </a:p>
          <a:p>
            <a:pPr marL="596900" lvl="1" indent="0" algn="r">
              <a:buNone/>
            </a:pPr>
            <a:endParaRPr lang="he-IL" dirty="0"/>
          </a:p>
        </p:txBody>
      </p:sp>
      <p:pic>
        <p:nvPicPr>
          <p:cNvPr id="2052" name="Picture 4" descr="https://lh6.googleusercontent.com/kwTlqMocPVtA2bUngptXUoPwVdYwH30qAdv7xGJ6kzohH6AHEpL49Dk7R5gFdms7xtxT-hFQF6vtif9ngwef_6lfkzAw3rOylOUevgwYFLqBCo9ZsEIrdhLI_EJvvh_XoAna329SuZq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7" y="1803400"/>
            <a:ext cx="2847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5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Profiles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PID</a:t>
            </a:r>
            <a:r>
              <a:rPr lang="he-IL" dirty="0" smtClean="0"/>
              <a:t> / </a:t>
            </a:r>
            <a:r>
              <a:rPr lang="en-US" dirty="0" smtClean="0"/>
              <a:t>PIDF</a:t>
            </a:r>
            <a:r>
              <a:rPr lang="he-IL" dirty="0" smtClean="0"/>
              <a:t> </a:t>
            </a:r>
            <a:r>
              <a:rPr lang="en-US" dirty="0" smtClean="0"/>
              <a:t>outputs</a:t>
            </a:r>
            <a:r>
              <a:rPr lang="he-IL" dirty="0" smtClean="0"/>
              <a:t> נוצרים באותו הרגע ויכולים להיות שונים כל פעם.</a:t>
            </a:r>
            <a:endParaRPr lang="en-US" dirty="0" smtClean="0"/>
          </a:p>
          <a:p>
            <a:pPr algn="r"/>
            <a:r>
              <a:rPr lang="en-US" dirty="0" smtClean="0"/>
              <a:t>Motion Profiles</a:t>
            </a:r>
            <a:r>
              <a:rPr lang="he-IL" dirty="0" smtClean="0"/>
              <a:t> יוצרים את כל התנועה של המערכת מראש.</a:t>
            </a:r>
          </a:p>
          <a:p>
            <a:pPr algn="r"/>
            <a:r>
              <a:rPr lang="he-IL" dirty="0" smtClean="0"/>
              <a:t>לעקוב אחרי זה די מסובך, לרוב נשתמש ב</a:t>
            </a:r>
            <a:r>
              <a:rPr lang="en-US" dirty="0" smtClean="0"/>
              <a:t>PIDVA</a:t>
            </a:r>
            <a:r>
              <a:rPr lang="he-IL" dirty="0" smtClean="0"/>
              <a:t> שזה </a:t>
            </a:r>
            <a:r>
              <a:rPr lang="en-US" dirty="0" smtClean="0"/>
              <a:t>PID</a:t>
            </a:r>
            <a:r>
              <a:rPr lang="he-IL" dirty="0"/>
              <a:t> </a:t>
            </a:r>
            <a:r>
              <a:rPr lang="he-IL" dirty="0" smtClean="0"/>
              <a:t>עם </a:t>
            </a:r>
            <a:r>
              <a:rPr lang="en-US" dirty="0" smtClean="0"/>
              <a:t>feedforward</a:t>
            </a:r>
            <a:r>
              <a:rPr lang="he-IL" dirty="0" smtClean="0"/>
              <a:t> על המהירות ועל התאוצה.</a:t>
            </a:r>
          </a:p>
          <a:p>
            <a:pPr algn="r"/>
            <a:endParaRPr lang="en-US" dirty="0"/>
          </a:p>
        </p:txBody>
      </p:sp>
      <p:pic>
        <p:nvPicPr>
          <p:cNvPr id="3076" name="Picture 4" descr="https://lh5.googleusercontent.com/MU3xQHTuQ2iIdMZBXBbZ3E5eX_HySXO9nyV87Sw_wlftTZ9TQ4z6jKbW9fk73CymOSXLRzWR5_k6mKblkTVMoBg2rol0GERZXNWbzrri8WPKpJOU6ODhzkOVnZdkJdCLAUOz0iRxeLPz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9" y="2444876"/>
            <a:ext cx="3619789" cy="2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54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Magic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יש כמה דרכים ל</a:t>
            </a:r>
            <a:r>
              <a:rPr lang="en-US" dirty="0" smtClean="0"/>
              <a:t>position control</a:t>
            </a:r>
            <a:r>
              <a:rPr lang="he-IL" dirty="0" smtClean="0"/>
              <a:t> אבל זה הקלה ביותר:</a:t>
            </a:r>
          </a:p>
          <a:p>
            <a:pPr marL="114300" indent="0" algn="r">
              <a:buNone/>
            </a:pPr>
            <a:r>
              <a:rPr lang="he-IL" dirty="0"/>
              <a:t>	</a:t>
            </a:r>
            <a:r>
              <a:rPr lang="en-US" dirty="0" smtClean="0"/>
              <a:t>Trapezoidal velocity profile</a:t>
            </a:r>
            <a:endParaRPr lang="he-IL" dirty="0" smtClean="0"/>
          </a:p>
          <a:p>
            <a:pPr algn="r"/>
            <a:r>
              <a:rPr lang="he-IL" dirty="0" smtClean="0"/>
              <a:t>לכיול:</a:t>
            </a:r>
          </a:p>
          <a:p>
            <a:pPr lvl="1" algn="r"/>
            <a:r>
              <a:rPr lang="he-IL" dirty="0" smtClean="0"/>
              <a:t>נגדיר את ה</a:t>
            </a:r>
            <a:r>
              <a:rPr lang="en-US" dirty="0" err="1" smtClean="0"/>
              <a:t>curise</a:t>
            </a:r>
            <a:r>
              <a:rPr lang="en-US" dirty="0" smtClean="0"/>
              <a:t> velocity</a:t>
            </a:r>
            <a:r>
              <a:rPr lang="he-IL" dirty="0" smtClean="0"/>
              <a:t>.</a:t>
            </a:r>
          </a:p>
          <a:p>
            <a:pPr lvl="1" algn="r"/>
            <a:r>
              <a:rPr lang="he-IL" dirty="0" smtClean="0"/>
              <a:t>נגדיר את התאוצה המקסימלית.</a:t>
            </a:r>
          </a:p>
          <a:p>
            <a:pPr lvl="1" algn="r"/>
            <a:r>
              <a:rPr lang="he-IL" dirty="0" smtClean="0"/>
              <a:t>נגדיר את </a:t>
            </a:r>
            <a:r>
              <a:rPr lang="en-US" dirty="0" err="1" smtClean="0"/>
              <a:t>Kf</a:t>
            </a:r>
            <a:r>
              <a:rPr lang="he-IL" dirty="0" smtClean="0"/>
              <a:t> להיות ( </a:t>
            </a:r>
            <a:r>
              <a:rPr lang="en-US" dirty="0" smtClean="0"/>
              <a:t>1 / </a:t>
            </a:r>
            <a:r>
              <a:rPr lang="en-US" dirty="0" err="1" smtClean="0"/>
              <a:t>max_velocity</a:t>
            </a:r>
            <a:r>
              <a:rPr lang="en-US" dirty="0" smtClean="0"/>
              <a:t> * 1023</a:t>
            </a:r>
            <a:r>
              <a:rPr lang="he-IL" dirty="0" smtClean="0"/>
              <a:t>).</a:t>
            </a:r>
          </a:p>
          <a:p>
            <a:pPr lvl="1" algn="r"/>
            <a:r>
              <a:rPr lang="he-IL" dirty="0" smtClean="0"/>
              <a:t>נכייל את ה</a:t>
            </a:r>
            <a:r>
              <a:rPr lang="en-US" dirty="0" err="1" smtClean="0"/>
              <a:t>Kp</a:t>
            </a:r>
            <a:r>
              <a:rPr lang="en-US" dirty="0" smtClean="0"/>
              <a:t>, </a:t>
            </a:r>
            <a:r>
              <a:rPr lang="en-US" dirty="0" err="1" smtClean="0"/>
              <a:t>Kd</a:t>
            </a:r>
            <a:r>
              <a:rPr lang="he-IL" dirty="0" smtClean="0"/>
              <a:t> ואם צריך גם את </a:t>
            </a:r>
            <a:r>
              <a:rPr lang="en-US" dirty="0" smtClean="0"/>
              <a:t>Ki</a:t>
            </a:r>
            <a:r>
              <a:rPr lang="he-IL" dirty="0" smtClean="0"/>
              <a:t>.</a:t>
            </a:r>
            <a:endParaRPr lang="he-IL" dirty="0"/>
          </a:p>
          <a:p>
            <a:pPr lvl="1" algn="r"/>
            <a:r>
              <a:rPr lang="he-IL" dirty="0" smtClean="0"/>
              <a:t>בנוסף אפשר להגדיר את ב</a:t>
            </a:r>
            <a:r>
              <a:rPr lang="en-US" dirty="0" smtClean="0"/>
              <a:t>Phoenix Tuner</a:t>
            </a:r>
            <a:r>
              <a:rPr lang="he-IL" dirty="0" smtClean="0"/>
              <a:t>.</a:t>
            </a:r>
          </a:p>
        </p:txBody>
      </p:sp>
      <p:pic>
        <p:nvPicPr>
          <p:cNvPr id="4100" name="Picture 4" descr="https://lh6.googleusercontent.com/YQWeE2Bk5QDEmgsWJWKYGuA5nGH9JKHpic3HQXYksqtP_eXnxk0oH_5RdTZ2oEZjN5hpcGQoSVjQ5Yk2e6XaPHufR_rrTYdIbFOdzZzeManNh4uJcVyPnZxa2U72iqsoapqcFoTNZZa5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03113"/>
            <a:ext cx="4139109" cy="173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1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Magic Methods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err="1"/>
              <a:t>talon.configMotionCruiseVelocity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cruise_vel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timeoutMs</a:t>
            </a:r>
            <a:r>
              <a:rPr lang="en-US" dirty="0"/>
              <a:t>);</a:t>
            </a:r>
            <a:endParaRPr lang="en-US" dirty="0"/>
          </a:p>
          <a:p>
            <a:pPr rtl="0"/>
            <a:r>
              <a:rPr lang="en-US" dirty="0" err="1"/>
              <a:t>talon.configMotionAcceleration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timeoutMs</a:t>
            </a:r>
            <a:r>
              <a:rPr lang="en-US" dirty="0"/>
              <a:t>);</a:t>
            </a:r>
            <a:endParaRPr lang="en-US" dirty="0"/>
          </a:p>
          <a:p>
            <a:pPr rtl="0"/>
            <a:r>
              <a:rPr lang="en-US" dirty="0" err="1"/>
              <a:t>talon.config_kF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slotIdx</a:t>
            </a:r>
            <a:r>
              <a:rPr lang="en-US" dirty="0"/>
              <a:t>, double </a:t>
            </a:r>
            <a:r>
              <a:rPr lang="en-US" dirty="0" err="1"/>
              <a:t>Kp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timeoutMs</a:t>
            </a:r>
            <a:r>
              <a:rPr lang="en-US" dirty="0"/>
              <a:t>);</a:t>
            </a:r>
            <a:endParaRPr lang="en-US" dirty="0"/>
          </a:p>
          <a:p>
            <a:pPr rtl="0"/>
            <a:r>
              <a:rPr lang="en-US" dirty="0" err="1"/>
              <a:t>talon.config_kP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slotIdx</a:t>
            </a:r>
            <a:r>
              <a:rPr lang="en-US" dirty="0"/>
              <a:t>, double </a:t>
            </a:r>
            <a:r>
              <a:rPr lang="en-US" dirty="0" err="1"/>
              <a:t>Kp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timeoutMs</a:t>
            </a:r>
            <a:r>
              <a:rPr lang="en-US" dirty="0"/>
              <a:t>);</a:t>
            </a:r>
            <a:endParaRPr lang="en-US" dirty="0"/>
          </a:p>
          <a:p>
            <a:pPr rtl="0"/>
            <a:r>
              <a:rPr lang="en-US" dirty="0" err="1"/>
              <a:t>talon.config_kI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slotIdx</a:t>
            </a:r>
            <a:r>
              <a:rPr lang="en-US" dirty="0"/>
              <a:t>, double </a:t>
            </a:r>
            <a:r>
              <a:rPr lang="en-US" dirty="0" err="1"/>
              <a:t>Kp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timeoutMs</a:t>
            </a:r>
            <a:r>
              <a:rPr lang="en-US" dirty="0"/>
              <a:t>);</a:t>
            </a:r>
            <a:endParaRPr lang="en-US" dirty="0"/>
          </a:p>
          <a:p>
            <a:pPr rtl="0"/>
            <a:r>
              <a:rPr lang="en-US" dirty="0" err="1"/>
              <a:t>talon.config_kD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slotIdx</a:t>
            </a:r>
            <a:r>
              <a:rPr lang="en-US" dirty="0"/>
              <a:t>, double </a:t>
            </a:r>
            <a:r>
              <a:rPr lang="en-US" dirty="0" err="1"/>
              <a:t>Kp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timeoutMs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)</a:t>
            </a:r>
            <a:r>
              <a:rPr lang="he-IL" dirty="0" smtClean="0"/>
              <a:t>המשך</a:t>
            </a:r>
            <a:r>
              <a:rPr lang="en-US" dirty="0" smtClean="0"/>
              <a:t>Motion Magic Methods (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rtl="0">
              <a:buNone/>
            </a:pPr>
            <a:r>
              <a:rPr lang="en-US" sz="1800" dirty="0"/>
              <a:t>// tells talon to stop when it’s “close enough”</a:t>
            </a:r>
            <a:endParaRPr lang="en-US" sz="1800" dirty="0"/>
          </a:p>
          <a:p>
            <a:pPr marL="114300" indent="0" rtl="0">
              <a:buNone/>
            </a:pPr>
            <a:r>
              <a:rPr lang="en-US" sz="1800" dirty="0" err="1"/>
              <a:t>talon.configAllowableClosedLoopError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slotIdx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deadband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timeoutMs</a:t>
            </a:r>
            <a:r>
              <a:rPr lang="en-US" sz="1800" dirty="0" smtClean="0"/>
              <a:t>);</a:t>
            </a:r>
          </a:p>
          <a:p>
            <a:pPr marL="114300" indent="0" rtl="0">
              <a:buNone/>
            </a:pPr>
            <a:endParaRPr lang="en-US" sz="1800" dirty="0"/>
          </a:p>
          <a:p>
            <a:pPr marL="114300" indent="0" rtl="0">
              <a:buNone/>
            </a:pPr>
            <a:r>
              <a:rPr lang="en-US" sz="1800" dirty="0"/>
              <a:t>// makes sure our integral accumulator doesn’t become way too much</a:t>
            </a:r>
            <a:endParaRPr lang="en-US" sz="1800" dirty="0"/>
          </a:p>
          <a:p>
            <a:pPr marL="114300" indent="0" rtl="0">
              <a:buNone/>
            </a:pPr>
            <a:r>
              <a:rPr lang="en-US" sz="1800" dirty="0" err="1"/>
              <a:t>talon.configMaxIntegralAccumulator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slotIdx</a:t>
            </a:r>
            <a:r>
              <a:rPr lang="en-US" sz="1800" dirty="0"/>
              <a:t>, double </a:t>
            </a:r>
            <a:r>
              <a:rPr lang="en-US" sz="1800" dirty="0" err="1"/>
              <a:t>max_accum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timeoutMs</a:t>
            </a:r>
            <a:r>
              <a:rPr lang="en-US" sz="1800" dirty="0" smtClean="0"/>
              <a:t>);</a:t>
            </a:r>
          </a:p>
          <a:p>
            <a:pPr marL="114300" indent="0" rtl="0">
              <a:buNone/>
            </a:pPr>
            <a:endParaRPr lang="en-US" sz="1800" dirty="0"/>
          </a:p>
          <a:p>
            <a:pPr marL="114300" indent="0" rtl="0">
              <a:buNone/>
            </a:pPr>
            <a:r>
              <a:rPr lang="en-US" sz="1800" dirty="0"/>
              <a:t>// tells the talon within how far of the </a:t>
            </a:r>
            <a:r>
              <a:rPr lang="en-US" sz="1800" dirty="0" err="1"/>
              <a:t>setpoint</a:t>
            </a:r>
            <a:r>
              <a:rPr lang="en-US" sz="1800" dirty="0"/>
              <a:t> (in encoder units, to start accumulating error</a:t>
            </a:r>
            <a:endParaRPr lang="en-US" sz="1800" dirty="0"/>
          </a:p>
          <a:p>
            <a:pPr marL="114300" indent="0" rtl="0">
              <a:buNone/>
            </a:pPr>
            <a:r>
              <a:rPr lang="en-US" sz="1800" dirty="0" err="1"/>
              <a:t>talon.config_IntegralZone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slotIdx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izone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timeoutMs</a:t>
            </a:r>
            <a:r>
              <a:rPr lang="en-US" sz="1800" dirty="0" smtClean="0"/>
              <a:t>);</a:t>
            </a:r>
          </a:p>
          <a:p>
            <a:pPr marL="114300" indent="0" rtl="0">
              <a:buNone/>
            </a:pPr>
            <a:endParaRPr lang="en-US" sz="1800" dirty="0"/>
          </a:p>
          <a:p>
            <a:pPr marL="114300" indent="0" rtl="0">
              <a:buNone/>
            </a:pPr>
            <a:r>
              <a:rPr lang="en-US" sz="1800" dirty="0" err="1"/>
              <a:t>talon.set</a:t>
            </a:r>
            <a:r>
              <a:rPr lang="en-US" sz="1800" dirty="0"/>
              <a:t>(</a:t>
            </a:r>
            <a:r>
              <a:rPr lang="en-US" sz="1800" dirty="0" err="1"/>
              <a:t>ControlMode.Motion</a:t>
            </a:r>
            <a:r>
              <a:rPr lang="en-US" sz="1800" dirty="0"/>
              <a:t>, double demand); // demand is in encoder units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671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</a:t>
            </a:r>
            <a:r>
              <a:rPr lang="en-US" dirty="0" err="1" smtClean="0"/>
              <a:t>FeedForward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הערך בין 1 ל-1-.</a:t>
            </a:r>
          </a:p>
          <a:p>
            <a:pPr algn="r"/>
            <a:r>
              <a:rPr lang="he-IL" dirty="0" smtClean="0"/>
              <a:t>תמיד מוסף ל</a:t>
            </a:r>
            <a:r>
              <a:rPr lang="en-US" dirty="0" smtClean="0"/>
              <a:t>output</a:t>
            </a:r>
            <a:r>
              <a:rPr lang="he-IL" dirty="0" smtClean="0"/>
              <a:t> שמוחשב לפי ה</a:t>
            </a:r>
            <a:r>
              <a:rPr lang="en-US" dirty="0" smtClean="0"/>
              <a:t>control loop</a:t>
            </a:r>
            <a:r>
              <a:rPr lang="he-IL" dirty="0" smtClean="0"/>
              <a:t> של ה</a:t>
            </a:r>
            <a:r>
              <a:rPr lang="en-US" dirty="0" smtClean="0"/>
              <a:t>talon</a:t>
            </a:r>
            <a:r>
              <a:rPr lang="he-IL" dirty="0" smtClean="0"/>
              <a:t>.</a:t>
            </a:r>
          </a:p>
          <a:p>
            <a:pPr algn="r"/>
            <a:r>
              <a:rPr lang="he-IL" dirty="0" smtClean="0"/>
              <a:t>לדוגמה: כוח נגדי לכוח המשיכה במעלית.</a:t>
            </a:r>
          </a:p>
          <a:p>
            <a:pPr algn="r"/>
            <a:endParaRPr lang="he-IL" dirty="0"/>
          </a:p>
          <a:p>
            <a:pPr marL="114300" indent="0" rtl="0">
              <a:buNone/>
            </a:pPr>
            <a:r>
              <a:rPr lang="en-US" sz="1600" dirty="0"/>
              <a:t>// different set method</a:t>
            </a:r>
            <a:endParaRPr lang="en-US" sz="1600" dirty="0"/>
          </a:p>
          <a:p>
            <a:pPr marL="114300" indent="0" rtl="0">
              <a:buNone/>
            </a:pPr>
            <a:r>
              <a:rPr lang="en-US" sz="1600" dirty="0" err="1"/>
              <a:t>talon.set</a:t>
            </a:r>
            <a:r>
              <a:rPr lang="en-US" sz="1600" dirty="0"/>
              <a:t>(</a:t>
            </a:r>
            <a:r>
              <a:rPr lang="en-US" sz="1600" dirty="0" err="1"/>
              <a:t>ControlMode</a:t>
            </a:r>
            <a:r>
              <a:rPr lang="en-US" sz="1600" dirty="0"/>
              <a:t> mode, double demand, </a:t>
            </a:r>
            <a:r>
              <a:rPr lang="en-US" sz="1600" dirty="0" err="1"/>
              <a:t>DemandType.ArbitraryFeedforward</a:t>
            </a:r>
            <a:r>
              <a:rPr lang="en-US" sz="1600" dirty="0"/>
              <a:t>, double </a:t>
            </a:r>
            <a:r>
              <a:rPr lang="en-US" sz="1600" dirty="0" err="1"/>
              <a:t>arb_ff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168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Status Frames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Status Frames</a:t>
            </a:r>
            <a:r>
              <a:rPr lang="he-IL" dirty="0" smtClean="0"/>
              <a:t> זה הקצב עדכון של הפקודות השונות.</a:t>
            </a:r>
          </a:p>
          <a:p>
            <a:pPr algn="r"/>
            <a:r>
              <a:rPr lang="he-IL" dirty="0" smtClean="0"/>
              <a:t>אם ה</a:t>
            </a:r>
            <a:r>
              <a:rPr lang="en-US" dirty="0" smtClean="0"/>
              <a:t>Can Usage</a:t>
            </a:r>
            <a:r>
              <a:rPr lang="he-IL" dirty="0" smtClean="0"/>
              <a:t> גדול מ100%, אז דברים יתחילו להרגיש רע מאוד.</a:t>
            </a:r>
          </a:p>
          <a:p>
            <a:pPr marL="114300" indent="0" algn="r">
              <a:buNone/>
            </a:pPr>
            <a:endParaRPr lang="he-IL" dirty="0" smtClean="0"/>
          </a:p>
          <a:p>
            <a:pPr marL="114300" indent="0" algn="r">
              <a:buNone/>
            </a:pPr>
            <a:endParaRPr lang="he-IL" dirty="0"/>
          </a:p>
          <a:p>
            <a:pPr marL="114300" indent="0" rtl="0">
              <a:buNone/>
            </a:pPr>
            <a:r>
              <a:rPr lang="en-US" sz="1600" dirty="0" err="1"/>
              <a:t>talon.setStatusFramePeriod</a:t>
            </a:r>
            <a:r>
              <a:rPr lang="en-US" sz="1600" dirty="0"/>
              <a:t>(</a:t>
            </a:r>
            <a:r>
              <a:rPr lang="en-US" sz="1600" dirty="0" err="1"/>
              <a:t>StatusFrame</a:t>
            </a:r>
            <a:r>
              <a:rPr lang="en-US" sz="1600" dirty="0"/>
              <a:t> frame,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periodMs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timeoutMs</a:t>
            </a:r>
            <a:r>
              <a:rPr lang="en-US" sz="1600" dirty="0"/>
              <a:t>);</a:t>
            </a:r>
            <a:endParaRPr lang="en-US" sz="1600" dirty="0"/>
          </a:p>
          <a:p>
            <a:pPr marL="114300" indent="0" rtl="0">
              <a:buNone/>
            </a:pPr>
            <a:r>
              <a:rPr lang="en-US" sz="1600" dirty="0"/>
              <a:t>// or</a:t>
            </a:r>
            <a:endParaRPr lang="en-US" sz="1600" dirty="0"/>
          </a:p>
          <a:p>
            <a:pPr marL="114300" indent="0" rtl="0">
              <a:buNone/>
            </a:pPr>
            <a:r>
              <a:rPr lang="en-US" sz="1600" dirty="0" err="1"/>
              <a:t>talon.setStatusFramePeriod</a:t>
            </a:r>
            <a:r>
              <a:rPr lang="en-US" sz="1600" dirty="0"/>
              <a:t>(</a:t>
            </a:r>
            <a:r>
              <a:rPr lang="en-US" sz="1600" dirty="0" err="1"/>
              <a:t>StatusFrameEnhanced</a:t>
            </a:r>
            <a:r>
              <a:rPr lang="en-US" sz="1600" dirty="0"/>
              <a:t> frame,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periodMs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timeoutMs</a:t>
            </a:r>
            <a:r>
              <a:rPr lang="en-US" sz="1600" dirty="0"/>
              <a:t>);</a:t>
            </a:r>
            <a:endParaRPr lang="en-US" sz="1600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תיצרו </a:t>
            </a:r>
            <a:r>
              <a:rPr lang="en-US" dirty="0" smtClean="0"/>
              <a:t>class</a:t>
            </a:r>
            <a:r>
              <a:rPr lang="he-IL" dirty="0" smtClean="0"/>
              <a:t> של </a:t>
            </a:r>
            <a:r>
              <a:rPr lang="en-US" dirty="0" smtClean="0"/>
              <a:t>PIDF</a:t>
            </a:r>
            <a:r>
              <a:rPr lang="he-IL" dirty="0" smtClean="0"/>
              <a:t>:</a:t>
            </a:r>
          </a:p>
          <a:p>
            <a:pPr lvl="1" algn="r"/>
            <a:r>
              <a:rPr lang="en-US" dirty="0" smtClean="0"/>
              <a:t>Get/Set</a:t>
            </a:r>
            <a:r>
              <a:rPr lang="he-IL" dirty="0" smtClean="0"/>
              <a:t> לכל ה</a:t>
            </a:r>
            <a:r>
              <a:rPr lang="en-US" dirty="0" smtClean="0"/>
              <a:t>gains</a:t>
            </a:r>
            <a:r>
              <a:rPr lang="he-IL" dirty="0" smtClean="0"/>
              <a:t> וגם ל</a:t>
            </a:r>
            <a:r>
              <a:rPr lang="en-US" dirty="0" err="1" smtClean="0"/>
              <a:t>setpoint</a:t>
            </a:r>
            <a:r>
              <a:rPr lang="he-IL" dirty="0"/>
              <a:t> </a:t>
            </a:r>
            <a:r>
              <a:rPr lang="he-IL" dirty="0" smtClean="0"/>
              <a:t>(ל</a:t>
            </a:r>
            <a:r>
              <a:rPr lang="en-US" dirty="0" smtClean="0"/>
              <a:t>error</a:t>
            </a:r>
            <a:r>
              <a:rPr lang="he-IL" dirty="0" smtClean="0"/>
              <a:t> רק g</a:t>
            </a:r>
            <a:r>
              <a:rPr lang="en-US" dirty="0" smtClean="0"/>
              <a:t>et</a:t>
            </a:r>
            <a:r>
              <a:rPr lang="he-IL" dirty="0" smtClean="0"/>
              <a:t>)</a:t>
            </a:r>
          </a:p>
          <a:p>
            <a:pPr lvl="1" algn="r"/>
            <a:r>
              <a:rPr lang="en-US" dirty="0" smtClean="0"/>
              <a:t>Constructor</a:t>
            </a:r>
            <a:r>
              <a:rPr lang="he-IL" dirty="0" smtClean="0"/>
              <a:t> שעושה </a:t>
            </a:r>
            <a:r>
              <a:rPr lang="en-US" dirty="0" smtClean="0"/>
              <a:t>set</a:t>
            </a:r>
            <a:r>
              <a:rPr lang="he-IL" dirty="0" smtClean="0"/>
              <a:t> לכל ה</a:t>
            </a:r>
            <a:r>
              <a:rPr lang="en-US" dirty="0" smtClean="0"/>
              <a:t>gains</a:t>
            </a:r>
            <a:r>
              <a:rPr lang="he-IL" dirty="0" smtClean="0"/>
              <a:t>.</a:t>
            </a:r>
          </a:p>
          <a:p>
            <a:pPr lvl="1" algn="r"/>
            <a:r>
              <a:rPr lang="he-IL" dirty="0" smtClean="0"/>
              <a:t>פונקציה </a:t>
            </a:r>
            <a:r>
              <a:rPr lang="en-US" dirty="0" smtClean="0"/>
              <a:t>calculate</a:t>
            </a:r>
            <a:r>
              <a:rPr lang="he-IL" dirty="0" smtClean="0"/>
              <a:t> שמחזירה את ה</a:t>
            </a:r>
            <a:r>
              <a:rPr lang="en-US" dirty="0" smtClean="0"/>
              <a:t>output</a:t>
            </a:r>
            <a:r>
              <a:rPr lang="he-IL" dirty="0" smtClean="0"/>
              <a:t> ומקבלת את המיקום הנוכחי.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4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0941"/>
              </a:buClr>
              <a:buSzPts val="2800"/>
              <a:buFont typeface="Arial"/>
              <a:buNone/>
            </a:pPr>
            <a:r>
              <a:rPr lang="iw" dirty="0"/>
              <a:t>על מה נעבור בהכשרה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r">
              <a:spcAft>
                <a:spcPts val="1600"/>
              </a:spcAft>
              <a:buSzPts val="1800"/>
            </a:pPr>
            <a:r>
              <a:rPr lang="en-US" dirty="0" smtClean="0"/>
              <a:t>Open Loop vs Closed Loop</a:t>
            </a:r>
          </a:p>
          <a:p>
            <a:pPr marL="742950" lvl="1" indent="-285750" algn="r">
              <a:spcAft>
                <a:spcPts val="1600"/>
              </a:spcAft>
              <a:buSzPts val="1800"/>
            </a:pPr>
            <a:r>
              <a:rPr lang="he-IL" dirty="0" smtClean="0"/>
              <a:t>סוגי מערכות בקרה</a:t>
            </a:r>
          </a:p>
          <a:p>
            <a:pPr marL="742950" lvl="1" indent="-285750" algn="r">
              <a:spcAft>
                <a:spcPts val="1600"/>
              </a:spcAft>
              <a:buSzPts val="1800"/>
            </a:pPr>
            <a:r>
              <a:rPr lang="en-US" dirty="0" smtClean="0"/>
              <a:t>P, I, D, F</a:t>
            </a:r>
          </a:p>
          <a:p>
            <a:pPr marL="742950" lvl="1" indent="-285750" algn="r">
              <a:spcAft>
                <a:spcPts val="1600"/>
              </a:spcAft>
              <a:buSzPts val="1800"/>
            </a:pPr>
            <a:r>
              <a:rPr lang="en-US" dirty="0" smtClean="0"/>
              <a:t>Motion </a:t>
            </a:r>
            <a:r>
              <a:rPr lang="en-US" dirty="0" err="1" smtClean="0"/>
              <a:t>Proflie</a:t>
            </a:r>
            <a:endParaRPr lang="en-US" dirty="0" smtClean="0"/>
          </a:p>
          <a:p>
            <a:pPr marL="742950" lvl="1" indent="-285750" algn="r">
              <a:spcAft>
                <a:spcPts val="1600"/>
              </a:spcAft>
              <a:buSzPts val="1800"/>
            </a:pPr>
            <a:r>
              <a:rPr lang="en-US" dirty="0" smtClean="0"/>
              <a:t>Talon Control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רק </a:t>
            </a:r>
            <a:r>
              <a:rPr lang="en-US" dirty="0" smtClean="0"/>
              <a:t>input</a:t>
            </a:r>
            <a:r>
              <a:rPr lang="he-IL" dirty="0" smtClean="0"/>
              <a:t> למנוע, למשל נהיגה בזמן </a:t>
            </a:r>
            <a:r>
              <a:rPr lang="en-US" dirty="0" err="1" smtClean="0"/>
              <a:t>Teleop</a:t>
            </a:r>
            <a:r>
              <a:rPr lang="he-IL" dirty="0" smtClean="0"/>
              <a:t>.</a:t>
            </a:r>
          </a:p>
          <a:p>
            <a:pPr marL="114300" indent="0" algn="r">
              <a:buNone/>
            </a:pPr>
            <a:endParaRPr lang="he-IL" dirty="0" smtClean="0"/>
          </a:p>
        </p:txBody>
      </p:sp>
      <p:sp>
        <p:nvSpPr>
          <p:cNvPr id="4" name="מלבן מעוגל 3"/>
          <p:cNvSpPr/>
          <p:nvPr/>
        </p:nvSpPr>
        <p:spPr>
          <a:xfrm>
            <a:off x="540327" y="2736273"/>
            <a:ext cx="2376055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מעוגל 6"/>
          <p:cNvSpPr/>
          <p:nvPr/>
        </p:nvSpPr>
        <p:spPr>
          <a:xfrm>
            <a:off x="3429004" y="2736276"/>
            <a:ext cx="2376055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מעוגל 7"/>
          <p:cNvSpPr/>
          <p:nvPr/>
        </p:nvSpPr>
        <p:spPr>
          <a:xfrm>
            <a:off x="6276122" y="2743206"/>
            <a:ext cx="2376055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4345" y="304502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Unit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7656" y="306580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8635" y="304502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13" name="מחבר חץ ישר 12"/>
          <p:cNvCxnSpPr>
            <a:stCxn id="4" idx="3"/>
            <a:endCxn id="7" idx="1"/>
          </p:cNvCxnSpPr>
          <p:nvPr/>
        </p:nvCxnSpPr>
        <p:spPr>
          <a:xfrm>
            <a:off x="2916382" y="3262745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7" idx="3"/>
            <a:endCxn id="8" idx="1"/>
          </p:cNvCxnSpPr>
          <p:nvPr/>
        </p:nvCxnSpPr>
        <p:spPr>
          <a:xfrm>
            <a:off x="5805059" y="3262749"/>
            <a:ext cx="471063" cy="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1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output</a:t>
            </a:r>
            <a:r>
              <a:rPr lang="he-IL" dirty="0" smtClean="0"/>
              <a:t> משתנה לפי מצב המערכת, למשל גובה המעלית לפי חיישן.</a:t>
            </a:r>
          </a:p>
          <a:p>
            <a:pPr marL="114300" indent="0" algn="r">
              <a:buNone/>
            </a:pPr>
            <a:endParaRPr lang="en-US" dirty="0"/>
          </a:p>
        </p:txBody>
      </p:sp>
      <p:sp>
        <p:nvSpPr>
          <p:cNvPr id="4" name="מלבן מעוגל 3"/>
          <p:cNvSpPr/>
          <p:nvPr/>
        </p:nvSpPr>
        <p:spPr>
          <a:xfrm>
            <a:off x="311728" y="2403765"/>
            <a:ext cx="2176924" cy="87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מעוגל 4"/>
          <p:cNvSpPr/>
          <p:nvPr/>
        </p:nvSpPr>
        <p:spPr>
          <a:xfrm>
            <a:off x="3567556" y="2403761"/>
            <a:ext cx="2064327" cy="865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מעוגל 5"/>
          <p:cNvSpPr/>
          <p:nvPr/>
        </p:nvSpPr>
        <p:spPr>
          <a:xfrm>
            <a:off x="6116797" y="2403763"/>
            <a:ext cx="2001966" cy="87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מעוגל 6"/>
          <p:cNvSpPr/>
          <p:nvPr/>
        </p:nvSpPr>
        <p:spPr>
          <a:xfrm>
            <a:off x="3579687" y="3886199"/>
            <a:ext cx="2072976" cy="890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2" y="267095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0341" y="2679078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9963" y="2683319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8447" y="4127164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cxnSp>
        <p:nvCxnSpPr>
          <p:cNvPr id="13" name="מחבר חץ ישר 12"/>
          <p:cNvCxnSpPr>
            <a:stCxn id="4" idx="3"/>
            <a:endCxn id="24" idx="2"/>
          </p:cNvCxnSpPr>
          <p:nvPr/>
        </p:nvCxnSpPr>
        <p:spPr>
          <a:xfrm flipV="1">
            <a:off x="2488652" y="2833256"/>
            <a:ext cx="270146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5" idx="3"/>
            <a:endCxn id="6" idx="1"/>
          </p:cNvCxnSpPr>
          <p:nvPr/>
        </p:nvCxnSpPr>
        <p:spPr>
          <a:xfrm>
            <a:off x="5631883" y="2836717"/>
            <a:ext cx="484914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6" idx="2"/>
            <a:endCxn id="7" idx="3"/>
          </p:cNvCxnSpPr>
          <p:nvPr/>
        </p:nvCxnSpPr>
        <p:spPr>
          <a:xfrm rot="5400000">
            <a:off x="5857886" y="3071381"/>
            <a:ext cx="1054672" cy="146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>
            <a:stCxn id="7" idx="1"/>
            <a:endCxn id="24" idx="4"/>
          </p:cNvCxnSpPr>
          <p:nvPr/>
        </p:nvCxnSpPr>
        <p:spPr>
          <a:xfrm rot="10800000">
            <a:off x="3025499" y="3079175"/>
            <a:ext cx="554189" cy="1252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רשים זרימה: צומת מסכם 23"/>
          <p:cNvSpPr/>
          <p:nvPr/>
        </p:nvSpPr>
        <p:spPr>
          <a:xfrm>
            <a:off x="2758798" y="2587338"/>
            <a:ext cx="533400" cy="49183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מחבר חץ ישר 28"/>
          <p:cNvCxnSpPr>
            <a:stCxn id="24" idx="6"/>
            <a:endCxn id="5" idx="1"/>
          </p:cNvCxnSpPr>
          <p:nvPr/>
        </p:nvCxnSpPr>
        <p:spPr>
          <a:xfrm>
            <a:off x="3292198" y="2833256"/>
            <a:ext cx="275358" cy="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4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 </a:t>
            </a:r>
            <a:r>
              <a:rPr lang="en-US" dirty="0" err="1" smtClean="0"/>
              <a:t>Bang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יש שני מצבים, שלכל אחד יש </a:t>
            </a:r>
            <a:r>
              <a:rPr lang="en-US" dirty="0" smtClean="0"/>
              <a:t>output</a:t>
            </a:r>
            <a:r>
              <a:rPr lang="he-IL" dirty="0" smtClean="0"/>
              <a:t> שונה.</a:t>
            </a:r>
          </a:p>
          <a:p>
            <a:pPr algn="r"/>
            <a:r>
              <a:rPr lang="he-IL" dirty="0" smtClean="0"/>
              <a:t>למשל מזגן מקרר עד שהוא מגיע לטמפרטורה הרצויה ואז מספיק ושוב </a:t>
            </a:r>
            <a:r>
              <a:rPr lang="he-IL" dirty="0" err="1" smtClean="0"/>
              <a:t>ושוב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צורה של </a:t>
            </a:r>
            <a:r>
              <a:rPr lang="he-IL" dirty="0" err="1" smtClean="0"/>
              <a:t>מנגון</a:t>
            </a:r>
            <a:r>
              <a:rPr lang="he-IL" dirty="0" smtClean="0"/>
              <a:t> בקרה סגור.</a:t>
            </a:r>
          </a:p>
          <a:p>
            <a:pPr algn="r"/>
            <a:r>
              <a:rPr lang="he-IL" dirty="0" smtClean="0"/>
              <a:t>משנה את ה-</a:t>
            </a:r>
            <a:r>
              <a:rPr lang="en-US" dirty="0" smtClean="0"/>
              <a:t>output</a:t>
            </a:r>
            <a:r>
              <a:rPr lang="he-IL" dirty="0"/>
              <a:t> </a:t>
            </a:r>
            <a:r>
              <a:rPr lang="he-IL" dirty="0" smtClean="0"/>
              <a:t>לפי השגיאה.</a:t>
            </a:r>
            <a:endParaRPr lang="en-US" dirty="0" smtClean="0"/>
          </a:p>
          <a:p>
            <a:pPr algn="r"/>
            <a:r>
              <a:rPr lang="he-IL" dirty="0" smtClean="0"/>
              <a:t>מכוון להתכנסות שה-</a:t>
            </a:r>
            <a:r>
              <a:rPr lang="en-US" dirty="0" smtClean="0"/>
              <a:t>output</a:t>
            </a:r>
            <a:r>
              <a:rPr lang="he-IL" dirty="0" smtClean="0"/>
              <a:t> הוא 0.</a:t>
            </a:r>
          </a:p>
          <a:p>
            <a:pPr algn="r"/>
            <a:r>
              <a:rPr lang="en-US" dirty="0" smtClean="0"/>
              <a:t>Proportional-</a:t>
            </a:r>
            <a:r>
              <a:rPr lang="en-US" dirty="0" err="1" smtClean="0"/>
              <a:t>Intergal</a:t>
            </a:r>
            <a:r>
              <a:rPr lang="en-US" dirty="0" smtClean="0"/>
              <a:t>-Derivative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7" y="2419112"/>
            <a:ext cx="4159707" cy="19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Term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מכפיל את השגיאה בקבוע (</a:t>
            </a:r>
            <a:r>
              <a:rPr lang="en-US" dirty="0" err="1" smtClean="0"/>
              <a:t>Kp</a:t>
            </a:r>
            <a:r>
              <a:rPr lang="he-IL" dirty="0" smtClean="0"/>
              <a:t>).</a:t>
            </a:r>
          </a:p>
          <a:p>
            <a:pPr algn="r"/>
            <a:r>
              <a:rPr lang="he-IL" dirty="0" smtClean="0"/>
              <a:t>כאשר השגיאה גדולה ה</a:t>
            </a:r>
            <a:r>
              <a:rPr lang="en-US" dirty="0" smtClean="0"/>
              <a:t>output</a:t>
            </a:r>
            <a:r>
              <a:rPr lang="he-IL" dirty="0" smtClean="0"/>
              <a:t> יהיה גדול, שגיאה קטנה תוציא ה</a:t>
            </a:r>
            <a:r>
              <a:rPr lang="en-US" dirty="0" smtClean="0"/>
              <a:t>output</a:t>
            </a:r>
            <a:r>
              <a:rPr lang="he-IL" dirty="0" smtClean="0"/>
              <a:t> יהיה קטן.</a:t>
            </a:r>
          </a:p>
          <a:p>
            <a:pPr algn="r"/>
            <a:r>
              <a:rPr lang="he-IL" dirty="0" smtClean="0"/>
              <a:t>על מנת לכייל, נכוון לכך </a:t>
            </a:r>
            <a:r>
              <a:rPr lang="he-IL" dirty="0" err="1" smtClean="0"/>
              <a:t>שהנידוד</a:t>
            </a:r>
            <a:r>
              <a:rPr lang="he-IL" dirty="0" smtClean="0"/>
              <a:t> יהיה </a:t>
            </a:r>
          </a:p>
          <a:p>
            <a:pPr marL="114300" indent="0" algn="r">
              <a:buNone/>
            </a:pPr>
            <a:r>
              <a:rPr lang="he-IL" dirty="0" smtClean="0"/>
              <a:t>    סביב ה</a:t>
            </a:r>
            <a:r>
              <a:rPr lang="en-US" dirty="0" err="1" smtClean="0"/>
              <a:t>setpoint</a:t>
            </a:r>
            <a:r>
              <a:rPr lang="he-IL" dirty="0" smtClean="0"/>
              <a:t>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9" y="2231348"/>
            <a:ext cx="362953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9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Derivate Term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הנגזרת היא השיפוע של התנועה.</a:t>
            </a:r>
          </a:p>
          <a:p>
            <a:pPr algn="r"/>
            <a:r>
              <a:rPr lang="he-IL" dirty="0" smtClean="0"/>
              <a:t>אנחנו מסתכלים על הנגזרת של השגיאה ומנסים שהיא תגיע ל-0.</a:t>
            </a:r>
          </a:p>
          <a:p>
            <a:pPr algn="r"/>
            <a:r>
              <a:rPr lang="he-IL" dirty="0" smtClean="0"/>
              <a:t>לכיול, אנחנו נרצה לעלות את זה כמה שיותר עד </a:t>
            </a:r>
            <a:r>
              <a:rPr lang="he-IL" dirty="0" err="1" smtClean="0"/>
              <a:t>שהנידוד</a:t>
            </a:r>
            <a:r>
              <a:rPr lang="he-IL" dirty="0" smtClean="0"/>
              <a:t> מספיק.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2" y="3028451"/>
            <a:ext cx="297221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Term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אינטגרל זה השטח מתחת לגרף.</a:t>
            </a:r>
          </a:p>
          <a:p>
            <a:pPr algn="r"/>
            <a:r>
              <a:rPr lang="he-IL" dirty="0" smtClean="0"/>
              <a:t>מצב מתמיד של השגיאה.</a:t>
            </a:r>
          </a:p>
          <a:p>
            <a:pPr algn="r"/>
            <a:r>
              <a:rPr lang="he-IL" dirty="0" smtClean="0"/>
              <a:t>בעיקרון סוכם שגיאות לאורך זמן.</a:t>
            </a:r>
          </a:p>
          <a:p>
            <a:pPr algn="r"/>
            <a:r>
              <a:rPr lang="he-IL" dirty="0" smtClean="0"/>
              <a:t>לכיול, </a:t>
            </a:r>
            <a:r>
              <a:rPr lang="he-IL" dirty="0" smtClean="0"/>
              <a:t>שימו לב להיות מאוד זהירים, נגדיל עד שה</a:t>
            </a:r>
            <a:r>
              <a:rPr lang="en-US" dirty="0" smtClean="0"/>
              <a:t>Steady state error</a:t>
            </a:r>
            <a:r>
              <a:rPr lang="he-IL" dirty="0" smtClean="0"/>
              <a:t> נעלם,</a:t>
            </a:r>
          </a:p>
          <a:p>
            <a:pPr marL="114300" indent="0" algn="r">
              <a:buNone/>
            </a:pPr>
            <a:r>
              <a:rPr lang="he-IL" dirty="0" smtClean="0"/>
              <a:t>     חשוב לזכור להתחיל בקטן מאוד.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5" y="3023253"/>
            <a:ext cx="296268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75-PowerPoint-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615</Words>
  <Application>Microsoft Office PowerPoint</Application>
  <PresentationFormat>‫הצגה על המסך (16:9)</PresentationFormat>
  <Paragraphs>110</Paragraphs>
  <Slides>18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1" baseType="lpstr">
      <vt:lpstr>Arial</vt:lpstr>
      <vt:lpstr>Calibri</vt:lpstr>
      <vt:lpstr>3075-PowerPoint-Template</vt:lpstr>
      <vt:lpstr>בקרה</vt:lpstr>
      <vt:lpstr>על מה נעבור בהכשרה</vt:lpstr>
      <vt:lpstr>Open Loop</vt:lpstr>
      <vt:lpstr>Closed Loop</vt:lpstr>
      <vt:lpstr>Bang Bang</vt:lpstr>
      <vt:lpstr>PID Controller</vt:lpstr>
      <vt:lpstr>Proportional Term</vt:lpstr>
      <vt:lpstr>Derivate Term</vt:lpstr>
      <vt:lpstr>Integral Term</vt:lpstr>
      <vt:lpstr>מימוש בסיסי</vt:lpstr>
      <vt:lpstr>FeedForward</vt:lpstr>
      <vt:lpstr>Motion Profiles</vt:lpstr>
      <vt:lpstr>Motion Magic</vt:lpstr>
      <vt:lpstr>Motion Magic Methods</vt:lpstr>
      <vt:lpstr>)המשךMotion Magic Methods (</vt:lpstr>
      <vt:lpstr>Arbitrary FeedForward</vt:lpstr>
      <vt:lpstr>CAN Status Frames</vt:lpstr>
      <vt:lpstr>משימה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בקרה</dc:title>
  <dc:creator>user</dc:creator>
  <cp:lastModifiedBy>user</cp:lastModifiedBy>
  <cp:revision>16</cp:revision>
  <dcterms:modified xsi:type="dcterms:W3CDTF">2022-05-22T17:41:12Z</dcterms:modified>
</cp:coreProperties>
</file>