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תומר דוויק" initials="תד" lastIdx="1" clrIdx="0">
    <p:extLst>
      <p:ext uri="{19B8F6BF-5375-455C-9EA6-DF929625EA0E}">
        <p15:presenceInfo xmlns:p15="http://schemas.microsoft.com/office/powerpoint/2012/main" userId="bc976c6b3c2e03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5145-75C5-4744-B8C7-1B0DA29A2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CB71-EF10-427E-A4CB-40455ED2E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B479-2F92-41AC-95E0-1A4A7A59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7A4BB-709C-4BF1-BABB-A955652D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B883-4150-4126-B77A-F65D9340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6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0676-F585-4BC8-AC34-12BADB6B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26791-5A9F-4E10-8712-0865F484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0863-1438-47A1-81D2-1FABEAE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6961-6EDA-4578-9E5E-F133C1DF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931A5-BAD4-4726-AC66-521A2425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D100A-568B-430C-80FD-B704A062F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6934F-9286-4E05-8428-475FBD8AF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8B4F-39C0-469E-86CE-EACEE608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1F74-4F7E-43BC-B434-2809C4EC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A0A3-DBAA-4B88-8C1A-73B1C067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1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5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7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0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0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AF3F-4AF2-4413-BCD7-6C10E2DB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0472-EBE8-4C00-BBB6-390690BC3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8345-4692-4CD0-88B9-886F3BE0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9F749-024C-46C2-9874-18EC4BB7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35493-3A72-4080-8B46-C3E4E390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22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85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584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5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3806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2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5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C2E5-7C08-4828-ADDF-3363CA2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2EC46-D16B-421D-B0D8-FC218995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7EEB-EC3F-4970-BD1C-75C4FD21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C198-0FBF-4758-919C-0DBF3234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97E7-ECD8-4422-B9AF-0821FCB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2E7B-6B8C-4B1C-AE2A-89851374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119D-8598-4D1E-8114-4B46DA353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A38A6-4E5B-41CD-A984-41F48FF09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940ED-F6F3-490D-8107-1B35FC5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7577-F674-4311-9CBE-3187C69B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9F5E0-5091-4343-A0EF-DFD892A0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7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AF88-CB5C-43E5-92FB-1F6C5379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8DA07-3460-49D9-9F0C-4C915FDC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522ED-D8D8-4BED-8F2E-681C27A50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3F7CA-D60F-4210-86FF-22568BF31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8EDD2-07F0-44FF-B6F4-6EBAC76B6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2DFD2-69AB-42BD-A2C9-9231F437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83C0B-5042-48A1-B1BA-43715728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4CFDA-BA18-4195-B2DD-5A0352F0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0B6E-B681-4B56-9374-742C2123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3EF73-33EF-4017-9609-ED2F946D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2A7A-42B1-4154-B60B-D979EBF8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0BFE-171F-4636-996C-FAB95EF2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CC709-5EDB-420E-AD47-5596D293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D448-A0DC-4626-8CC9-4EEBF037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8463-15AD-4128-8FD1-B2DA624D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3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AD05-7B81-4F96-9C56-3A91A013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5A07-1DD4-4E65-B2E0-4AB7EEC5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69DCF-B7C5-4DDC-980F-DEF47333B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7FA79-C775-4D14-8748-798C7C93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DA0F0-A6E8-47DE-9213-84803EE8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87A1-4FF0-4FF5-B8EC-3ED6B6E1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B76D-1453-4217-BD8F-6D6F4485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DAE70-0205-46B5-B220-C4589C5AC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4DBE5-516D-4E3D-91F7-2D2BD5DCF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C86E5-0393-4EAB-9023-83D49974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EF1C1-BC14-48CA-BA2A-A9F08A2B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12B1D-A72D-42B9-A5B6-9684D4A7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4E508-BFA3-4883-99B7-B6DB6CAA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6EE71-8AB4-44D7-BA44-EDF03563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4C53-8D19-4D22-AEDC-C8E7163D6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1366-8D7B-4BF1-8E11-76126006B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6817-91FE-4AE8-BF15-47BE201B0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D71E-4C69-4526-9276-35A22B8A060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E5CE86-8DE1-48F0-8F5D-5314EA973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2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4024D6-C637-4366-9254-FB959B44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39" r="21428"/>
          <a:stretch/>
        </p:blipFill>
        <p:spPr>
          <a:xfrm>
            <a:off x="20" y="-9623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3BAD04-E614-4C16-8360-019FCF004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A5168-6815-48D7-8F6A-4A9B8CF93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5543643"/>
            <a:ext cx="2469510" cy="742541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Guy </a:t>
            </a:r>
            <a:r>
              <a:rPr lang="en-US" sz="1600" dirty="0" err="1">
                <a:solidFill>
                  <a:srgbClr val="FFFFFF"/>
                </a:solidFill>
              </a:rPr>
              <a:t>Kabiri</a:t>
            </a:r>
            <a:r>
              <a:rPr lang="en-US" sz="1600" dirty="0">
                <a:solidFill>
                  <a:srgbClr val="FFFFFF"/>
                </a:solidFill>
              </a:rPr>
              <a:t> – 312252224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Tomer </a:t>
            </a:r>
            <a:r>
              <a:rPr lang="en-US" sz="1600" dirty="0" err="1">
                <a:solidFill>
                  <a:srgbClr val="FFFFFF"/>
                </a:solidFill>
              </a:rPr>
              <a:t>Dwek</a:t>
            </a:r>
            <a:r>
              <a:rPr lang="en-US" sz="1600" dirty="0">
                <a:solidFill>
                  <a:srgbClr val="FFFFFF"/>
                </a:solidFill>
              </a:rPr>
              <a:t> - 313229486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4F650-96FF-4DA1-BC82-94C25636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199861"/>
            <a:ext cx="9122559" cy="1336826"/>
          </a:xfrm>
        </p:spPr>
        <p:txBody>
          <a:bodyPr>
            <a:normAutofit fontScale="90000"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</a:rPr>
              <a:t>Plant Pathology 2021– Main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2EBE0-DE53-4332-9552-E081381D11E6}"/>
              </a:ext>
            </a:extLst>
          </p:cNvPr>
          <p:cNvSpPr txBox="1"/>
          <p:nvPr/>
        </p:nvSpPr>
        <p:spPr>
          <a:xfrm>
            <a:off x="3458113" y="5543643"/>
            <a:ext cx="711529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</a:rPr>
              <a:t>End date of the competition: June 2021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629C9-9BE1-43E1-8F75-FBE318567A9E}"/>
              </a:ext>
            </a:extLst>
          </p:cNvPr>
          <p:cNvSpPr txBox="1"/>
          <p:nvPr/>
        </p:nvSpPr>
        <p:spPr>
          <a:xfrm>
            <a:off x="3458113" y="5864202"/>
            <a:ext cx="7241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Course name: Introduction to computer vision – semester 2, 2021</a:t>
            </a:r>
          </a:p>
        </p:txBody>
      </p:sp>
    </p:spTree>
    <p:extLst>
      <p:ext uri="{BB962C8B-B14F-4D97-AF65-F5344CB8AC3E}">
        <p14:creationId xmlns:p14="http://schemas.microsoft.com/office/powerpoint/2010/main" val="241902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A842-5B96-4E22-8DA7-6F7342FD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out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0903-07E7-4713-BEDB-8D16E323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762"/>
            <a:ext cx="8365438" cy="521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example: Efficientnet-B4 vs Efficientnet-B7 number of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C90A5-D076-46D2-8171-48D367F3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91" y="1930400"/>
            <a:ext cx="5759670" cy="45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5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8DE-FC3D-4EBD-A3DA-43E72176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GPU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B5D7-E59E-4512-930C-8EB95E6F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26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 training models, the Google </a:t>
            </a:r>
            <a:r>
              <a:rPr lang="en-US" dirty="0" err="1"/>
              <a:t>Colab</a:t>
            </a:r>
            <a:r>
              <a:rPr lang="en-US" dirty="0"/>
              <a:t> didn’t assign to us GPU after 1 training and even sometimes in the middle of training, we ran out of GPU.</a:t>
            </a:r>
            <a:br>
              <a:rPr lang="en-US" dirty="0"/>
            </a:br>
            <a:r>
              <a:rPr lang="en-US" dirty="0"/>
              <a:t>To deal with it we ran the notebook from different google accounts.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D817C-4C39-44C2-AEA0-5891BECE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2" y="3237186"/>
            <a:ext cx="9879724" cy="2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489-6D9F-49BF-A5EC-6A1677DE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7C3B4-B953-4405-8FB2-FD72D5EF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07" y="1479221"/>
            <a:ext cx="5462082" cy="48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52A5-EFBD-497C-A004-0625A2C5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2E1A-266C-43C8-A132-F5A6E52B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training some models, the default model’s parameters lead us to over-fitting.  </a:t>
            </a:r>
          </a:p>
          <a:p>
            <a:pPr marL="0" indent="0">
              <a:buNone/>
            </a:pPr>
            <a:r>
              <a:rPr lang="en-US" dirty="0"/>
              <a:t>To deal with it, we tried many different hyperparameters, different loss functions, dropout layers, learning rate scheduling, transformations, and transfer learning. </a:t>
            </a:r>
          </a:p>
          <a:p>
            <a:pPr marL="0" indent="0">
              <a:buNone/>
            </a:pPr>
            <a:r>
              <a:rPr lang="en-US" dirty="0"/>
              <a:t>Moreover, we read that freezing layers may help us also to fight overfitting problems.</a:t>
            </a:r>
          </a:p>
        </p:txBody>
      </p:sp>
    </p:spTree>
    <p:extLst>
      <p:ext uri="{BB962C8B-B14F-4D97-AF65-F5344CB8AC3E}">
        <p14:creationId xmlns:p14="http://schemas.microsoft.com/office/powerpoint/2010/main" val="18854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6590-C814-4A34-AF98-EE7308FE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1148365"/>
          </a:xfrm>
        </p:spPr>
        <p:txBody>
          <a:bodyPr/>
          <a:lstStyle/>
          <a:p>
            <a:r>
              <a:rPr lang="en-US" dirty="0"/>
              <a:t>Over-fitting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7A2AC-AA0F-4E68-A1A6-80264279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11" y="1848979"/>
            <a:ext cx="9690378" cy="2345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F2A9C-BEE9-4953-9DEB-7331A76E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11" y="4193845"/>
            <a:ext cx="9690378" cy="2417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4DBC3-4CB5-43A0-A71F-02F8D91DA43D}"/>
              </a:ext>
            </a:extLst>
          </p:cNvPr>
          <p:cNvSpPr txBox="1"/>
          <p:nvPr/>
        </p:nvSpPr>
        <p:spPr>
          <a:xfrm>
            <a:off x="838200" y="1284158"/>
            <a:ext cx="9690378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Efficientnet-B4 overfit model vs. good fit model </a:t>
            </a:r>
          </a:p>
        </p:txBody>
      </p:sp>
    </p:spTree>
    <p:extLst>
      <p:ext uri="{BB962C8B-B14F-4D97-AF65-F5344CB8AC3E}">
        <p14:creationId xmlns:p14="http://schemas.microsoft.com/office/powerpoint/2010/main" val="39335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F74E-7C63-47B4-9B32-433BCA50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Submission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72A31C-0B53-4398-86D7-03CCAAD53CED}"/>
              </a:ext>
            </a:extLst>
          </p:cNvPr>
          <p:cNvGrpSpPr/>
          <p:nvPr/>
        </p:nvGrpSpPr>
        <p:grpSpPr>
          <a:xfrm>
            <a:off x="672663" y="1359640"/>
            <a:ext cx="9963806" cy="1503070"/>
            <a:chOff x="0" y="2001543"/>
            <a:chExt cx="12192000" cy="23555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9D0463-60A1-4878-968F-5D90F4612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500874"/>
              <a:ext cx="12192000" cy="185625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95212-2A2B-42BF-8A71-4BDA10BDE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001543"/>
              <a:ext cx="12192000" cy="499331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FED42EC-E344-46B8-9107-A1C8A14529D1}"/>
              </a:ext>
            </a:extLst>
          </p:cNvPr>
          <p:cNvSpPr txBox="1">
            <a:spLocks/>
          </p:cNvSpPr>
          <p:nvPr/>
        </p:nvSpPr>
        <p:spPr>
          <a:xfrm>
            <a:off x="672663" y="3069076"/>
            <a:ext cx="899743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Last Submission &amp; Number of Submissions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81F424-21B9-4FC8-BE80-2492C0732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992" y="3762648"/>
            <a:ext cx="8449148" cy="294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5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E1EF-53C7-4E8D-B7CF-AEE649A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5165-CC7D-49AE-9E0E-780F4CF9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636438"/>
            <a:ext cx="11151475" cy="4238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our solution, we based on the materials we learned during the course.</a:t>
            </a:r>
          </a:p>
          <a:p>
            <a:pPr marL="0" indent="0">
              <a:buNone/>
            </a:pPr>
            <a:r>
              <a:rPr lang="en-US" dirty="0"/>
              <a:t>We used Dataset and </a:t>
            </a:r>
            <a:r>
              <a:rPr lang="en-US" dirty="0" err="1"/>
              <a:t>Dataloader</a:t>
            </a:r>
            <a:r>
              <a:rPr lang="en-US" dirty="0"/>
              <a:t> to load handle a large amount of data.</a:t>
            </a:r>
          </a:p>
          <a:p>
            <a:pPr marL="0" indent="0">
              <a:buNone/>
            </a:pPr>
            <a:r>
              <a:rPr lang="en-US" dirty="0"/>
              <a:t>In addition, we applied augmentations on the training images to improve our model performance.</a:t>
            </a:r>
          </a:p>
          <a:p>
            <a:pPr marL="0" indent="0">
              <a:buNone/>
            </a:pPr>
            <a:r>
              <a:rPr lang="en-US" dirty="0"/>
              <a:t>In the training process, we implemented Optimizers, different loss functions, learning rate schedulers, cross-validation, transfer learning, and ensembles.</a:t>
            </a:r>
          </a:p>
          <a:p>
            <a:pPr marL="0" indent="0">
              <a:buNone/>
            </a:pPr>
            <a:r>
              <a:rPr lang="en-US" dirty="0"/>
              <a:t>Moreover, to get better results we had to explore on our own more ways to fight over-fitting and get a better prediction model.</a:t>
            </a:r>
          </a:p>
          <a:p>
            <a:pPr marL="0" indent="0">
              <a:buNone/>
            </a:pPr>
            <a:r>
              <a:rPr lang="en-US" dirty="0"/>
              <a:t>To achieve these results we read and applied about Batch-Normalization, different prediction models, Layer-Freezing, Multi-Label Classification, Voting Classifier, and how to synchronize our </a:t>
            </a:r>
            <a:r>
              <a:rPr lang="en-US" dirty="0" err="1"/>
              <a:t>Colab</a:t>
            </a:r>
            <a:r>
              <a:rPr lang="en-US" dirty="0"/>
              <a:t> notebook with Kaggle.</a:t>
            </a:r>
          </a:p>
          <a:p>
            <a:pPr marL="0" indent="0">
              <a:buNone/>
            </a:pPr>
            <a:r>
              <a:rPr lang="en-US" dirty="0"/>
              <a:t>We found this information in the leading notebook in Kaggle, searching in Google, and a few articles.</a:t>
            </a:r>
          </a:p>
        </p:txBody>
      </p:sp>
    </p:spTree>
    <p:extLst>
      <p:ext uri="{BB962C8B-B14F-4D97-AF65-F5344CB8AC3E}">
        <p14:creationId xmlns:p14="http://schemas.microsoft.com/office/powerpoint/2010/main" val="1570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E1EF-53C7-4E8D-B7CF-AEE649A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5165-CC7D-49AE-9E0E-780F4CF9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636438"/>
            <a:ext cx="11151475" cy="14746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did all the code writing and explanations together through Zoom sessions.</a:t>
            </a:r>
          </a:p>
          <a:p>
            <a:pPr marL="0" indent="0">
              <a:buNone/>
            </a:pPr>
            <a:r>
              <a:rPr lang="en-US" dirty="0"/>
              <a:t>Beyond that, each of us searched separately for materials in Kaggle’s notebooks and Google searches and then we met and discussed the materials and techniques that we have found.</a:t>
            </a:r>
          </a:p>
        </p:txBody>
      </p:sp>
    </p:spTree>
    <p:extLst>
      <p:ext uri="{BB962C8B-B14F-4D97-AF65-F5344CB8AC3E}">
        <p14:creationId xmlns:p14="http://schemas.microsoft.com/office/powerpoint/2010/main" val="314580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E1EF-53C7-4E8D-B7CF-AEE649AF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47" y="2903483"/>
            <a:ext cx="8596668" cy="1051034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Main Challenges</a:t>
            </a:r>
          </a:p>
        </p:txBody>
      </p:sp>
    </p:spTree>
    <p:extLst>
      <p:ext uri="{BB962C8B-B14F-4D97-AF65-F5344CB8AC3E}">
        <p14:creationId xmlns:p14="http://schemas.microsoft.com/office/powerpoint/2010/main" val="160013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F74E-7C63-47B4-9B32-433BCA50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while submitting to Kaggle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2D8AB-CDF0-4AD9-9E25-F6A80A2C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47" y="1510021"/>
            <a:ext cx="7777656" cy="51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6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E1EF-53C7-4E8D-B7CF-AEE649A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while submitting to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5165-CC7D-49AE-9E0E-780F4CF9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6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first, we tried to submit basic notebooks to see how the submission process works but we faced some errors.</a:t>
            </a:r>
          </a:p>
          <a:p>
            <a:pPr marL="0" indent="0">
              <a:buNone/>
            </a:pPr>
            <a:r>
              <a:rPr lang="en-US" dirty="0"/>
              <a:t>To solve these errors, we tried few changes in the data loading and in the way that we have created the CSV submission file. </a:t>
            </a:r>
          </a:p>
        </p:txBody>
      </p:sp>
    </p:spTree>
    <p:extLst>
      <p:ext uri="{BB962C8B-B14F-4D97-AF65-F5344CB8AC3E}">
        <p14:creationId xmlns:p14="http://schemas.microsoft.com/office/powerpoint/2010/main" val="5490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0B8F-F2C2-464B-BA8D-20708FFE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86" y="345031"/>
            <a:ext cx="9144000" cy="947742"/>
          </a:xfrm>
        </p:spPr>
        <p:txBody>
          <a:bodyPr/>
          <a:lstStyle/>
          <a:p>
            <a:r>
              <a:rPr lang="en-US" dirty="0"/>
              <a:t>CUDA out of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4D267-7E0B-4462-BDA3-E2723FB9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8" y="1391577"/>
            <a:ext cx="9312166" cy="51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1429-643B-4DE7-AB68-617718A4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out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5C55-3232-423B-A5D7-630B0B32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training the models, the CUDA ran out of memory a lot of times.</a:t>
            </a:r>
          </a:p>
          <a:p>
            <a:pPr marL="0" indent="0">
              <a:buNone/>
            </a:pPr>
            <a:r>
              <a:rPr lang="en-US" dirty="0"/>
              <a:t>To deal with this issue, we had to reduce the size of the mini-batch depends on the model’s number of parameters.</a:t>
            </a:r>
          </a:p>
          <a:p>
            <a:pPr marL="0" indent="0">
              <a:buNone/>
            </a:pPr>
            <a:r>
              <a:rPr lang="en-US" dirty="0"/>
              <a:t>In some models, even this approach didn’t help because the model itself has a lot of parameters and that prevented us from training the model in a limited time.</a:t>
            </a:r>
          </a:p>
        </p:txBody>
      </p:sp>
    </p:spTree>
    <p:extLst>
      <p:ext uri="{BB962C8B-B14F-4D97-AF65-F5344CB8AC3E}">
        <p14:creationId xmlns:p14="http://schemas.microsoft.com/office/powerpoint/2010/main" val="84513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510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Plant Pathology 2021– Main Challenges</vt:lpstr>
      <vt:lpstr>Best Submission</vt:lpstr>
      <vt:lpstr>Our Solution</vt:lpstr>
      <vt:lpstr>Division of Labor</vt:lpstr>
      <vt:lpstr>Main Challenges</vt:lpstr>
      <vt:lpstr>Error while submitting to Kaggle</vt:lpstr>
      <vt:lpstr>Error while submitting to Kaggle</vt:lpstr>
      <vt:lpstr>CUDA out of memory</vt:lpstr>
      <vt:lpstr>CUDA out of memory</vt:lpstr>
      <vt:lpstr>CUDA out of memory</vt:lpstr>
      <vt:lpstr>Colab GPU limitation</vt:lpstr>
      <vt:lpstr>Over-fitting</vt:lpstr>
      <vt:lpstr>Over-fitting</vt:lpstr>
      <vt:lpstr>Over-fitting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Pathology – Main Challenges</dc:title>
  <dc:creator>תומר דוויק</dc:creator>
  <cp:lastModifiedBy>תומר דוויק</cp:lastModifiedBy>
  <cp:revision>7</cp:revision>
  <dcterms:created xsi:type="dcterms:W3CDTF">2021-07-24T07:30:16Z</dcterms:created>
  <dcterms:modified xsi:type="dcterms:W3CDTF">2021-07-30T08:24:43Z</dcterms:modified>
</cp:coreProperties>
</file>