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5" r:id="rId4"/>
    <p:sldId id="266" r:id="rId5"/>
    <p:sldId id="267" r:id="rId6"/>
    <p:sldId id="268" r:id="rId7"/>
    <p:sldId id="269" r:id="rId8"/>
    <p:sldId id="270" r:id="rId9"/>
    <p:sldId id="271" r:id="rId10"/>
    <p:sldId id="272" r:id="rId11"/>
    <p:sldId id="273" r:id="rId12"/>
    <p:sldId id="274" r:id="rId13"/>
    <p:sldId id="275" r:id="rId14"/>
    <p:sldId id="258" r:id="rId15"/>
    <p:sldId id="259" r:id="rId16"/>
    <p:sldId id="260" r:id="rId17"/>
    <p:sldId id="261" r:id="rId18"/>
    <p:sldId id="277" r:id="rId19"/>
    <p:sldId id="262" r:id="rId20"/>
    <p:sldId id="263" r:id="rId21"/>
    <p:sldId id="276" r:id="rId22"/>
    <p:sldId id="264" r:id="rId23"/>
    <p:sldId id="278" r:id="rId24"/>
    <p:sldId id="279" r:id="rId25"/>
    <p:sldId id="280" r:id="rId26"/>
    <p:sldId id="281" r:id="rId27"/>
  </p:sldIdLst>
  <p:sldSz cx="12192000" cy="6858000"/>
  <p:notesSz cx="6858000" cy="9144000"/>
  <p:defaultTextStyle>
    <a:defPPr>
      <a:defRPr lang="en-150"/>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FCE0EE-5B1D-46A2-9E47-92D333471745}" v="2217" dt="2025-03-29T11:32:29.0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2" d="100"/>
          <a:sy n="112"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8502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69721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21755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2758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30592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044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7925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3438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7248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33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5003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6542217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15F3D58-8F19-0360-B7EF-E3BA41452964}"/>
              </a:ext>
            </a:extLst>
          </p:cNvPr>
          <p:cNvPicPr>
            <a:picLocks noChangeAspect="1"/>
          </p:cNvPicPr>
          <p:nvPr/>
        </p:nvPicPr>
        <p:blipFill>
          <a:blip r:embed="rId2">
            <a:alphaModFix amt="60000"/>
          </a:blip>
          <a:srcRect l="2292" r="8819"/>
          <a:stretch/>
        </p:blipFill>
        <p:spPr>
          <a:xfrm>
            <a:off x="0" y="0"/>
            <a:ext cx="12192000" cy="6857999"/>
          </a:xfrm>
          <a:prstGeom prst="rect">
            <a:avLst/>
          </a:prstGeom>
        </p:spPr>
      </p:pic>
      <p:sp>
        <p:nvSpPr>
          <p:cNvPr id="2" name="Title 1">
            <a:extLst>
              <a:ext uri="{FF2B5EF4-FFF2-40B4-BE49-F238E27FC236}">
                <a16:creationId xmlns:a16="http://schemas.microsoft.com/office/drawing/2014/main" id="{2056D1C5-B565-0492-4EBB-91B9193100F3}"/>
              </a:ext>
            </a:extLst>
          </p:cNvPr>
          <p:cNvSpPr>
            <a:spLocks noGrp="1"/>
          </p:cNvSpPr>
          <p:nvPr>
            <p:ph type="ctrTitle"/>
          </p:nvPr>
        </p:nvSpPr>
        <p:spPr>
          <a:xfrm>
            <a:off x="2301923" y="1482602"/>
            <a:ext cx="7588155" cy="2236264"/>
          </a:xfrm>
        </p:spPr>
        <p:txBody>
          <a:bodyPr>
            <a:normAutofit/>
          </a:bodyPr>
          <a:lstStyle/>
          <a:p>
            <a:r>
              <a:rPr lang="en-US" sz="5400" dirty="0">
                <a:solidFill>
                  <a:srgbClr val="FFFFFF"/>
                </a:solidFill>
              </a:rPr>
              <a:t>Competitive Programming Week II</a:t>
            </a:r>
            <a:endParaRPr lang="en-150" sz="5400" dirty="0">
              <a:solidFill>
                <a:srgbClr val="FFFFFF"/>
              </a:solidFill>
            </a:endParaRPr>
          </a:p>
        </p:txBody>
      </p:sp>
      <p:sp>
        <p:nvSpPr>
          <p:cNvPr id="3" name="Subtitle 2">
            <a:extLst>
              <a:ext uri="{FF2B5EF4-FFF2-40B4-BE49-F238E27FC236}">
                <a16:creationId xmlns:a16="http://schemas.microsoft.com/office/drawing/2014/main" id="{A1EC9860-DADD-D223-C3B4-E0DA53AC400E}"/>
              </a:ext>
            </a:extLst>
          </p:cNvPr>
          <p:cNvSpPr>
            <a:spLocks noGrp="1"/>
          </p:cNvSpPr>
          <p:nvPr>
            <p:ph type="subTitle" idx="1"/>
          </p:nvPr>
        </p:nvSpPr>
        <p:spPr>
          <a:xfrm>
            <a:off x="2301923" y="3793937"/>
            <a:ext cx="7588155" cy="1414091"/>
          </a:xfrm>
        </p:spPr>
        <p:txBody>
          <a:bodyPr>
            <a:normAutofit/>
          </a:bodyPr>
          <a:lstStyle/>
          <a:p>
            <a:r>
              <a:rPr lang="en-US" sz="2200" dirty="0">
                <a:solidFill>
                  <a:srgbClr val="FFFFFF"/>
                </a:solidFill>
              </a:rPr>
              <a:t>Etgar 18 - 2025</a:t>
            </a:r>
            <a:endParaRPr lang="en-150" sz="2200" dirty="0">
              <a:solidFill>
                <a:srgbClr val="FFFFFF"/>
              </a:solidFill>
            </a:endParaRPr>
          </a:p>
        </p:txBody>
      </p:sp>
    </p:spTree>
    <p:extLst>
      <p:ext uri="{BB962C8B-B14F-4D97-AF65-F5344CB8AC3E}">
        <p14:creationId xmlns:p14="http://schemas.microsoft.com/office/powerpoint/2010/main" val="40635791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3EB66-BF02-BA4A-005C-6B1BDBFEC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2E11A2-45AF-0094-24E4-C3070C3AF922}"/>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C7ED98D3-BEDF-1489-8207-DF44CD1D5699}"/>
              </a:ext>
            </a:extLst>
          </p:cNvPr>
          <p:cNvSpPr>
            <a:spLocks noGrp="1"/>
          </p:cNvSpPr>
          <p:nvPr>
            <p:ph idx="1"/>
          </p:nvPr>
        </p:nvSpPr>
        <p:spPr/>
        <p:txBody>
          <a:bodyPr/>
          <a:lstStyle/>
          <a:p>
            <a:pPr marL="0" indent="0" algn="r" rtl="1">
              <a:buNone/>
            </a:pPr>
            <a:r>
              <a:rPr lang="he-IL" dirty="0"/>
              <a:t>השורה הזו מדפיסה </a:t>
            </a:r>
            <a:r>
              <a:rPr lang="en-US" dirty="0"/>
              <a:t>"</a:t>
            </a:r>
            <a:r>
              <a:rPr lang="he-IL" dirty="0"/>
              <a:t>שלום, עולם!" בשפה האנגלית (נדרשת רמת מתקדמים ב' להבין).</a:t>
            </a:r>
          </a:p>
        </p:txBody>
      </p:sp>
      <p:pic>
        <p:nvPicPr>
          <p:cNvPr id="6" name="Picture 5">
            <a:extLst>
              <a:ext uri="{FF2B5EF4-FFF2-40B4-BE49-F238E27FC236}">
                <a16:creationId xmlns:a16="http://schemas.microsoft.com/office/drawing/2014/main" id="{01C5A25A-97B2-ADFA-2C69-835CB8A2CCDE}"/>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84E4830C-C965-53C9-D0CA-C8DD4260F973}"/>
              </a:ext>
            </a:extLst>
          </p:cNvPr>
          <p:cNvSpPr/>
          <p:nvPr/>
        </p:nvSpPr>
        <p:spPr>
          <a:xfrm>
            <a:off x="1112665" y="4563215"/>
            <a:ext cx="8667345" cy="1297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98736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B347AD-6C1D-BCBE-61E7-B7579F7E3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F61EE-A5C2-B757-27FA-F55FA056D2EB}"/>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EE5290A3-40D0-8A51-16FD-0B60EDD9F289}"/>
              </a:ext>
            </a:extLst>
          </p:cNvPr>
          <p:cNvSpPr>
            <a:spLocks noGrp="1"/>
          </p:cNvSpPr>
          <p:nvPr>
            <p:ph idx="1"/>
          </p:nvPr>
        </p:nvSpPr>
        <p:spPr/>
        <p:txBody>
          <a:bodyPr/>
          <a:lstStyle/>
          <a:p>
            <a:pPr marL="0" indent="0" algn="r" rtl="1">
              <a:buNone/>
            </a:pPr>
            <a:r>
              <a:rPr lang="he-IL" dirty="0"/>
              <a:t>פה אנחנו מגדירים משתנה ו</a:t>
            </a:r>
            <a:r>
              <a:rPr lang="he-IL" b="1" dirty="0"/>
              <a:t>קולטים </a:t>
            </a:r>
            <a:r>
              <a:rPr lang="he-IL" dirty="0"/>
              <a:t>אותו (לא מדפיסים) (טעות נפוצה מדי).</a:t>
            </a:r>
          </a:p>
        </p:txBody>
      </p:sp>
      <p:pic>
        <p:nvPicPr>
          <p:cNvPr id="6" name="Picture 5">
            <a:extLst>
              <a:ext uri="{FF2B5EF4-FFF2-40B4-BE49-F238E27FC236}">
                <a16:creationId xmlns:a16="http://schemas.microsoft.com/office/drawing/2014/main" id="{6D9EA5D8-271C-057A-9CD7-5597980DDC83}"/>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D744CFB8-EA54-3ADC-A760-57F75083A05F}"/>
              </a:ext>
            </a:extLst>
          </p:cNvPr>
          <p:cNvSpPr/>
          <p:nvPr/>
        </p:nvSpPr>
        <p:spPr>
          <a:xfrm>
            <a:off x="1112665" y="4820390"/>
            <a:ext cx="8667345" cy="1297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516653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8A9D-5941-A27E-1582-540E37400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800224-9EF4-B8B9-24F5-DC7D8FE72033}"/>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07B3A5F7-CDE9-CFBD-8416-B9A2F96BF2A4}"/>
              </a:ext>
            </a:extLst>
          </p:cNvPr>
          <p:cNvSpPr>
            <a:spLocks noGrp="1"/>
          </p:cNvSpPr>
          <p:nvPr>
            <p:ph idx="1"/>
          </p:nvPr>
        </p:nvSpPr>
        <p:spPr/>
        <p:txBody>
          <a:bodyPr/>
          <a:lstStyle/>
          <a:p>
            <a:pPr marL="0" indent="0" algn="r" rtl="1">
              <a:buNone/>
            </a:pPr>
            <a:r>
              <a:rPr lang="he-IL" dirty="0"/>
              <a:t>פה אנחנו מדפיסים את הערך הנקלט כפול 2 (שוב, מדפיסים לא קולטים) ולאחר מכן שוטפים את ה</a:t>
            </a:r>
            <a:r>
              <a:rPr lang="en-US" dirty="0"/>
              <a:t>buffer</a:t>
            </a:r>
            <a:r>
              <a:rPr lang="he-IL" dirty="0"/>
              <a:t> (שימו לב ש</a:t>
            </a:r>
            <a:r>
              <a:rPr lang="en-US" dirty="0" err="1"/>
              <a:t>endl</a:t>
            </a:r>
            <a:r>
              <a:rPr lang="he-IL" dirty="0"/>
              <a:t> לא רק יורד שורה אלא גם שוטף את הבאפר, ולכן בלולאות ארוכות מומלץ </a:t>
            </a:r>
            <a:r>
              <a:rPr lang="en-US" dirty="0"/>
              <a:t>‘\n’</a:t>
            </a:r>
            <a:r>
              <a:rPr lang="he-IL" dirty="0"/>
              <a:t>).</a:t>
            </a:r>
          </a:p>
        </p:txBody>
      </p:sp>
      <p:pic>
        <p:nvPicPr>
          <p:cNvPr id="6" name="Picture 5">
            <a:extLst>
              <a:ext uri="{FF2B5EF4-FFF2-40B4-BE49-F238E27FC236}">
                <a16:creationId xmlns:a16="http://schemas.microsoft.com/office/drawing/2014/main" id="{1E8864A8-C15F-32A2-5408-8E419FDD2C13}"/>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3A3DF3BC-C4D7-28D4-417A-5323B811EDC6}"/>
              </a:ext>
            </a:extLst>
          </p:cNvPr>
          <p:cNvSpPr/>
          <p:nvPr/>
        </p:nvSpPr>
        <p:spPr>
          <a:xfrm>
            <a:off x="1112665" y="5077565"/>
            <a:ext cx="8667345" cy="1297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955494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D1109-DAE5-1C8B-4932-EE9B73F180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D7A63-5225-B014-B405-1D551267DA8D}"/>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862C6DC7-CA41-6E6C-7485-5D6C2227996D}"/>
              </a:ext>
            </a:extLst>
          </p:cNvPr>
          <p:cNvSpPr>
            <a:spLocks noGrp="1"/>
          </p:cNvSpPr>
          <p:nvPr>
            <p:ph idx="1"/>
          </p:nvPr>
        </p:nvSpPr>
        <p:spPr/>
        <p:txBody>
          <a:bodyPr/>
          <a:lstStyle/>
          <a:p>
            <a:pPr marL="0" indent="0" algn="r" rtl="1">
              <a:buNone/>
            </a:pPr>
            <a:r>
              <a:rPr lang="he-IL" dirty="0"/>
              <a:t>מחזירים 0, וסוגרים את הפונקציה.</a:t>
            </a:r>
          </a:p>
        </p:txBody>
      </p:sp>
      <p:pic>
        <p:nvPicPr>
          <p:cNvPr id="6" name="Picture 5">
            <a:extLst>
              <a:ext uri="{FF2B5EF4-FFF2-40B4-BE49-F238E27FC236}">
                <a16:creationId xmlns:a16="http://schemas.microsoft.com/office/drawing/2014/main" id="{A38F7936-DBA3-F62F-E7C3-436BD6F7FB54}"/>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207D1FB6-DC1B-A2AA-8D62-40C062CE68CB}"/>
              </a:ext>
            </a:extLst>
          </p:cNvPr>
          <p:cNvSpPr/>
          <p:nvPr/>
        </p:nvSpPr>
        <p:spPr>
          <a:xfrm>
            <a:off x="1112665" y="5649065"/>
            <a:ext cx="8667345" cy="129765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388024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052B-7410-AC02-560C-20FFED0A8D10}"/>
              </a:ext>
            </a:extLst>
          </p:cNvPr>
          <p:cNvSpPr>
            <a:spLocks noGrp="1"/>
          </p:cNvSpPr>
          <p:nvPr>
            <p:ph type="title"/>
          </p:nvPr>
        </p:nvSpPr>
        <p:spPr/>
        <p:txBody>
          <a:bodyPr/>
          <a:lstStyle/>
          <a:p>
            <a:pPr algn="r" rtl="1"/>
            <a:r>
              <a:rPr lang="he-IL" dirty="0"/>
              <a:t>מבני הנתונים בספריית </a:t>
            </a:r>
            <a:r>
              <a:rPr lang="en-US" dirty="0"/>
              <a:t>STL</a:t>
            </a:r>
            <a:endParaRPr lang="en-150" dirty="0"/>
          </a:p>
        </p:txBody>
      </p:sp>
      <p:sp>
        <p:nvSpPr>
          <p:cNvPr id="3" name="Content Placeholder 2">
            <a:extLst>
              <a:ext uri="{FF2B5EF4-FFF2-40B4-BE49-F238E27FC236}">
                <a16:creationId xmlns:a16="http://schemas.microsoft.com/office/drawing/2014/main" id="{4617AF57-57F2-C6CB-7613-154EE057054E}"/>
              </a:ext>
            </a:extLst>
          </p:cNvPr>
          <p:cNvSpPr>
            <a:spLocks noGrp="1"/>
          </p:cNvSpPr>
          <p:nvPr>
            <p:ph idx="1"/>
          </p:nvPr>
        </p:nvSpPr>
        <p:spPr>
          <a:xfrm>
            <a:off x="612647" y="1734582"/>
            <a:ext cx="10653579" cy="4593828"/>
          </a:xfrm>
        </p:spPr>
        <p:txBody>
          <a:bodyPr>
            <a:normAutofit lnSpcReduction="10000"/>
          </a:bodyPr>
          <a:lstStyle/>
          <a:p>
            <a:pPr algn="l"/>
            <a:r>
              <a:rPr lang="en-US" dirty="0"/>
              <a:t>pair, tuple</a:t>
            </a:r>
          </a:p>
          <a:p>
            <a:pPr algn="l"/>
            <a:r>
              <a:rPr lang="en-US" dirty="0"/>
              <a:t>string (you know from OOP)</a:t>
            </a:r>
            <a:endParaRPr lang="he-IL" dirty="0"/>
          </a:p>
          <a:p>
            <a:pPr algn="l"/>
            <a:r>
              <a:rPr lang="en-US" dirty="0"/>
              <a:t>vector</a:t>
            </a:r>
            <a:endParaRPr lang="he-IL" dirty="0"/>
          </a:p>
          <a:p>
            <a:pPr algn="l"/>
            <a:r>
              <a:rPr lang="en-US" dirty="0"/>
              <a:t>set, multiset</a:t>
            </a:r>
            <a:endParaRPr lang="he-IL" dirty="0"/>
          </a:p>
          <a:p>
            <a:pPr algn="l"/>
            <a:r>
              <a:rPr lang="en-US" dirty="0"/>
              <a:t>map, </a:t>
            </a:r>
            <a:r>
              <a:rPr lang="en-US" dirty="0" err="1"/>
              <a:t>unordered_map</a:t>
            </a:r>
            <a:endParaRPr lang="en-US" dirty="0"/>
          </a:p>
          <a:p>
            <a:pPr algn="l"/>
            <a:r>
              <a:rPr lang="en-US" dirty="0" err="1"/>
              <a:t>priority_queue</a:t>
            </a:r>
            <a:endParaRPr lang="en-US" dirty="0"/>
          </a:p>
          <a:p>
            <a:pPr algn="l"/>
            <a:r>
              <a:rPr lang="en-US" dirty="0"/>
              <a:t>queue</a:t>
            </a:r>
          </a:p>
          <a:p>
            <a:pPr algn="l"/>
            <a:r>
              <a:rPr lang="en-US" dirty="0"/>
              <a:t>stack</a:t>
            </a:r>
          </a:p>
          <a:p>
            <a:pPr algn="l"/>
            <a:r>
              <a:rPr lang="en-US" dirty="0"/>
              <a:t>deque</a:t>
            </a:r>
          </a:p>
          <a:p>
            <a:pPr algn="r" rtl="1"/>
            <a:r>
              <a:rPr lang="he-IL" dirty="0"/>
              <a:t>שאר מבני הנתונים הם גרועים או ניתנים להחלפה ע"י אלה.</a:t>
            </a:r>
            <a:endParaRPr lang="en-US" dirty="0"/>
          </a:p>
        </p:txBody>
      </p:sp>
    </p:spTree>
    <p:extLst>
      <p:ext uri="{BB962C8B-B14F-4D97-AF65-F5344CB8AC3E}">
        <p14:creationId xmlns:p14="http://schemas.microsoft.com/office/powerpoint/2010/main" val="2691301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3146-0C6D-FAC3-83DB-E0B3F5077288}"/>
              </a:ext>
            </a:extLst>
          </p:cNvPr>
          <p:cNvSpPr>
            <a:spLocks noGrp="1"/>
          </p:cNvSpPr>
          <p:nvPr>
            <p:ph type="title"/>
          </p:nvPr>
        </p:nvSpPr>
        <p:spPr/>
        <p:txBody>
          <a:bodyPr/>
          <a:lstStyle/>
          <a:p>
            <a:pPr algn="l"/>
            <a:r>
              <a:rPr lang="en-US" dirty="0"/>
              <a:t>pair, tuple</a:t>
            </a:r>
            <a:endParaRPr lang="en-150" dirty="0"/>
          </a:p>
        </p:txBody>
      </p:sp>
      <p:sp>
        <p:nvSpPr>
          <p:cNvPr id="3" name="Content Placeholder 2">
            <a:extLst>
              <a:ext uri="{FF2B5EF4-FFF2-40B4-BE49-F238E27FC236}">
                <a16:creationId xmlns:a16="http://schemas.microsoft.com/office/drawing/2014/main" id="{04B24888-1481-623F-94F3-8F7D690BF2CB}"/>
              </a:ext>
            </a:extLst>
          </p:cNvPr>
          <p:cNvSpPr>
            <a:spLocks noGrp="1"/>
          </p:cNvSpPr>
          <p:nvPr>
            <p:ph idx="1"/>
          </p:nvPr>
        </p:nvSpPr>
        <p:spPr/>
        <p:txBody>
          <a:bodyPr/>
          <a:lstStyle/>
          <a:p>
            <a:pPr algn="l"/>
            <a:endParaRPr lang="he-IL" dirty="0"/>
          </a:p>
          <a:p>
            <a:pPr algn="l"/>
            <a:endParaRPr lang="he-IL" dirty="0"/>
          </a:p>
          <a:p>
            <a:r>
              <a:rPr lang="en-US" dirty="0"/>
              <a:t>this is a mutable ds, i.e. you can change the values.</a:t>
            </a:r>
          </a:p>
          <a:p>
            <a:pPr algn="l"/>
            <a:endParaRPr lang="en-US" dirty="0"/>
          </a:p>
          <a:p>
            <a:pPr algn="l"/>
            <a:endParaRPr lang="en-US" dirty="0"/>
          </a:p>
          <a:p>
            <a:pPr algn="l"/>
            <a:endParaRPr lang="en-US" dirty="0"/>
          </a:p>
          <a:p>
            <a:r>
              <a:rPr lang="en-US" dirty="0"/>
              <a:t>this is an immutable ds, i.e. you cannot change the values.</a:t>
            </a:r>
          </a:p>
          <a:p>
            <a:pPr algn="l"/>
            <a:endParaRPr lang="en-US" dirty="0"/>
          </a:p>
        </p:txBody>
      </p:sp>
      <p:pic>
        <p:nvPicPr>
          <p:cNvPr id="9" name="Picture 8">
            <a:extLst>
              <a:ext uri="{FF2B5EF4-FFF2-40B4-BE49-F238E27FC236}">
                <a16:creationId xmlns:a16="http://schemas.microsoft.com/office/drawing/2014/main" id="{7C44E24D-8403-38CD-7E73-8D7617B5B3E0}"/>
              </a:ext>
            </a:extLst>
          </p:cNvPr>
          <p:cNvPicPr>
            <a:picLocks noChangeAspect="1"/>
          </p:cNvPicPr>
          <p:nvPr/>
        </p:nvPicPr>
        <p:blipFill>
          <a:blip r:embed="rId2"/>
          <a:stretch>
            <a:fillRect/>
          </a:stretch>
        </p:blipFill>
        <p:spPr>
          <a:xfrm>
            <a:off x="819150" y="1610400"/>
            <a:ext cx="3905250" cy="828675"/>
          </a:xfrm>
          <a:prstGeom prst="rect">
            <a:avLst/>
          </a:prstGeom>
        </p:spPr>
      </p:pic>
      <p:pic>
        <p:nvPicPr>
          <p:cNvPr id="11" name="Picture 10">
            <a:extLst>
              <a:ext uri="{FF2B5EF4-FFF2-40B4-BE49-F238E27FC236}">
                <a16:creationId xmlns:a16="http://schemas.microsoft.com/office/drawing/2014/main" id="{FB7B5413-5EB2-6F6D-3CD2-6122A6AB5439}"/>
              </a:ext>
            </a:extLst>
          </p:cNvPr>
          <p:cNvPicPr>
            <a:picLocks noChangeAspect="1"/>
          </p:cNvPicPr>
          <p:nvPr/>
        </p:nvPicPr>
        <p:blipFill>
          <a:blip r:embed="rId3"/>
          <a:stretch>
            <a:fillRect/>
          </a:stretch>
        </p:blipFill>
        <p:spPr>
          <a:xfrm>
            <a:off x="819150" y="3681412"/>
            <a:ext cx="4038600" cy="866775"/>
          </a:xfrm>
          <a:prstGeom prst="rect">
            <a:avLst/>
          </a:prstGeom>
        </p:spPr>
      </p:pic>
    </p:spTree>
    <p:extLst>
      <p:ext uri="{BB962C8B-B14F-4D97-AF65-F5344CB8AC3E}">
        <p14:creationId xmlns:p14="http://schemas.microsoft.com/office/powerpoint/2010/main" val="286066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9CB6-85D7-0E1A-66B2-C7AB57A6168B}"/>
              </a:ext>
            </a:extLst>
          </p:cNvPr>
          <p:cNvSpPr>
            <a:spLocks noGrp="1"/>
          </p:cNvSpPr>
          <p:nvPr>
            <p:ph type="title"/>
          </p:nvPr>
        </p:nvSpPr>
        <p:spPr/>
        <p:txBody>
          <a:bodyPr/>
          <a:lstStyle/>
          <a:p>
            <a:pPr algn="l"/>
            <a:r>
              <a:rPr lang="en-US" dirty="0"/>
              <a:t>string</a:t>
            </a:r>
            <a:endParaRPr lang="en-150" dirty="0"/>
          </a:p>
        </p:txBody>
      </p:sp>
      <p:sp>
        <p:nvSpPr>
          <p:cNvPr id="3" name="Content Placeholder 2">
            <a:extLst>
              <a:ext uri="{FF2B5EF4-FFF2-40B4-BE49-F238E27FC236}">
                <a16:creationId xmlns:a16="http://schemas.microsoft.com/office/drawing/2014/main" id="{F7582610-A364-600C-3B5B-529FF63A501C}"/>
              </a:ext>
            </a:extLst>
          </p:cNvPr>
          <p:cNvSpPr>
            <a:spLocks noGrp="1"/>
          </p:cNvSpPr>
          <p:nvPr>
            <p:ph idx="1"/>
          </p:nvPr>
        </p:nvSpPr>
        <p:spPr/>
        <p:txBody>
          <a:bodyPr>
            <a:normAutofit/>
          </a:bodyPr>
          <a:lstStyle/>
          <a:p>
            <a:r>
              <a:rPr lang="en-US" dirty="0"/>
              <a:t>F</a:t>
            </a:r>
          </a:p>
          <a:p>
            <a:endParaRPr lang="en-US" dirty="0"/>
          </a:p>
          <a:p>
            <a:r>
              <a:rPr lang="en-US" dirty="0"/>
              <a:t>Access: like arrays</a:t>
            </a:r>
          </a:p>
          <a:p>
            <a:r>
              <a:rPr lang="en-US" dirty="0" err="1"/>
              <a:t>Substr</a:t>
            </a:r>
            <a:r>
              <a:rPr lang="en-US" dirty="0"/>
              <a:t>: this function returns a suffix from pos to end.    output: ‘cab’. </a:t>
            </a:r>
          </a:p>
        </p:txBody>
      </p:sp>
      <p:pic>
        <p:nvPicPr>
          <p:cNvPr id="7" name="Picture 6">
            <a:extLst>
              <a:ext uri="{FF2B5EF4-FFF2-40B4-BE49-F238E27FC236}">
                <a16:creationId xmlns:a16="http://schemas.microsoft.com/office/drawing/2014/main" id="{830FD159-4C6A-2118-E13F-E66570708D59}"/>
              </a:ext>
            </a:extLst>
          </p:cNvPr>
          <p:cNvPicPr>
            <a:picLocks noChangeAspect="1"/>
          </p:cNvPicPr>
          <p:nvPr/>
        </p:nvPicPr>
        <p:blipFill>
          <a:blip r:embed="rId2"/>
          <a:stretch>
            <a:fillRect/>
          </a:stretch>
        </p:blipFill>
        <p:spPr>
          <a:xfrm>
            <a:off x="612647" y="1680898"/>
            <a:ext cx="3448050" cy="876300"/>
          </a:xfrm>
          <a:prstGeom prst="rect">
            <a:avLst/>
          </a:prstGeom>
        </p:spPr>
      </p:pic>
    </p:spTree>
    <p:extLst>
      <p:ext uri="{BB962C8B-B14F-4D97-AF65-F5344CB8AC3E}">
        <p14:creationId xmlns:p14="http://schemas.microsoft.com/office/powerpoint/2010/main" val="707094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5F4F4-25D1-3E83-649B-9C49EAAF373A}"/>
              </a:ext>
            </a:extLst>
          </p:cNvPr>
          <p:cNvSpPr>
            <a:spLocks noGrp="1"/>
          </p:cNvSpPr>
          <p:nvPr>
            <p:ph type="title"/>
          </p:nvPr>
        </p:nvSpPr>
        <p:spPr/>
        <p:txBody>
          <a:bodyPr/>
          <a:lstStyle/>
          <a:p>
            <a:pPr algn="l"/>
            <a:r>
              <a:rPr lang="en-US" dirty="0"/>
              <a:t>vector</a:t>
            </a:r>
            <a:endParaRPr lang="en-150" dirty="0"/>
          </a:p>
        </p:txBody>
      </p:sp>
      <p:sp>
        <p:nvSpPr>
          <p:cNvPr id="3" name="Content Placeholder 2">
            <a:extLst>
              <a:ext uri="{FF2B5EF4-FFF2-40B4-BE49-F238E27FC236}">
                <a16:creationId xmlns:a16="http://schemas.microsoft.com/office/drawing/2014/main" id="{03D2C22F-F72B-B1AF-E34D-511D055BCDA3}"/>
              </a:ext>
            </a:extLst>
          </p:cNvPr>
          <p:cNvSpPr>
            <a:spLocks noGrp="1"/>
          </p:cNvSpPr>
          <p:nvPr>
            <p:ph idx="1"/>
          </p:nvPr>
        </p:nvSpPr>
        <p:spPr/>
        <p:txBody>
          <a:bodyPr>
            <a:normAutofit lnSpcReduction="10000"/>
          </a:bodyPr>
          <a:lstStyle/>
          <a:p>
            <a:endParaRPr lang="en-US" dirty="0"/>
          </a:p>
          <a:p>
            <a:endParaRPr lang="en-US" dirty="0"/>
          </a:p>
          <a:p>
            <a:endParaRPr lang="en-US" dirty="0"/>
          </a:p>
          <a:p>
            <a:endParaRPr lang="en-US" dirty="0"/>
          </a:p>
          <a:p>
            <a:r>
              <a:rPr lang="en-US" dirty="0"/>
              <a:t>Vector is like an array but better.</a:t>
            </a:r>
          </a:p>
          <a:p>
            <a:r>
              <a:rPr lang="en-US" dirty="0"/>
              <a:t>Line 3 : iterating by value.</a:t>
            </a:r>
          </a:p>
          <a:p>
            <a:r>
              <a:rPr lang="en-US" dirty="0"/>
              <a:t>Line 5: iterating over all pairs in the vector v</a:t>
            </a:r>
          </a:p>
          <a:p>
            <a:r>
              <a:rPr lang="en-US" dirty="0"/>
              <a:t>Line 6: returns the index to the first occurrence of </a:t>
            </a:r>
            <a:r>
              <a:rPr lang="en-US" dirty="0" err="1"/>
              <a:t>val</a:t>
            </a:r>
            <a:r>
              <a:rPr lang="en-US" dirty="0"/>
              <a:t> = 3, or the index it should be if it is not in the array.</a:t>
            </a:r>
          </a:p>
          <a:p>
            <a:r>
              <a:rPr lang="en-US" dirty="0"/>
              <a:t>Sort – sorts.</a:t>
            </a:r>
          </a:p>
          <a:p>
            <a:endParaRPr lang="en-US" dirty="0"/>
          </a:p>
        </p:txBody>
      </p:sp>
      <p:pic>
        <p:nvPicPr>
          <p:cNvPr id="5" name="Picture 4">
            <a:extLst>
              <a:ext uri="{FF2B5EF4-FFF2-40B4-BE49-F238E27FC236}">
                <a16:creationId xmlns:a16="http://schemas.microsoft.com/office/drawing/2014/main" id="{ACFDA322-33D3-6C3D-2F70-F6E0385EF103}"/>
              </a:ext>
            </a:extLst>
          </p:cNvPr>
          <p:cNvPicPr>
            <a:picLocks noChangeAspect="1"/>
          </p:cNvPicPr>
          <p:nvPr/>
        </p:nvPicPr>
        <p:blipFill>
          <a:blip r:embed="rId2"/>
          <a:stretch>
            <a:fillRect/>
          </a:stretch>
        </p:blipFill>
        <p:spPr>
          <a:xfrm>
            <a:off x="612647" y="1277937"/>
            <a:ext cx="7381875" cy="2295525"/>
          </a:xfrm>
          <a:prstGeom prst="rect">
            <a:avLst/>
          </a:prstGeom>
        </p:spPr>
      </p:pic>
    </p:spTree>
    <p:extLst>
      <p:ext uri="{BB962C8B-B14F-4D97-AF65-F5344CB8AC3E}">
        <p14:creationId xmlns:p14="http://schemas.microsoft.com/office/powerpoint/2010/main" val="2576560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F77EED0-66D5-8893-046B-45FA49A3134A}"/>
              </a:ext>
            </a:extLst>
          </p:cNvPr>
          <p:cNvSpPr>
            <a:spLocks noGrp="1"/>
          </p:cNvSpPr>
          <p:nvPr>
            <p:ph type="title"/>
          </p:nvPr>
        </p:nvSpPr>
        <p:spPr>
          <a:xfrm>
            <a:off x="612648" y="292921"/>
            <a:ext cx="10653578" cy="1132258"/>
          </a:xfrm>
        </p:spPr>
        <p:txBody>
          <a:bodyPr/>
          <a:lstStyle/>
          <a:p>
            <a:r>
              <a:rPr lang="en-US" dirty="0"/>
              <a:t>sorting:</a:t>
            </a:r>
            <a:endParaRPr lang="he-IL" dirty="0"/>
          </a:p>
        </p:txBody>
      </p:sp>
      <p:sp>
        <p:nvSpPr>
          <p:cNvPr id="3" name="מציין מיקום תוכן 2">
            <a:extLst>
              <a:ext uri="{FF2B5EF4-FFF2-40B4-BE49-F238E27FC236}">
                <a16:creationId xmlns:a16="http://schemas.microsoft.com/office/drawing/2014/main" id="{D8D4F3BC-CFC8-FB61-9F4E-9C9E28ACB7F8}"/>
              </a:ext>
            </a:extLst>
          </p:cNvPr>
          <p:cNvSpPr>
            <a:spLocks noGrp="1"/>
          </p:cNvSpPr>
          <p:nvPr>
            <p:ph idx="1"/>
          </p:nvPr>
        </p:nvSpPr>
        <p:spPr>
          <a:xfrm>
            <a:off x="612647" y="1402103"/>
            <a:ext cx="10653579" cy="4593828"/>
          </a:xfrm>
        </p:spPr>
        <p:txBody>
          <a:bodyPr/>
          <a:lstStyle/>
          <a:p>
            <a:r>
              <a:rPr lang="en-US" dirty="0"/>
              <a:t>You can easily sort a vector in the most efficient way (optimized </a:t>
            </a:r>
            <a:r>
              <a:rPr lang="en-US" dirty="0" err="1"/>
              <a:t>nlogn</a:t>
            </a:r>
            <a:r>
              <a:rPr lang="en-US" dirty="0"/>
              <a:t>) using the sort() function. If you want custom sorting (for example if you sort pairs and want them to be sorted by the second and then the first), you can make a sort function and put it in the sort.</a:t>
            </a:r>
            <a:endParaRPr lang="he-IL" dirty="0"/>
          </a:p>
        </p:txBody>
      </p:sp>
      <p:pic>
        <p:nvPicPr>
          <p:cNvPr id="5" name="תמונה 4">
            <a:extLst>
              <a:ext uri="{FF2B5EF4-FFF2-40B4-BE49-F238E27FC236}">
                <a16:creationId xmlns:a16="http://schemas.microsoft.com/office/drawing/2014/main" id="{8BB56808-0F89-1F20-BEC7-C9A3C29E9041}"/>
              </a:ext>
            </a:extLst>
          </p:cNvPr>
          <p:cNvPicPr>
            <a:picLocks noChangeAspect="1"/>
          </p:cNvPicPr>
          <p:nvPr/>
        </p:nvPicPr>
        <p:blipFill>
          <a:blip r:embed="rId2"/>
          <a:stretch>
            <a:fillRect/>
          </a:stretch>
        </p:blipFill>
        <p:spPr>
          <a:xfrm>
            <a:off x="612645" y="3193589"/>
            <a:ext cx="9315947" cy="2134441"/>
          </a:xfrm>
          <a:prstGeom prst="rect">
            <a:avLst/>
          </a:prstGeom>
        </p:spPr>
      </p:pic>
      <p:pic>
        <p:nvPicPr>
          <p:cNvPr id="7" name="תמונה 6">
            <a:extLst>
              <a:ext uri="{FF2B5EF4-FFF2-40B4-BE49-F238E27FC236}">
                <a16:creationId xmlns:a16="http://schemas.microsoft.com/office/drawing/2014/main" id="{BEB23F51-BB06-5541-0917-B4D94EE85755}"/>
              </a:ext>
            </a:extLst>
          </p:cNvPr>
          <p:cNvPicPr>
            <a:picLocks noChangeAspect="1"/>
          </p:cNvPicPr>
          <p:nvPr/>
        </p:nvPicPr>
        <p:blipFill>
          <a:blip r:embed="rId3"/>
          <a:stretch>
            <a:fillRect/>
          </a:stretch>
        </p:blipFill>
        <p:spPr>
          <a:xfrm>
            <a:off x="612644" y="5328030"/>
            <a:ext cx="7078063" cy="1467055"/>
          </a:xfrm>
          <a:prstGeom prst="rect">
            <a:avLst/>
          </a:prstGeom>
        </p:spPr>
      </p:pic>
    </p:spTree>
    <p:extLst>
      <p:ext uri="{BB962C8B-B14F-4D97-AF65-F5344CB8AC3E}">
        <p14:creationId xmlns:p14="http://schemas.microsoft.com/office/powerpoint/2010/main" val="90494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667BE-10C3-32D7-5396-887451BA406A}"/>
              </a:ext>
            </a:extLst>
          </p:cNvPr>
          <p:cNvSpPr>
            <a:spLocks noGrp="1"/>
          </p:cNvSpPr>
          <p:nvPr>
            <p:ph type="title"/>
          </p:nvPr>
        </p:nvSpPr>
        <p:spPr/>
        <p:txBody>
          <a:bodyPr/>
          <a:lstStyle/>
          <a:p>
            <a:pPr algn="l"/>
            <a:r>
              <a:rPr lang="en-US" dirty="0"/>
              <a:t>Set, multiset</a:t>
            </a:r>
            <a:endParaRPr lang="en-150" dirty="0"/>
          </a:p>
        </p:txBody>
      </p:sp>
      <p:sp>
        <p:nvSpPr>
          <p:cNvPr id="3" name="Content Placeholder 2">
            <a:extLst>
              <a:ext uri="{FF2B5EF4-FFF2-40B4-BE49-F238E27FC236}">
                <a16:creationId xmlns:a16="http://schemas.microsoft.com/office/drawing/2014/main" id="{5D65A238-377D-C22F-DED5-096673481DDA}"/>
              </a:ext>
            </a:extLst>
          </p:cNvPr>
          <p:cNvSpPr>
            <a:spLocks noGrp="1"/>
          </p:cNvSpPr>
          <p:nvPr>
            <p:ph idx="1"/>
          </p:nvPr>
        </p:nvSpPr>
        <p:spPr/>
        <p:txBody>
          <a:bodyPr/>
          <a:lstStyle/>
          <a:p>
            <a:r>
              <a:rPr lang="en-US" dirty="0"/>
              <a:t>The idea is an </a:t>
            </a:r>
            <a:r>
              <a:rPr lang="en-US" dirty="0" err="1"/>
              <a:t>avl</a:t>
            </a:r>
            <a:r>
              <a:rPr lang="en-US" dirty="0"/>
              <a:t> tree (with values being the key too). Set cannot include a single element multiple times, multiset can.</a:t>
            </a:r>
          </a:p>
          <a:p>
            <a:endParaRPr lang="en-US" dirty="0"/>
          </a:p>
          <a:p>
            <a:endParaRPr lang="en-US" dirty="0"/>
          </a:p>
          <a:p>
            <a:endParaRPr lang="en-US" dirty="0"/>
          </a:p>
          <a:p>
            <a:endParaRPr lang="en-US" dirty="0"/>
          </a:p>
          <a:p>
            <a:endParaRPr lang="en-US" dirty="0"/>
          </a:p>
        </p:txBody>
      </p:sp>
      <p:pic>
        <p:nvPicPr>
          <p:cNvPr id="8" name="Picture 7">
            <a:extLst>
              <a:ext uri="{FF2B5EF4-FFF2-40B4-BE49-F238E27FC236}">
                <a16:creationId xmlns:a16="http://schemas.microsoft.com/office/drawing/2014/main" id="{D5578877-085B-0F8A-D305-E07483C2CC1F}"/>
              </a:ext>
            </a:extLst>
          </p:cNvPr>
          <p:cNvPicPr>
            <a:picLocks noChangeAspect="1"/>
          </p:cNvPicPr>
          <p:nvPr/>
        </p:nvPicPr>
        <p:blipFill>
          <a:blip r:embed="rId2"/>
          <a:stretch>
            <a:fillRect/>
          </a:stretch>
        </p:blipFill>
        <p:spPr>
          <a:xfrm>
            <a:off x="925774" y="2708275"/>
            <a:ext cx="8877300" cy="2000250"/>
          </a:xfrm>
          <a:prstGeom prst="rect">
            <a:avLst/>
          </a:prstGeom>
        </p:spPr>
      </p:pic>
    </p:spTree>
    <p:extLst>
      <p:ext uri="{BB962C8B-B14F-4D97-AF65-F5344CB8AC3E}">
        <p14:creationId xmlns:p14="http://schemas.microsoft.com/office/powerpoint/2010/main" val="3318335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47C46-3444-E98B-45E1-E30C0D7D0CE8}"/>
              </a:ext>
            </a:extLst>
          </p:cNvPr>
          <p:cNvSpPr>
            <a:spLocks noGrp="1"/>
          </p:cNvSpPr>
          <p:nvPr>
            <p:ph type="title"/>
          </p:nvPr>
        </p:nvSpPr>
        <p:spPr/>
        <p:txBody>
          <a:bodyPr/>
          <a:lstStyle/>
          <a:p>
            <a:pPr algn="r" rtl="1"/>
            <a:r>
              <a:rPr lang="he-IL" dirty="0"/>
              <a:t>תזכורת </a:t>
            </a:r>
            <a:r>
              <a:rPr lang="he-IL" dirty="0" err="1"/>
              <a:t>מתמ"ע</a:t>
            </a:r>
            <a:endParaRPr lang="en-150" dirty="0"/>
          </a:p>
        </p:txBody>
      </p:sp>
      <p:sp>
        <p:nvSpPr>
          <p:cNvPr id="3" name="Content Placeholder 2">
            <a:extLst>
              <a:ext uri="{FF2B5EF4-FFF2-40B4-BE49-F238E27FC236}">
                <a16:creationId xmlns:a16="http://schemas.microsoft.com/office/drawing/2014/main" id="{CB96CC21-7698-FC92-BCF2-1AF2C76F3323}"/>
              </a:ext>
            </a:extLst>
          </p:cNvPr>
          <p:cNvSpPr>
            <a:spLocks noGrp="1"/>
          </p:cNvSpPr>
          <p:nvPr>
            <p:ph idx="1"/>
          </p:nvPr>
        </p:nvSpPr>
        <p:spPr/>
        <p:txBody>
          <a:bodyPr/>
          <a:lstStyle/>
          <a:p>
            <a:pPr algn="r" rtl="1"/>
            <a:r>
              <a:rPr lang="he-IL" dirty="0"/>
              <a:t>כך נראה קוד ב++</a:t>
            </a:r>
            <a:r>
              <a:rPr lang="en-US" dirty="0"/>
              <a:t>C</a:t>
            </a:r>
            <a:r>
              <a:rPr lang="he-IL" dirty="0"/>
              <a:t>:</a:t>
            </a:r>
          </a:p>
          <a:p>
            <a:pPr marL="0" indent="0" algn="r" rtl="1">
              <a:buNone/>
            </a:pPr>
            <a:endParaRPr lang="he-IL" dirty="0"/>
          </a:p>
        </p:txBody>
      </p:sp>
      <p:pic>
        <p:nvPicPr>
          <p:cNvPr id="6" name="Picture 5">
            <a:extLst>
              <a:ext uri="{FF2B5EF4-FFF2-40B4-BE49-F238E27FC236}">
                <a16:creationId xmlns:a16="http://schemas.microsoft.com/office/drawing/2014/main" id="{F4F754A2-0BB6-EFDA-5A54-DAAAFEBCCE43}"/>
              </a:ext>
            </a:extLst>
          </p:cNvPr>
          <p:cNvPicPr>
            <a:picLocks noChangeAspect="1"/>
          </p:cNvPicPr>
          <p:nvPr/>
        </p:nvPicPr>
        <p:blipFill>
          <a:blip r:embed="rId2"/>
          <a:stretch>
            <a:fillRect/>
          </a:stretch>
        </p:blipFill>
        <p:spPr>
          <a:xfrm>
            <a:off x="2036388" y="2535437"/>
            <a:ext cx="6819900" cy="3257550"/>
          </a:xfrm>
          <a:prstGeom prst="rect">
            <a:avLst/>
          </a:prstGeom>
        </p:spPr>
      </p:pic>
    </p:spTree>
    <p:extLst>
      <p:ext uri="{BB962C8B-B14F-4D97-AF65-F5344CB8AC3E}">
        <p14:creationId xmlns:p14="http://schemas.microsoft.com/office/powerpoint/2010/main" val="1040426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E6474-2E95-A457-0995-B21EEC978190}"/>
              </a:ext>
            </a:extLst>
          </p:cNvPr>
          <p:cNvSpPr>
            <a:spLocks noGrp="1"/>
          </p:cNvSpPr>
          <p:nvPr>
            <p:ph type="title"/>
          </p:nvPr>
        </p:nvSpPr>
        <p:spPr/>
        <p:txBody>
          <a:bodyPr/>
          <a:lstStyle/>
          <a:p>
            <a:pPr algn="l"/>
            <a:r>
              <a:rPr lang="en-US" dirty="0"/>
              <a:t>map</a:t>
            </a:r>
            <a:endParaRPr lang="en-150" dirty="0"/>
          </a:p>
        </p:txBody>
      </p:sp>
      <p:sp>
        <p:nvSpPr>
          <p:cNvPr id="3" name="Content Placeholder 2">
            <a:extLst>
              <a:ext uri="{FF2B5EF4-FFF2-40B4-BE49-F238E27FC236}">
                <a16:creationId xmlns:a16="http://schemas.microsoft.com/office/drawing/2014/main" id="{F8D5CB94-46CA-D7C1-08B9-26FF09F5FA88}"/>
              </a:ext>
            </a:extLst>
          </p:cNvPr>
          <p:cNvSpPr>
            <a:spLocks noGrp="1"/>
          </p:cNvSpPr>
          <p:nvPr>
            <p:ph idx="1"/>
          </p:nvPr>
        </p:nvSpPr>
        <p:spPr/>
        <p:txBody>
          <a:bodyPr/>
          <a:lstStyle/>
          <a:p>
            <a:r>
              <a:rPr lang="en-US" dirty="0"/>
              <a:t>This is an AVL tree that has keys that may differ from their corresponding value.</a:t>
            </a:r>
          </a:p>
          <a:p>
            <a:endParaRPr lang="en-US" dirty="0"/>
          </a:p>
          <a:p>
            <a:endParaRPr lang="en-US" dirty="0"/>
          </a:p>
          <a:p>
            <a:endParaRPr lang="en-US" dirty="0"/>
          </a:p>
          <a:p>
            <a:endParaRPr lang="en-US" dirty="0"/>
          </a:p>
          <a:p>
            <a:r>
              <a:rPr lang="en-US" dirty="0"/>
              <a:t>This data structure is useful where n &lt;= 2*10^5, but x &lt;= 10^9.</a:t>
            </a:r>
          </a:p>
          <a:p>
            <a:endParaRPr lang="en-US" dirty="0"/>
          </a:p>
        </p:txBody>
      </p:sp>
      <p:pic>
        <p:nvPicPr>
          <p:cNvPr id="5" name="Picture 4">
            <a:extLst>
              <a:ext uri="{FF2B5EF4-FFF2-40B4-BE49-F238E27FC236}">
                <a16:creationId xmlns:a16="http://schemas.microsoft.com/office/drawing/2014/main" id="{756E4227-17B8-06DF-9131-43D1E6E312F9}"/>
              </a:ext>
            </a:extLst>
          </p:cNvPr>
          <p:cNvPicPr>
            <a:picLocks noChangeAspect="1"/>
          </p:cNvPicPr>
          <p:nvPr/>
        </p:nvPicPr>
        <p:blipFill>
          <a:blip r:embed="rId2"/>
          <a:stretch>
            <a:fillRect/>
          </a:stretch>
        </p:blipFill>
        <p:spPr>
          <a:xfrm>
            <a:off x="925774" y="2307471"/>
            <a:ext cx="4286250" cy="1704975"/>
          </a:xfrm>
          <a:prstGeom prst="rect">
            <a:avLst/>
          </a:prstGeom>
        </p:spPr>
      </p:pic>
    </p:spTree>
    <p:extLst>
      <p:ext uri="{BB962C8B-B14F-4D97-AF65-F5344CB8AC3E}">
        <p14:creationId xmlns:p14="http://schemas.microsoft.com/office/powerpoint/2010/main" val="771998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0440A-598A-2852-6AC4-7417A2790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BA123-78BD-11E1-FC0C-B2018AB916A3}"/>
              </a:ext>
            </a:extLst>
          </p:cNvPr>
          <p:cNvSpPr>
            <a:spLocks noGrp="1"/>
          </p:cNvSpPr>
          <p:nvPr>
            <p:ph type="title"/>
          </p:nvPr>
        </p:nvSpPr>
        <p:spPr/>
        <p:txBody>
          <a:bodyPr/>
          <a:lstStyle/>
          <a:p>
            <a:pPr algn="l"/>
            <a:r>
              <a:rPr lang="en-US" dirty="0" err="1"/>
              <a:t>unordered_map</a:t>
            </a:r>
            <a:endParaRPr lang="en-150" dirty="0"/>
          </a:p>
        </p:txBody>
      </p:sp>
      <p:sp>
        <p:nvSpPr>
          <p:cNvPr id="3" name="Content Placeholder 2">
            <a:extLst>
              <a:ext uri="{FF2B5EF4-FFF2-40B4-BE49-F238E27FC236}">
                <a16:creationId xmlns:a16="http://schemas.microsoft.com/office/drawing/2014/main" id="{97306183-A06D-C05F-3839-B83CE1BA1520}"/>
              </a:ext>
            </a:extLst>
          </p:cNvPr>
          <p:cNvSpPr>
            <a:spLocks noGrp="1"/>
          </p:cNvSpPr>
          <p:nvPr>
            <p:ph idx="1"/>
          </p:nvPr>
        </p:nvSpPr>
        <p:spPr/>
        <p:txBody>
          <a:bodyPr/>
          <a:lstStyle/>
          <a:p>
            <a:r>
              <a:rPr lang="en-US" dirty="0"/>
              <a:t>This is NOT an AVL tree, but a hash map that has keys that may differ from their corresponding value.</a:t>
            </a:r>
          </a:p>
          <a:p>
            <a:endParaRPr lang="en-US" dirty="0"/>
          </a:p>
          <a:p>
            <a:endParaRPr lang="en-US" dirty="0"/>
          </a:p>
          <a:p>
            <a:endParaRPr lang="en-US" dirty="0"/>
          </a:p>
          <a:p>
            <a:endParaRPr lang="en-US" dirty="0"/>
          </a:p>
          <a:p>
            <a:r>
              <a:rPr lang="en-US" dirty="0"/>
              <a:t>This data structure is useful where n &lt;= 2*10^5, but x &lt;= 10^9, and you rather have some constant factor instead of logarithmic, OR that you cannot hash the key.</a:t>
            </a:r>
          </a:p>
          <a:p>
            <a:endParaRPr lang="en-US" dirty="0"/>
          </a:p>
        </p:txBody>
      </p:sp>
      <p:pic>
        <p:nvPicPr>
          <p:cNvPr id="6" name="Picture 5">
            <a:extLst>
              <a:ext uri="{FF2B5EF4-FFF2-40B4-BE49-F238E27FC236}">
                <a16:creationId xmlns:a16="http://schemas.microsoft.com/office/drawing/2014/main" id="{865DFD64-F717-31CD-C432-D1CFC3278F98}"/>
              </a:ext>
            </a:extLst>
          </p:cNvPr>
          <p:cNvPicPr>
            <a:picLocks noChangeAspect="1"/>
          </p:cNvPicPr>
          <p:nvPr/>
        </p:nvPicPr>
        <p:blipFill>
          <a:blip r:embed="rId2"/>
          <a:stretch>
            <a:fillRect/>
          </a:stretch>
        </p:blipFill>
        <p:spPr>
          <a:xfrm>
            <a:off x="925774" y="2511425"/>
            <a:ext cx="4419600" cy="2038350"/>
          </a:xfrm>
          <a:prstGeom prst="rect">
            <a:avLst/>
          </a:prstGeom>
        </p:spPr>
      </p:pic>
    </p:spTree>
    <p:extLst>
      <p:ext uri="{BB962C8B-B14F-4D97-AF65-F5344CB8AC3E}">
        <p14:creationId xmlns:p14="http://schemas.microsoft.com/office/powerpoint/2010/main" val="29114866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C039-F155-7D4D-29A0-AABAE2EE51F1}"/>
              </a:ext>
            </a:extLst>
          </p:cNvPr>
          <p:cNvSpPr>
            <a:spLocks noGrp="1"/>
          </p:cNvSpPr>
          <p:nvPr>
            <p:ph type="title"/>
          </p:nvPr>
        </p:nvSpPr>
        <p:spPr/>
        <p:txBody>
          <a:bodyPr/>
          <a:lstStyle/>
          <a:p>
            <a:pPr algn="l"/>
            <a:r>
              <a:rPr lang="en-US" dirty="0" err="1"/>
              <a:t>priority_queue</a:t>
            </a:r>
            <a:endParaRPr lang="en-150" dirty="0"/>
          </a:p>
        </p:txBody>
      </p:sp>
      <p:sp>
        <p:nvSpPr>
          <p:cNvPr id="3" name="Content Placeholder 2">
            <a:extLst>
              <a:ext uri="{FF2B5EF4-FFF2-40B4-BE49-F238E27FC236}">
                <a16:creationId xmlns:a16="http://schemas.microsoft.com/office/drawing/2014/main" id="{958FB3E1-C71E-AD19-5946-41CE9F4BC706}"/>
              </a:ext>
            </a:extLst>
          </p:cNvPr>
          <p:cNvSpPr>
            <a:spLocks noGrp="1"/>
          </p:cNvSpPr>
          <p:nvPr>
            <p:ph idx="1"/>
          </p:nvPr>
        </p:nvSpPr>
        <p:spPr>
          <a:xfrm>
            <a:off x="612647" y="1680898"/>
            <a:ext cx="10653579" cy="4593828"/>
          </a:xfrm>
        </p:spPr>
        <p:txBody>
          <a:bodyPr/>
          <a:lstStyle/>
          <a:p>
            <a:r>
              <a:rPr lang="en-US" dirty="0"/>
              <a:t>Priority queue is a maximum heap, or if you want you can change it to be a maximum heap.</a:t>
            </a:r>
            <a:endParaRPr lang="en-150" dirty="0"/>
          </a:p>
        </p:txBody>
      </p:sp>
      <p:pic>
        <p:nvPicPr>
          <p:cNvPr id="5" name="תמונה 4">
            <a:extLst>
              <a:ext uri="{FF2B5EF4-FFF2-40B4-BE49-F238E27FC236}">
                <a16:creationId xmlns:a16="http://schemas.microsoft.com/office/drawing/2014/main" id="{7D9C471E-63A1-5124-13B0-D6EB8FC42FE3}"/>
              </a:ext>
            </a:extLst>
          </p:cNvPr>
          <p:cNvPicPr>
            <a:picLocks noChangeAspect="1"/>
          </p:cNvPicPr>
          <p:nvPr/>
        </p:nvPicPr>
        <p:blipFill>
          <a:blip r:embed="rId2"/>
          <a:stretch>
            <a:fillRect/>
          </a:stretch>
        </p:blipFill>
        <p:spPr>
          <a:xfrm>
            <a:off x="698104" y="3519308"/>
            <a:ext cx="9474921" cy="1956897"/>
          </a:xfrm>
          <a:prstGeom prst="rect">
            <a:avLst/>
          </a:prstGeom>
        </p:spPr>
      </p:pic>
    </p:spTree>
    <p:extLst>
      <p:ext uri="{BB962C8B-B14F-4D97-AF65-F5344CB8AC3E}">
        <p14:creationId xmlns:p14="http://schemas.microsoft.com/office/powerpoint/2010/main" val="5476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501AD1-46B3-F7DD-E955-76B72FAAA547}"/>
              </a:ext>
            </a:extLst>
          </p:cNvPr>
          <p:cNvSpPr>
            <a:spLocks noGrp="1"/>
          </p:cNvSpPr>
          <p:nvPr>
            <p:ph type="title"/>
          </p:nvPr>
        </p:nvSpPr>
        <p:spPr/>
        <p:txBody>
          <a:bodyPr/>
          <a:lstStyle/>
          <a:p>
            <a:r>
              <a:rPr lang="en-US" dirty="0"/>
              <a:t>rep</a:t>
            </a:r>
            <a:endParaRPr lang="he-IL" dirty="0"/>
          </a:p>
        </p:txBody>
      </p:sp>
      <p:sp>
        <p:nvSpPr>
          <p:cNvPr id="3" name="מציין מיקום תוכן 2">
            <a:extLst>
              <a:ext uri="{FF2B5EF4-FFF2-40B4-BE49-F238E27FC236}">
                <a16:creationId xmlns:a16="http://schemas.microsoft.com/office/drawing/2014/main" id="{023D40A5-8873-C5A9-C65E-DD7F3EAE4796}"/>
              </a:ext>
            </a:extLst>
          </p:cNvPr>
          <p:cNvSpPr>
            <a:spLocks noGrp="1"/>
          </p:cNvSpPr>
          <p:nvPr>
            <p:ph idx="1"/>
          </p:nvPr>
        </p:nvSpPr>
        <p:spPr/>
        <p:txBody>
          <a:bodyPr/>
          <a:lstStyle/>
          <a:p>
            <a:r>
              <a:rPr lang="en-US" dirty="0"/>
              <a:t>Cp requires you to use for() a lot of times, but there is a way to make it look better and shorter! If you use this define, than you can write rep(</a:t>
            </a:r>
            <a:r>
              <a:rPr lang="en-US" dirty="0" err="1"/>
              <a:t>i</a:t>
            </a:r>
            <a:r>
              <a:rPr lang="en-US" dirty="0"/>
              <a:t>, 0, n) instead of </a:t>
            </a:r>
          </a:p>
          <a:p>
            <a:pPr marL="0" indent="0">
              <a:buNone/>
            </a:pPr>
            <a:r>
              <a:rPr lang="en-US" dirty="0"/>
              <a:t>for(int </a:t>
            </a:r>
            <a:r>
              <a:rPr lang="en-US" dirty="0" err="1"/>
              <a:t>i</a:t>
            </a:r>
            <a:r>
              <a:rPr lang="en-US" dirty="0"/>
              <a:t> = 0, </a:t>
            </a:r>
            <a:r>
              <a:rPr lang="en-US" dirty="0" err="1"/>
              <a:t>i</a:t>
            </a:r>
            <a:r>
              <a:rPr lang="en-US" dirty="0"/>
              <a:t> &lt; n; </a:t>
            </a:r>
            <a:r>
              <a:rPr lang="en-US" dirty="0" err="1"/>
              <a:t>i</a:t>
            </a:r>
            <a:r>
              <a:rPr lang="en-US" dirty="0"/>
              <a:t>++). We highly recommend using it, especially </a:t>
            </a:r>
            <a:r>
              <a:rPr lang="en-US" dirty="0" err="1"/>
              <a:t>tomer</a:t>
            </a:r>
            <a:r>
              <a:rPr lang="en-US" dirty="0"/>
              <a:t> who is in love with rep. just keep this define at the top of any code you write.</a:t>
            </a:r>
          </a:p>
        </p:txBody>
      </p:sp>
      <p:pic>
        <p:nvPicPr>
          <p:cNvPr id="5" name="תמונה 4">
            <a:extLst>
              <a:ext uri="{FF2B5EF4-FFF2-40B4-BE49-F238E27FC236}">
                <a16:creationId xmlns:a16="http://schemas.microsoft.com/office/drawing/2014/main" id="{15A52D03-E182-F955-BE33-A0406D40DD1B}"/>
              </a:ext>
            </a:extLst>
          </p:cNvPr>
          <p:cNvPicPr>
            <a:picLocks noChangeAspect="1"/>
          </p:cNvPicPr>
          <p:nvPr/>
        </p:nvPicPr>
        <p:blipFill>
          <a:blip r:embed="rId2"/>
          <a:stretch>
            <a:fillRect/>
          </a:stretch>
        </p:blipFill>
        <p:spPr>
          <a:xfrm>
            <a:off x="762101" y="3669498"/>
            <a:ext cx="4848902" cy="342948"/>
          </a:xfrm>
          <a:prstGeom prst="rect">
            <a:avLst/>
          </a:prstGeom>
        </p:spPr>
      </p:pic>
      <p:pic>
        <p:nvPicPr>
          <p:cNvPr id="7" name="תמונה 6">
            <a:extLst>
              <a:ext uri="{FF2B5EF4-FFF2-40B4-BE49-F238E27FC236}">
                <a16:creationId xmlns:a16="http://schemas.microsoft.com/office/drawing/2014/main" id="{E0F4E901-157C-062A-1E95-BD47F003EA52}"/>
              </a:ext>
            </a:extLst>
          </p:cNvPr>
          <p:cNvPicPr>
            <a:picLocks noChangeAspect="1"/>
          </p:cNvPicPr>
          <p:nvPr/>
        </p:nvPicPr>
        <p:blipFill>
          <a:blip r:embed="rId3"/>
          <a:stretch>
            <a:fillRect/>
          </a:stretch>
        </p:blipFill>
        <p:spPr>
          <a:xfrm>
            <a:off x="762101" y="4609435"/>
            <a:ext cx="3485215" cy="1565216"/>
          </a:xfrm>
          <a:prstGeom prst="rect">
            <a:avLst/>
          </a:prstGeom>
        </p:spPr>
      </p:pic>
    </p:spTree>
    <p:extLst>
      <p:ext uri="{BB962C8B-B14F-4D97-AF65-F5344CB8AC3E}">
        <p14:creationId xmlns:p14="http://schemas.microsoft.com/office/powerpoint/2010/main" val="1912538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F6CA34-4416-31BE-15EC-D3B1D85CD601}"/>
              </a:ext>
            </a:extLst>
          </p:cNvPr>
          <p:cNvSpPr>
            <a:spLocks noGrp="1"/>
          </p:cNvSpPr>
          <p:nvPr>
            <p:ph type="title"/>
          </p:nvPr>
        </p:nvSpPr>
        <p:spPr/>
        <p:txBody>
          <a:bodyPr/>
          <a:lstStyle/>
          <a:p>
            <a:r>
              <a:rPr lang="en-US" dirty="0"/>
              <a:t>Queue</a:t>
            </a:r>
            <a:endParaRPr lang="he-IL" dirty="0"/>
          </a:p>
        </p:txBody>
      </p:sp>
      <p:sp>
        <p:nvSpPr>
          <p:cNvPr id="3" name="מציין מיקום תוכן 2">
            <a:extLst>
              <a:ext uri="{FF2B5EF4-FFF2-40B4-BE49-F238E27FC236}">
                <a16:creationId xmlns:a16="http://schemas.microsoft.com/office/drawing/2014/main" id="{CA4615D7-85C0-8252-8D5D-C6DD3690A0D9}"/>
              </a:ext>
            </a:extLst>
          </p:cNvPr>
          <p:cNvSpPr>
            <a:spLocks noGrp="1"/>
          </p:cNvSpPr>
          <p:nvPr>
            <p:ph idx="1"/>
          </p:nvPr>
        </p:nvSpPr>
        <p:spPr/>
        <p:txBody>
          <a:bodyPr/>
          <a:lstStyle/>
          <a:p>
            <a:r>
              <a:rPr lang="en-US" dirty="0"/>
              <a:t>Standard queue.</a:t>
            </a:r>
            <a:endParaRPr lang="he-IL" dirty="0"/>
          </a:p>
        </p:txBody>
      </p:sp>
      <p:pic>
        <p:nvPicPr>
          <p:cNvPr id="5" name="תמונה 4">
            <a:extLst>
              <a:ext uri="{FF2B5EF4-FFF2-40B4-BE49-F238E27FC236}">
                <a16:creationId xmlns:a16="http://schemas.microsoft.com/office/drawing/2014/main" id="{8D584BC1-C5E3-C821-011F-C7AB1F093403}"/>
              </a:ext>
            </a:extLst>
          </p:cNvPr>
          <p:cNvPicPr>
            <a:picLocks noChangeAspect="1"/>
          </p:cNvPicPr>
          <p:nvPr/>
        </p:nvPicPr>
        <p:blipFill>
          <a:blip r:embed="rId2"/>
          <a:stretch>
            <a:fillRect/>
          </a:stretch>
        </p:blipFill>
        <p:spPr>
          <a:xfrm>
            <a:off x="772692" y="3293208"/>
            <a:ext cx="3566344" cy="1677626"/>
          </a:xfrm>
          <a:prstGeom prst="rect">
            <a:avLst/>
          </a:prstGeom>
        </p:spPr>
      </p:pic>
    </p:spTree>
    <p:extLst>
      <p:ext uri="{BB962C8B-B14F-4D97-AF65-F5344CB8AC3E}">
        <p14:creationId xmlns:p14="http://schemas.microsoft.com/office/powerpoint/2010/main" val="265053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211647-90EF-069F-33F4-15194D84B2F2}"/>
              </a:ext>
            </a:extLst>
          </p:cNvPr>
          <p:cNvSpPr>
            <a:spLocks noGrp="1"/>
          </p:cNvSpPr>
          <p:nvPr>
            <p:ph type="title"/>
          </p:nvPr>
        </p:nvSpPr>
        <p:spPr/>
        <p:txBody>
          <a:bodyPr/>
          <a:lstStyle/>
          <a:p>
            <a:r>
              <a:rPr lang="en-US" dirty="0"/>
              <a:t>stack</a:t>
            </a:r>
            <a:endParaRPr lang="he-IL" dirty="0"/>
          </a:p>
        </p:txBody>
      </p:sp>
      <p:sp>
        <p:nvSpPr>
          <p:cNvPr id="3" name="מציין מיקום תוכן 2">
            <a:extLst>
              <a:ext uri="{FF2B5EF4-FFF2-40B4-BE49-F238E27FC236}">
                <a16:creationId xmlns:a16="http://schemas.microsoft.com/office/drawing/2014/main" id="{56CC523D-2774-27E5-D15B-5F66C3B2A79D}"/>
              </a:ext>
            </a:extLst>
          </p:cNvPr>
          <p:cNvSpPr>
            <a:spLocks noGrp="1"/>
          </p:cNvSpPr>
          <p:nvPr>
            <p:ph idx="1"/>
          </p:nvPr>
        </p:nvSpPr>
        <p:spPr/>
        <p:txBody>
          <a:bodyPr/>
          <a:lstStyle/>
          <a:p>
            <a:r>
              <a:rPr lang="en-US" dirty="0"/>
              <a:t>Standard stack</a:t>
            </a:r>
            <a:endParaRPr lang="he-IL" dirty="0"/>
          </a:p>
        </p:txBody>
      </p:sp>
      <p:pic>
        <p:nvPicPr>
          <p:cNvPr id="5" name="תמונה 4">
            <a:extLst>
              <a:ext uri="{FF2B5EF4-FFF2-40B4-BE49-F238E27FC236}">
                <a16:creationId xmlns:a16="http://schemas.microsoft.com/office/drawing/2014/main" id="{78D3000F-394A-7340-B4EE-3DA4EE0EB2CE}"/>
              </a:ext>
            </a:extLst>
          </p:cNvPr>
          <p:cNvPicPr>
            <a:picLocks noChangeAspect="1"/>
          </p:cNvPicPr>
          <p:nvPr/>
        </p:nvPicPr>
        <p:blipFill>
          <a:blip r:embed="rId2"/>
          <a:stretch>
            <a:fillRect/>
          </a:stretch>
        </p:blipFill>
        <p:spPr>
          <a:xfrm>
            <a:off x="971170" y="3051639"/>
            <a:ext cx="3229426" cy="1571844"/>
          </a:xfrm>
          <a:prstGeom prst="rect">
            <a:avLst/>
          </a:prstGeom>
        </p:spPr>
      </p:pic>
    </p:spTree>
    <p:extLst>
      <p:ext uri="{BB962C8B-B14F-4D97-AF65-F5344CB8AC3E}">
        <p14:creationId xmlns:p14="http://schemas.microsoft.com/office/powerpoint/2010/main" val="3750050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A8E502-0395-3A6D-51C9-D83F09FC5CF8}"/>
              </a:ext>
            </a:extLst>
          </p:cNvPr>
          <p:cNvSpPr>
            <a:spLocks noGrp="1"/>
          </p:cNvSpPr>
          <p:nvPr>
            <p:ph type="title"/>
          </p:nvPr>
        </p:nvSpPr>
        <p:spPr/>
        <p:txBody>
          <a:bodyPr/>
          <a:lstStyle/>
          <a:p>
            <a:r>
              <a:rPr lang="en-US" dirty="0"/>
              <a:t>deque</a:t>
            </a:r>
            <a:endParaRPr lang="he-IL" dirty="0"/>
          </a:p>
        </p:txBody>
      </p:sp>
      <p:sp>
        <p:nvSpPr>
          <p:cNvPr id="3" name="מציין מיקום תוכן 2">
            <a:extLst>
              <a:ext uri="{FF2B5EF4-FFF2-40B4-BE49-F238E27FC236}">
                <a16:creationId xmlns:a16="http://schemas.microsoft.com/office/drawing/2014/main" id="{7D3056BD-FECF-1765-2E7E-73024B7F7C6A}"/>
              </a:ext>
            </a:extLst>
          </p:cNvPr>
          <p:cNvSpPr>
            <a:spLocks noGrp="1"/>
          </p:cNvSpPr>
          <p:nvPr>
            <p:ph idx="1"/>
          </p:nvPr>
        </p:nvSpPr>
        <p:spPr/>
        <p:txBody>
          <a:bodyPr/>
          <a:lstStyle/>
          <a:p>
            <a:r>
              <a:rPr lang="en-US" dirty="0"/>
              <a:t>You pronounce it </a:t>
            </a:r>
            <a:r>
              <a:rPr lang="en-US" dirty="0" err="1"/>
              <a:t>dek</a:t>
            </a:r>
            <a:r>
              <a:rPr lang="en-US" dirty="0"/>
              <a:t>, its like a queue and stack together (can choose if to push to front or back), but most of the time you just use queue </a:t>
            </a:r>
            <a:r>
              <a:rPr lang="en-US"/>
              <a:t>or stack.</a:t>
            </a:r>
            <a:endParaRPr lang="he-IL" dirty="0"/>
          </a:p>
        </p:txBody>
      </p:sp>
      <p:pic>
        <p:nvPicPr>
          <p:cNvPr id="5" name="תמונה 4">
            <a:extLst>
              <a:ext uri="{FF2B5EF4-FFF2-40B4-BE49-F238E27FC236}">
                <a16:creationId xmlns:a16="http://schemas.microsoft.com/office/drawing/2014/main" id="{E343A2FC-20F0-C340-27AC-3D2B01347532}"/>
              </a:ext>
            </a:extLst>
          </p:cNvPr>
          <p:cNvPicPr>
            <a:picLocks noChangeAspect="1"/>
          </p:cNvPicPr>
          <p:nvPr/>
        </p:nvPicPr>
        <p:blipFill>
          <a:blip r:embed="rId2"/>
          <a:stretch>
            <a:fillRect/>
          </a:stretch>
        </p:blipFill>
        <p:spPr>
          <a:xfrm>
            <a:off x="925774" y="3905898"/>
            <a:ext cx="3096057" cy="2191056"/>
          </a:xfrm>
          <a:prstGeom prst="rect">
            <a:avLst/>
          </a:prstGeom>
        </p:spPr>
      </p:pic>
    </p:spTree>
    <p:extLst>
      <p:ext uri="{BB962C8B-B14F-4D97-AF65-F5344CB8AC3E}">
        <p14:creationId xmlns:p14="http://schemas.microsoft.com/office/powerpoint/2010/main" val="3406424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B3E1-69FB-8781-D104-D717DD547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287079-6DCA-E3CC-7959-0D6AF9B82E5E}"/>
              </a:ext>
            </a:extLst>
          </p:cNvPr>
          <p:cNvSpPr>
            <a:spLocks noGrp="1"/>
          </p:cNvSpPr>
          <p:nvPr>
            <p:ph type="title"/>
          </p:nvPr>
        </p:nvSpPr>
        <p:spPr/>
        <p:txBody>
          <a:bodyPr/>
          <a:lstStyle/>
          <a:p>
            <a:pPr algn="r" rtl="1"/>
            <a:r>
              <a:rPr lang="he-IL" dirty="0"/>
              <a:t>תזכורת </a:t>
            </a:r>
            <a:r>
              <a:rPr lang="he-IL" dirty="0" err="1"/>
              <a:t>מתמ"ע</a:t>
            </a:r>
            <a:endParaRPr lang="en-150" dirty="0"/>
          </a:p>
        </p:txBody>
      </p:sp>
      <p:sp>
        <p:nvSpPr>
          <p:cNvPr id="3" name="Content Placeholder 2">
            <a:extLst>
              <a:ext uri="{FF2B5EF4-FFF2-40B4-BE49-F238E27FC236}">
                <a16:creationId xmlns:a16="http://schemas.microsoft.com/office/drawing/2014/main" id="{7D4086B5-E774-46B1-1046-A98C6E03DC20}"/>
              </a:ext>
            </a:extLst>
          </p:cNvPr>
          <p:cNvSpPr>
            <a:spLocks noGrp="1"/>
          </p:cNvSpPr>
          <p:nvPr>
            <p:ph idx="1"/>
          </p:nvPr>
        </p:nvSpPr>
        <p:spPr/>
        <p:txBody>
          <a:bodyPr/>
          <a:lstStyle/>
          <a:p>
            <a:pPr algn="r" rtl="1"/>
            <a:r>
              <a:rPr lang="he-IL" dirty="0"/>
              <a:t>כך נראה קוד ב++</a:t>
            </a:r>
            <a:r>
              <a:rPr lang="en-US" dirty="0"/>
              <a:t>C</a:t>
            </a:r>
            <a:r>
              <a:rPr lang="he-IL" dirty="0"/>
              <a:t>:</a:t>
            </a:r>
          </a:p>
          <a:p>
            <a:pPr marL="0" indent="0" algn="r" rtl="1">
              <a:buNone/>
            </a:pPr>
            <a:endParaRPr lang="he-IL" dirty="0"/>
          </a:p>
        </p:txBody>
      </p:sp>
      <p:pic>
        <p:nvPicPr>
          <p:cNvPr id="6" name="Picture 5">
            <a:extLst>
              <a:ext uri="{FF2B5EF4-FFF2-40B4-BE49-F238E27FC236}">
                <a16:creationId xmlns:a16="http://schemas.microsoft.com/office/drawing/2014/main" id="{86889780-1EE2-73B2-947B-B7582435DD5C}"/>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5C595D9E-1819-50EB-5DB3-1625D872B141}"/>
              </a:ext>
            </a:extLst>
          </p:cNvPr>
          <p:cNvSpPr/>
          <p:nvPr/>
        </p:nvSpPr>
        <p:spPr>
          <a:xfrm>
            <a:off x="1112665" y="2795730"/>
            <a:ext cx="8667345" cy="33657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4889156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00760-6D88-8612-89EC-BC958A6EA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F263D-21B8-55ED-D184-3F05629DD711}"/>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BFC7711D-EA94-440B-1C4A-E19E8CC6C78B}"/>
              </a:ext>
            </a:extLst>
          </p:cNvPr>
          <p:cNvSpPr>
            <a:spLocks noGrp="1"/>
          </p:cNvSpPr>
          <p:nvPr>
            <p:ph idx="1"/>
          </p:nvPr>
        </p:nvSpPr>
        <p:spPr/>
        <p:txBody>
          <a:bodyPr/>
          <a:lstStyle/>
          <a:p>
            <a:pPr marL="0" indent="0" algn="r" rtl="1">
              <a:buNone/>
            </a:pPr>
            <a:r>
              <a:rPr lang="he-IL" dirty="0"/>
              <a:t>זהו </a:t>
            </a:r>
            <a:r>
              <a:rPr lang="en-US" dirty="0"/>
              <a:t>include</a:t>
            </a:r>
            <a:r>
              <a:rPr lang="he-IL" dirty="0"/>
              <a:t> שמכיל כמעט כל מה שתצטרכו לתכנות תחרותי (מומלץ מאוד!) (לא תמיד עובד ב</a:t>
            </a:r>
            <a:r>
              <a:rPr lang="en-US" dirty="0"/>
              <a:t>VS</a:t>
            </a:r>
            <a:r>
              <a:rPr lang="he-IL" dirty="0"/>
              <a:t>).</a:t>
            </a:r>
          </a:p>
        </p:txBody>
      </p:sp>
      <p:pic>
        <p:nvPicPr>
          <p:cNvPr id="6" name="Picture 5">
            <a:extLst>
              <a:ext uri="{FF2B5EF4-FFF2-40B4-BE49-F238E27FC236}">
                <a16:creationId xmlns:a16="http://schemas.microsoft.com/office/drawing/2014/main" id="{1FFBC9D9-E6B3-E24F-03A2-2BC411CC26FA}"/>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33452337-E4FF-F796-FF0E-89D81104746A}"/>
              </a:ext>
            </a:extLst>
          </p:cNvPr>
          <p:cNvSpPr/>
          <p:nvPr/>
        </p:nvSpPr>
        <p:spPr>
          <a:xfrm>
            <a:off x="1112665" y="2795730"/>
            <a:ext cx="8667345" cy="33657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937602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27006-E6D8-9FF4-D718-09741CC5D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8972F-D9C9-5046-847E-4BC86B9B224F}"/>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660DD1B6-30EA-63E6-4E26-EA35D2A11DF5}"/>
              </a:ext>
            </a:extLst>
          </p:cNvPr>
          <p:cNvSpPr>
            <a:spLocks noGrp="1"/>
          </p:cNvSpPr>
          <p:nvPr>
            <p:ph idx="1"/>
          </p:nvPr>
        </p:nvSpPr>
        <p:spPr/>
        <p:txBody>
          <a:bodyPr/>
          <a:lstStyle/>
          <a:p>
            <a:pPr marL="0" indent="0" algn="r" rtl="1">
              <a:buNone/>
            </a:pPr>
            <a:r>
              <a:rPr lang="he-IL" dirty="0"/>
              <a:t>ה</a:t>
            </a:r>
            <a:r>
              <a:rPr lang="en-US" dirty="0"/>
              <a:t>define </a:t>
            </a:r>
            <a:r>
              <a:rPr lang="he-IL" dirty="0"/>
              <a:t> הזה עוזר לנו להפטר בנוחות מהבעיות של </a:t>
            </a:r>
            <a:r>
              <a:rPr lang="en-US" dirty="0"/>
              <a:t>overflow</a:t>
            </a:r>
            <a:r>
              <a:rPr lang="he-IL" dirty="0"/>
              <a:t> (במחיר שנראה בהמשך).</a:t>
            </a:r>
          </a:p>
        </p:txBody>
      </p:sp>
      <p:pic>
        <p:nvPicPr>
          <p:cNvPr id="6" name="Picture 5">
            <a:extLst>
              <a:ext uri="{FF2B5EF4-FFF2-40B4-BE49-F238E27FC236}">
                <a16:creationId xmlns:a16="http://schemas.microsoft.com/office/drawing/2014/main" id="{82BB1008-59D1-6B52-DE0C-493F9FC3E335}"/>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F566BC13-CEF3-E7BC-199D-56EEED9178D5}"/>
              </a:ext>
            </a:extLst>
          </p:cNvPr>
          <p:cNvSpPr/>
          <p:nvPr/>
        </p:nvSpPr>
        <p:spPr>
          <a:xfrm>
            <a:off x="1112665" y="3100530"/>
            <a:ext cx="8667345" cy="33657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662248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C971-F896-F4EF-A6E0-CEE77CB551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8FEBE-099D-4B54-071D-C813FF33880A}"/>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0B61308A-27C6-205D-1D03-83DDD1D23875}"/>
              </a:ext>
            </a:extLst>
          </p:cNvPr>
          <p:cNvSpPr>
            <a:spLocks noGrp="1"/>
          </p:cNvSpPr>
          <p:nvPr>
            <p:ph idx="1"/>
          </p:nvPr>
        </p:nvSpPr>
        <p:spPr/>
        <p:txBody>
          <a:bodyPr/>
          <a:lstStyle/>
          <a:p>
            <a:pPr marL="0" indent="0" algn="r" rtl="1">
              <a:buNone/>
            </a:pPr>
            <a:r>
              <a:rPr lang="he-IL" dirty="0"/>
              <a:t>יאיר לא יאהב לראות את זה, אבל למי אכפת – חוסך הרבה זמן וקוד.</a:t>
            </a:r>
          </a:p>
        </p:txBody>
      </p:sp>
      <p:pic>
        <p:nvPicPr>
          <p:cNvPr id="6" name="Picture 5">
            <a:extLst>
              <a:ext uri="{FF2B5EF4-FFF2-40B4-BE49-F238E27FC236}">
                <a16:creationId xmlns:a16="http://schemas.microsoft.com/office/drawing/2014/main" id="{BD14E371-2B5D-2788-3CAF-8A2CE4681A43}"/>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747ED157-F2DA-8A5A-219B-7C00FEB3496D}"/>
              </a:ext>
            </a:extLst>
          </p:cNvPr>
          <p:cNvSpPr/>
          <p:nvPr/>
        </p:nvSpPr>
        <p:spPr>
          <a:xfrm>
            <a:off x="1112665" y="3405330"/>
            <a:ext cx="8667345" cy="33657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053213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BF0E6-C63A-2655-21E6-64359ADA1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8755D5-091E-8DF3-F16F-A2F506549802}"/>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129A2467-9AAC-18C8-AD1D-D95893D3CC00}"/>
              </a:ext>
            </a:extLst>
          </p:cNvPr>
          <p:cNvSpPr>
            <a:spLocks noGrp="1"/>
          </p:cNvSpPr>
          <p:nvPr>
            <p:ph idx="1"/>
          </p:nvPr>
        </p:nvSpPr>
        <p:spPr/>
        <p:txBody>
          <a:bodyPr/>
          <a:lstStyle/>
          <a:p>
            <a:pPr marL="0" indent="0" algn="r" rtl="1">
              <a:buNone/>
            </a:pPr>
            <a:r>
              <a:rPr lang="he-IL" dirty="0"/>
              <a:t>מרווח נחמד</a:t>
            </a:r>
          </a:p>
        </p:txBody>
      </p:sp>
      <p:pic>
        <p:nvPicPr>
          <p:cNvPr id="6" name="Picture 5">
            <a:extLst>
              <a:ext uri="{FF2B5EF4-FFF2-40B4-BE49-F238E27FC236}">
                <a16:creationId xmlns:a16="http://schemas.microsoft.com/office/drawing/2014/main" id="{8B3F99E3-BEF8-EB7E-3110-F848A058D3FB}"/>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0A663796-72C8-7F35-8742-14D382CE7F1B}"/>
              </a:ext>
            </a:extLst>
          </p:cNvPr>
          <p:cNvSpPr/>
          <p:nvPr/>
        </p:nvSpPr>
        <p:spPr>
          <a:xfrm>
            <a:off x="1112665" y="3687876"/>
            <a:ext cx="8667345" cy="27816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6379542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A8C67-FEC4-E7B2-3E67-66415F3E9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DF985D-2E09-DF77-3507-188AAC8E47CB}"/>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93BA9C0C-60A9-911C-FED0-1902E9F329BB}"/>
              </a:ext>
            </a:extLst>
          </p:cNvPr>
          <p:cNvSpPr>
            <a:spLocks noGrp="1"/>
          </p:cNvSpPr>
          <p:nvPr>
            <p:ph idx="1"/>
          </p:nvPr>
        </p:nvSpPr>
        <p:spPr/>
        <p:txBody>
          <a:bodyPr/>
          <a:lstStyle/>
          <a:p>
            <a:pPr marL="0" indent="0" algn="r" rtl="1">
              <a:buNone/>
            </a:pPr>
            <a:r>
              <a:rPr lang="he-IL" dirty="0"/>
              <a:t>זהו המחיר של ה</a:t>
            </a:r>
            <a:r>
              <a:rPr lang="en-US" dirty="0"/>
              <a:t>define </a:t>
            </a:r>
            <a:r>
              <a:rPr lang="he-IL" dirty="0"/>
              <a:t> - משנים את הטיפוס של </a:t>
            </a:r>
            <a:r>
              <a:rPr lang="en-US" dirty="0"/>
              <a:t>main</a:t>
            </a:r>
            <a:r>
              <a:rPr lang="he-IL" dirty="0"/>
              <a:t> ל</a:t>
            </a:r>
            <a:r>
              <a:rPr lang="en-US" dirty="0"/>
              <a:t>signed</a:t>
            </a:r>
            <a:r>
              <a:rPr lang="he-IL" dirty="0"/>
              <a:t> (מחיר פעוט).</a:t>
            </a:r>
          </a:p>
        </p:txBody>
      </p:sp>
      <p:pic>
        <p:nvPicPr>
          <p:cNvPr id="6" name="Picture 5">
            <a:extLst>
              <a:ext uri="{FF2B5EF4-FFF2-40B4-BE49-F238E27FC236}">
                <a16:creationId xmlns:a16="http://schemas.microsoft.com/office/drawing/2014/main" id="{693853A2-32E5-25B3-2111-29AD46CCBC27}"/>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9942F509-08EC-4AB2-88A1-732AA5CC533E}"/>
              </a:ext>
            </a:extLst>
          </p:cNvPr>
          <p:cNvSpPr/>
          <p:nvPr/>
        </p:nvSpPr>
        <p:spPr>
          <a:xfrm>
            <a:off x="1112665" y="3938782"/>
            <a:ext cx="8667345" cy="229886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0242138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EA81F-8374-D801-C45F-B7B7711C07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47F8E-84AB-9ED3-AF36-993032D5F98F}"/>
              </a:ext>
            </a:extLst>
          </p:cNvPr>
          <p:cNvSpPr>
            <a:spLocks noGrp="1"/>
          </p:cNvSpPr>
          <p:nvPr>
            <p:ph type="title"/>
          </p:nvPr>
        </p:nvSpPr>
        <p:spPr/>
        <p:txBody>
          <a:bodyPr/>
          <a:lstStyle/>
          <a:p>
            <a:pPr algn="r" rtl="1"/>
            <a:r>
              <a:rPr lang="he-IL" dirty="0"/>
              <a:t>תזכורת </a:t>
            </a:r>
            <a:r>
              <a:rPr lang="he-IL" dirty="0" err="1"/>
              <a:t>מתמ"ע</a:t>
            </a:r>
            <a:r>
              <a:rPr lang="he-IL" dirty="0"/>
              <a:t> – שורה - שורה </a:t>
            </a:r>
            <a:endParaRPr lang="en-150" dirty="0"/>
          </a:p>
        </p:txBody>
      </p:sp>
      <p:sp>
        <p:nvSpPr>
          <p:cNvPr id="3" name="Content Placeholder 2">
            <a:extLst>
              <a:ext uri="{FF2B5EF4-FFF2-40B4-BE49-F238E27FC236}">
                <a16:creationId xmlns:a16="http://schemas.microsoft.com/office/drawing/2014/main" id="{40C9A1E1-634A-D4AD-ECBD-1D3BBDB72A49}"/>
              </a:ext>
            </a:extLst>
          </p:cNvPr>
          <p:cNvSpPr>
            <a:spLocks noGrp="1"/>
          </p:cNvSpPr>
          <p:nvPr>
            <p:ph idx="1"/>
          </p:nvPr>
        </p:nvSpPr>
        <p:spPr/>
        <p:txBody>
          <a:bodyPr/>
          <a:lstStyle/>
          <a:p>
            <a:pPr marL="0" indent="0" algn="r" rtl="1">
              <a:buNone/>
            </a:pPr>
            <a:r>
              <a:rPr lang="he-IL" dirty="0"/>
              <a:t>השורה הזו מאיצה את הקוד ע"י ביטול </a:t>
            </a:r>
            <a:r>
              <a:rPr lang="en-US" dirty="0"/>
              <a:t>printf, </a:t>
            </a:r>
            <a:r>
              <a:rPr lang="en-US" dirty="0" err="1"/>
              <a:t>scanf</a:t>
            </a:r>
            <a:r>
              <a:rPr lang="he-IL" dirty="0"/>
              <a:t> וע"י המתנה לפני קליטה ולפני פליטה (לא לעשות בשאלות </a:t>
            </a:r>
            <a:r>
              <a:rPr lang="en-US" dirty="0"/>
              <a:t>interactive</a:t>
            </a:r>
            <a:r>
              <a:rPr lang="he-IL" dirty="0"/>
              <a:t>).</a:t>
            </a:r>
          </a:p>
        </p:txBody>
      </p:sp>
      <p:pic>
        <p:nvPicPr>
          <p:cNvPr id="6" name="Picture 5">
            <a:extLst>
              <a:ext uri="{FF2B5EF4-FFF2-40B4-BE49-F238E27FC236}">
                <a16:creationId xmlns:a16="http://schemas.microsoft.com/office/drawing/2014/main" id="{FD2C8A39-7A77-1BD9-5D42-11CDF019980C}"/>
              </a:ext>
            </a:extLst>
          </p:cNvPr>
          <p:cNvPicPr>
            <a:picLocks noChangeAspect="1"/>
          </p:cNvPicPr>
          <p:nvPr/>
        </p:nvPicPr>
        <p:blipFill>
          <a:blip r:embed="rId2"/>
          <a:stretch>
            <a:fillRect/>
          </a:stretch>
        </p:blipFill>
        <p:spPr>
          <a:xfrm>
            <a:off x="2036388" y="2535437"/>
            <a:ext cx="6819900" cy="3257550"/>
          </a:xfrm>
          <a:prstGeom prst="rect">
            <a:avLst/>
          </a:prstGeom>
        </p:spPr>
      </p:pic>
      <p:sp>
        <p:nvSpPr>
          <p:cNvPr id="4" name="Rectangle 3">
            <a:extLst>
              <a:ext uri="{FF2B5EF4-FFF2-40B4-BE49-F238E27FC236}">
                <a16:creationId xmlns:a16="http://schemas.microsoft.com/office/drawing/2014/main" id="{A2D5F822-BBA2-7200-B1AD-2D946EE2E5D0}"/>
              </a:ext>
            </a:extLst>
          </p:cNvPr>
          <p:cNvSpPr/>
          <p:nvPr/>
        </p:nvSpPr>
        <p:spPr>
          <a:xfrm>
            <a:off x="1112665" y="4262096"/>
            <a:ext cx="8667345" cy="189988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6333097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298</TotalTime>
  <Words>756</Words>
  <Application>Microsoft Office PowerPoint</Application>
  <PresentationFormat>מסך רחב</PresentationFormat>
  <Paragraphs>92</Paragraphs>
  <Slides>26</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26</vt:i4>
      </vt:variant>
    </vt:vector>
  </HeadingPairs>
  <TitlesOfParts>
    <vt:vector size="29" baseType="lpstr">
      <vt:lpstr>Arial</vt:lpstr>
      <vt:lpstr>Neue Haas Grotesk Text Pro</vt:lpstr>
      <vt:lpstr>VanillaVTI</vt:lpstr>
      <vt:lpstr>Competitive Programming Week II</vt:lpstr>
      <vt:lpstr>תזכורת מתמ"ע</vt:lpstr>
      <vt:lpstr>תזכורת מתמ"ע</vt:lpstr>
      <vt:lpstr>תזכורת מתמ"ע – שורה - שורה </vt:lpstr>
      <vt:lpstr>תזכורת מתמ"ע – שורה - שורה </vt:lpstr>
      <vt:lpstr>תזכורת מתמ"ע – שורה - שורה </vt:lpstr>
      <vt:lpstr>תזכורת מתמ"ע – שורה - שורה </vt:lpstr>
      <vt:lpstr>תזכורת מתמ"ע – שורה - שורה </vt:lpstr>
      <vt:lpstr>תזכורת מתמ"ע – שורה - שורה </vt:lpstr>
      <vt:lpstr>תזכורת מתמ"ע – שורה - שורה </vt:lpstr>
      <vt:lpstr>תזכורת מתמ"ע – שורה - שורה </vt:lpstr>
      <vt:lpstr>תזכורת מתמ"ע – שורה - שורה </vt:lpstr>
      <vt:lpstr>תזכורת מתמ"ע – שורה - שורה </vt:lpstr>
      <vt:lpstr>מבני הנתונים בספריית STL</vt:lpstr>
      <vt:lpstr>pair, tuple</vt:lpstr>
      <vt:lpstr>string</vt:lpstr>
      <vt:lpstr>vector</vt:lpstr>
      <vt:lpstr>sorting:</vt:lpstr>
      <vt:lpstr>Set, multiset</vt:lpstr>
      <vt:lpstr>map</vt:lpstr>
      <vt:lpstr>unordered_map</vt:lpstr>
      <vt:lpstr>priority_queue</vt:lpstr>
      <vt:lpstr>rep</vt:lpstr>
      <vt:lpstr>Queue</vt:lpstr>
      <vt:lpstr>stack</vt:lpstr>
      <vt:lpstr>deque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Programming Kickoff</dc:title>
  <dc:creator>namir ballan</dc:creator>
  <cp:lastModifiedBy>ירין סרגה</cp:lastModifiedBy>
  <cp:revision>12</cp:revision>
  <dcterms:created xsi:type="dcterms:W3CDTF">2025-03-28T15:07:30Z</dcterms:created>
  <dcterms:modified xsi:type="dcterms:W3CDTF">2025-04-09T11:48:25Z</dcterms:modified>
</cp:coreProperties>
</file>