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CE0EE-5B1D-46A2-9E47-92D333471745}" v="2217" dt="2025-03-29T11:32:29.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r ballan" userId="da7defcae95ee0ab" providerId="LiveId" clId="{95FCE0EE-5B1D-46A2-9E47-92D333471745}"/>
    <pc:docChg chg="undo custSel addSld modSld">
      <pc:chgData name="namir ballan" userId="da7defcae95ee0ab" providerId="LiveId" clId="{95FCE0EE-5B1D-46A2-9E47-92D333471745}" dt="2025-03-29T11:32:29.092" v="5319" actId="20577"/>
      <pc:docMkLst>
        <pc:docMk/>
      </pc:docMkLst>
      <pc:sldChg chg="modSp mod">
        <pc:chgData name="namir ballan" userId="da7defcae95ee0ab" providerId="LiveId" clId="{95FCE0EE-5B1D-46A2-9E47-92D333471745}" dt="2025-03-28T15:26:21.799" v="6" actId="20577"/>
        <pc:sldMkLst>
          <pc:docMk/>
          <pc:sldMk cId="1040426011" sldId="257"/>
        </pc:sldMkLst>
        <pc:spChg chg="mod">
          <ac:chgData name="namir ballan" userId="da7defcae95ee0ab" providerId="LiveId" clId="{95FCE0EE-5B1D-46A2-9E47-92D333471745}" dt="2025-03-28T15:26:21.799" v="6" actId="20577"/>
          <ac:spMkLst>
            <pc:docMk/>
            <pc:sldMk cId="1040426011" sldId="257"/>
            <ac:spMk id="3" creationId="{CB96CC21-7698-FC92-BCF2-1AF2C76F3323}"/>
          </ac:spMkLst>
        </pc:spChg>
      </pc:sldChg>
      <pc:sldChg chg="addSp modSp new mod">
        <pc:chgData name="namir ballan" userId="da7defcae95ee0ab" providerId="LiveId" clId="{95FCE0EE-5B1D-46A2-9E47-92D333471745}" dt="2025-03-28T15:47:04.473" v="457" actId="1076"/>
        <pc:sldMkLst>
          <pc:docMk/>
          <pc:sldMk cId="2691301043" sldId="258"/>
        </pc:sldMkLst>
        <pc:spChg chg="mod">
          <ac:chgData name="namir ballan" userId="da7defcae95ee0ab" providerId="LiveId" clId="{95FCE0EE-5B1D-46A2-9E47-92D333471745}" dt="2025-03-28T15:28:12.783" v="24" actId="20577"/>
          <ac:spMkLst>
            <pc:docMk/>
            <pc:sldMk cId="2691301043" sldId="258"/>
            <ac:spMk id="2" creationId="{73D3052B-7410-AC02-560C-20FFED0A8D10}"/>
          </ac:spMkLst>
        </pc:spChg>
        <pc:spChg chg="mod">
          <ac:chgData name="namir ballan" userId="da7defcae95ee0ab" providerId="LiveId" clId="{95FCE0EE-5B1D-46A2-9E47-92D333471745}" dt="2025-03-28T15:46:46.145" v="456" actId="20577"/>
          <ac:spMkLst>
            <pc:docMk/>
            <pc:sldMk cId="2691301043" sldId="258"/>
            <ac:spMk id="3" creationId="{4617AF57-57F2-C6CB-7613-154EE057054E}"/>
          </ac:spMkLst>
        </pc:spChg>
        <pc:picChg chg="add mod">
          <ac:chgData name="namir ballan" userId="da7defcae95ee0ab" providerId="LiveId" clId="{95FCE0EE-5B1D-46A2-9E47-92D333471745}" dt="2025-03-28T15:47:04.473" v="457" actId="1076"/>
          <ac:picMkLst>
            <pc:docMk/>
            <pc:sldMk cId="2691301043" sldId="258"/>
            <ac:picMk id="5" creationId="{F291EBED-EDDB-DE24-C1B0-30DA4CF0EFD7}"/>
          </ac:picMkLst>
        </pc:picChg>
        <pc:picChg chg="add mod">
          <ac:chgData name="namir ballan" userId="da7defcae95ee0ab" providerId="LiveId" clId="{95FCE0EE-5B1D-46A2-9E47-92D333471745}" dt="2025-03-28T15:46:01.551" v="424" actId="1076"/>
          <ac:picMkLst>
            <pc:docMk/>
            <pc:sldMk cId="2691301043" sldId="258"/>
            <ac:picMk id="7" creationId="{51C2F171-A947-9E0B-9125-13EF1459FCDD}"/>
          </ac:picMkLst>
        </pc:picChg>
        <pc:picChg chg="add mod">
          <ac:chgData name="namir ballan" userId="da7defcae95ee0ab" providerId="LiveId" clId="{95FCE0EE-5B1D-46A2-9E47-92D333471745}" dt="2025-03-28T15:45:25.770" v="416" actId="1076"/>
          <ac:picMkLst>
            <pc:docMk/>
            <pc:sldMk cId="2691301043" sldId="258"/>
            <ac:picMk id="9" creationId="{E5377DE1-9F5D-2334-F86B-01726642CDBE}"/>
          </ac:picMkLst>
        </pc:picChg>
      </pc:sldChg>
      <pc:sldChg chg="modSp new mod">
        <pc:chgData name="namir ballan" userId="da7defcae95ee0ab" providerId="LiveId" clId="{95FCE0EE-5B1D-46A2-9E47-92D333471745}" dt="2025-03-29T11:25:42.511" v="5207" actId="20577"/>
        <pc:sldMkLst>
          <pc:docMk/>
          <pc:sldMk cId="2860668139" sldId="259"/>
        </pc:sldMkLst>
        <pc:spChg chg="mod">
          <ac:chgData name="namir ballan" userId="da7defcae95ee0ab" providerId="LiveId" clId="{95FCE0EE-5B1D-46A2-9E47-92D333471745}" dt="2025-03-28T15:49:06.006" v="474" actId="782"/>
          <ac:spMkLst>
            <pc:docMk/>
            <pc:sldMk cId="2860668139" sldId="259"/>
            <ac:spMk id="2" creationId="{5B663146-0C6D-FAC3-83DB-E0B3F5077288}"/>
          </ac:spMkLst>
        </pc:spChg>
        <pc:spChg chg="mod">
          <ac:chgData name="namir ballan" userId="da7defcae95ee0ab" providerId="LiveId" clId="{95FCE0EE-5B1D-46A2-9E47-92D333471745}" dt="2025-03-29T11:25:42.511" v="5207" actId="20577"/>
          <ac:spMkLst>
            <pc:docMk/>
            <pc:sldMk cId="2860668139" sldId="259"/>
            <ac:spMk id="3" creationId="{04B24888-1481-623F-94F3-8F7D690BF2CB}"/>
          </ac:spMkLst>
        </pc:spChg>
      </pc:sldChg>
      <pc:sldChg chg="modSp new mod">
        <pc:chgData name="namir ballan" userId="da7defcae95ee0ab" providerId="LiveId" clId="{95FCE0EE-5B1D-46A2-9E47-92D333471745}" dt="2025-03-29T11:26:28.568" v="5235" actId="20577"/>
        <pc:sldMkLst>
          <pc:docMk/>
          <pc:sldMk cId="707094778" sldId="260"/>
        </pc:sldMkLst>
        <pc:spChg chg="mod">
          <ac:chgData name="namir ballan" userId="da7defcae95ee0ab" providerId="LiveId" clId="{95FCE0EE-5B1D-46A2-9E47-92D333471745}" dt="2025-03-28T15:55:09.731" v="894" actId="782"/>
          <ac:spMkLst>
            <pc:docMk/>
            <pc:sldMk cId="707094778" sldId="260"/>
            <ac:spMk id="2" creationId="{D9329CB6-85D7-0E1A-66B2-C7AB57A6168B}"/>
          </ac:spMkLst>
        </pc:spChg>
        <pc:spChg chg="mod">
          <ac:chgData name="namir ballan" userId="da7defcae95ee0ab" providerId="LiveId" clId="{95FCE0EE-5B1D-46A2-9E47-92D333471745}" dt="2025-03-29T11:26:28.568" v="5235" actId="20577"/>
          <ac:spMkLst>
            <pc:docMk/>
            <pc:sldMk cId="707094778" sldId="260"/>
            <ac:spMk id="3" creationId="{F7582610-A364-600C-3B5B-529FF63A501C}"/>
          </ac:spMkLst>
        </pc:spChg>
      </pc:sldChg>
      <pc:sldChg chg="modSp new mod">
        <pc:chgData name="namir ballan" userId="da7defcae95ee0ab" providerId="LiveId" clId="{95FCE0EE-5B1D-46A2-9E47-92D333471745}" dt="2025-03-28T16:22:02.129" v="2981" actId="20577"/>
        <pc:sldMkLst>
          <pc:docMk/>
          <pc:sldMk cId="2576560413" sldId="261"/>
        </pc:sldMkLst>
        <pc:spChg chg="mod">
          <ac:chgData name="namir ballan" userId="da7defcae95ee0ab" providerId="LiveId" clId="{95FCE0EE-5B1D-46A2-9E47-92D333471745}" dt="2025-03-28T16:12:58.569" v="2161" actId="20577"/>
          <ac:spMkLst>
            <pc:docMk/>
            <pc:sldMk cId="2576560413" sldId="261"/>
            <ac:spMk id="2" creationId="{81B5F4F4-25D1-3E83-649B-9C49EAAF373A}"/>
          </ac:spMkLst>
        </pc:spChg>
        <pc:spChg chg="mod">
          <ac:chgData name="namir ballan" userId="da7defcae95ee0ab" providerId="LiveId" clId="{95FCE0EE-5B1D-46A2-9E47-92D333471745}" dt="2025-03-28T16:22:02.129" v="2981" actId="20577"/>
          <ac:spMkLst>
            <pc:docMk/>
            <pc:sldMk cId="2576560413" sldId="261"/>
            <ac:spMk id="3" creationId="{03D2C22F-F72B-B1AF-E34D-511D055BCDA3}"/>
          </ac:spMkLst>
        </pc:spChg>
      </pc:sldChg>
      <pc:sldChg chg="addSp delSp modSp new mod">
        <pc:chgData name="namir ballan" userId="da7defcae95ee0ab" providerId="LiveId" clId="{95FCE0EE-5B1D-46A2-9E47-92D333471745}" dt="2025-03-29T11:29:35.301" v="5252" actId="1076"/>
        <pc:sldMkLst>
          <pc:docMk/>
          <pc:sldMk cId="3318335932" sldId="262"/>
        </pc:sldMkLst>
        <pc:spChg chg="mod">
          <ac:chgData name="namir ballan" userId="da7defcae95ee0ab" providerId="LiveId" clId="{95FCE0EE-5B1D-46A2-9E47-92D333471745}" dt="2025-03-28T16:19:46.155" v="2633" actId="782"/>
          <ac:spMkLst>
            <pc:docMk/>
            <pc:sldMk cId="3318335932" sldId="262"/>
            <ac:spMk id="2" creationId="{FD5667BE-10C3-32D7-5396-887451BA406A}"/>
          </ac:spMkLst>
        </pc:spChg>
        <pc:spChg chg="mod">
          <ac:chgData name="namir ballan" userId="da7defcae95ee0ab" providerId="LiveId" clId="{95FCE0EE-5B1D-46A2-9E47-92D333471745}" dt="2025-03-29T11:27:19.588" v="5248" actId="20577"/>
          <ac:spMkLst>
            <pc:docMk/>
            <pc:sldMk cId="3318335932" sldId="262"/>
            <ac:spMk id="3" creationId="{5D65A238-377D-C22F-DED5-096673481DDA}"/>
          </ac:spMkLst>
        </pc:spChg>
        <pc:picChg chg="add del mod">
          <ac:chgData name="namir ballan" userId="da7defcae95ee0ab" providerId="LiveId" clId="{95FCE0EE-5B1D-46A2-9E47-92D333471745}" dt="2025-03-29T11:29:23.519" v="5249" actId="478"/>
          <ac:picMkLst>
            <pc:docMk/>
            <pc:sldMk cId="3318335932" sldId="262"/>
            <ac:picMk id="5" creationId="{3219D50B-3DAA-2527-BD68-EF537E68D8E7}"/>
          </ac:picMkLst>
        </pc:picChg>
        <pc:picChg chg="add mod">
          <ac:chgData name="namir ballan" userId="da7defcae95ee0ab" providerId="LiveId" clId="{95FCE0EE-5B1D-46A2-9E47-92D333471745}" dt="2025-03-29T11:29:35.301" v="5252" actId="1076"/>
          <ac:picMkLst>
            <pc:docMk/>
            <pc:sldMk cId="3318335932" sldId="262"/>
            <ac:picMk id="6" creationId="{31DBA648-B6E7-6137-0628-FFF49096F835}"/>
          </ac:picMkLst>
        </pc:picChg>
      </pc:sldChg>
      <pc:sldChg chg="modSp new mod">
        <pc:chgData name="namir ballan" userId="da7defcae95ee0ab" providerId="LiveId" clId="{95FCE0EE-5B1D-46A2-9E47-92D333471745}" dt="2025-03-29T11:31:07.322" v="5296" actId="20577"/>
        <pc:sldMkLst>
          <pc:docMk/>
          <pc:sldMk cId="771998037" sldId="263"/>
        </pc:sldMkLst>
        <pc:spChg chg="mod">
          <ac:chgData name="namir ballan" userId="da7defcae95ee0ab" providerId="LiveId" clId="{95FCE0EE-5B1D-46A2-9E47-92D333471745}" dt="2025-03-28T16:35:41.966" v="3563" actId="782"/>
          <ac:spMkLst>
            <pc:docMk/>
            <pc:sldMk cId="771998037" sldId="263"/>
            <ac:spMk id="2" creationId="{B28E6474-2E95-A457-0995-B21EEC978190}"/>
          </ac:spMkLst>
        </pc:spChg>
        <pc:spChg chg="mod">
          <ac:chgData name="namir ballan" userId="da7defcae95ee0ab" providerId="LiveId" clId="{95FCE0EE-5B1D-46A2-9E47-92D333471745}" dt="2025-03-29T11:31:07.322" v="5296" actId="20577"/>
          <ac:spMkLst>
            <pc:docMk/>
            <pc:sldMk cId="771998037" sldId="263"/>
            <ac:spMk id="3" creationId="{F8D5CB94-46CA-D7C1-08B9-26FF09F5FA88}"/>
          </ac:spMkLst>
        </pc:spChg>
      </pc:sldChg>
      <pc:sldChg chg="modSp new mod">
        <pc:chgData name="namir ballan" userId="da7defcae95ee0ab" providerId="LiveId" clId="{95FCE0EE-5B1D-46A2-9E47-92D333471745}" dt="2025-03-29T11:32:29.092" v="5319" actId="20577"/>
        <pc:sldMkLst>
          <pc:docMk/>
          <pc:sldMk cId="5476139" sldId="264"/>
        </pc:sldMkLst>
        <pc:spChg chg="mod">
          <ac:chgData name="namir ballan" userId="da7defcae95ee0ab" providerId="LiveId" clId="{95FCE0EE-5B1D-46A2-9E47-92D333471745}" dt="2025-03-28T17:21:43.510" v="4276" actId="782"/>
          <ac:spMkLst>
            <pc:docMk/>
            <pc:sldMk cId="5476139" sldId="264"/>
            <ac:spMk id="2" creationId="{A0E6C039-F155-7D4D-29A0-AABAE2EE51F1}"/>
          </ac:spMkLst>
        </pc:spChg>
        <pc:spChg chg="mod">
          <ac:chgData name="namir ballan" userId="da7defcae95ee0ab" providerId="LiveId" clId="{95FCE0EE-5B1D-46A2-9E47-92D333471745}" dt="2025-03-29T11:32:29.092" v="5319" actId="20577"/>
          <ac:spMkLst>
            <pc:docMk/>
            <pc:sldMk cId="5476139" sldId="264"/>
            <ac:spMk id="3" creationId="{958FB3E1-C71E-AD19-5946-41CE9F4BC7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502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972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2175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275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05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04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792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438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724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33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003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654221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5F3D58-8F19-0360-B7EF-E3BA41452964}"/>
              </a:ext>
            </a:extLst>
          </p:cNvPr>
          <p:cNvPicPr>
            <a:picLocks noChangeAspect="1"/>
          </p:cNvPicPr>
          <p:nvPr/>
        </p:nvPicPr>
        <p:blipFill>
          <a:blip r:embed="rId2">
            <a:alphaModFix amt="60000"/>
          </a:blip>
          <a:srcRect l="2292" r="8819"/>
          <a:stretch/>
        </p:blipFill>
        <p:spPr>
          <a:xfrm>
            <a:off x="0" y="0"/>
            <a:ext cx="12192000" cy="6857999"/>
          </a:xfrm>
          <a:prstGeom prst="rect">
            <a:avLst/>
          </a:prstGeom>
        </p:spPr>
      </p:pic>
      <p:sp>
        <p:nvSpPr>
          <p:cNvPr id="2" name="Title 1">
            <a:extLst>
              <a:ext uri="{FF2B5EF4-FFF2-40B4-BE49-F238E27FC236}">
                <a16:creationId xmlns:a16="http://schemas.microsoft.com/office/drawing/2014/main" id="{2056D1C5-B565-0492-4EBB-91B9193100F3}"/>
              </a:ext>
            </a:extLst>
          </p:cNvPr>
          <p:cNvSpPr>
            <a:spLocks noGrp="1"/>
          </p:cNvSpPr>
          <p:nvPr>
            <p:ph type="ctrTitle"/>
          </p:nvPr>
        </p:nvSpPr>
        <p:spPr>
          <a:xfrm>
            <a:off x="2301923" y="1482602"/>
            <a:ext cx="7588155" cy="2236264"/>
          </a:xfrm>
        </p:spPr>
        <p:txBody>
          <a:bodyPr>
            <a:normAutofit/>
          </a:bodyPr>
          <a:lstStyle/>
          <a:p>
            <a:r>
              <a:rPr lang="en-US" sz="5400" dirty="0">
                <a:solidFill>
                  <a:srgbClr val="FFFFFF"/>
                </a:solidFill>
              </a:rPr>
              <a:t>Competitive Programming Kickoff</a:t>
            </a:r>
            <a:endParaRPr lang="en-150" sz="5400" dirty="0">
              <a:solidFill>
                <a:srgbClr val="FFFFFF"/>
              </a:solidFill>
            </a:endParaRPr>
          </a:p>
        </p:txBody>
      </p:sp>
      <p:sp>
        <p:nvSpPr>
          <p:cNvPr id="3" name="Subtitle 2">
            <a:extLst>
              <a:ext uri="{FF2B5EF4-FFF2-40B4-BE49-F238E27FC236}">
                <a16:creationId xmlns:a16="http://schemas.microsoft.com/office/drawing/2014/main" id="{A1EC9860-DADD-D223-C3B4-E0DA53AC400E}"/>
              </a:ext>
            </a:extLst>
          </p:cNvPr>
          <p:cNvSpPr>
            <a:spLocks noGrp="1"/>
          </p:cNvSpPr>
          <p:nvPr>
            <p:ph type="subTitle" idx="1"/>
          </p:nvPr>
        </p:nvSpPr>
        <p:spPr>
          <a:xfrm>
            <a:off x="2301923" y="3793937"/>
            <a:ext cx="7588155" cy="1414091"/>
          </a:xfrm>
        </p:spPr>
        <p:txBody>
          <a:bodyPr>
            <a:normAutofit/>
          </a:bodyPr>
          <a:lstStyle/>
          <a:p>
            <a:r>
              <a:rPr lang="en-US" sz="2200" dirty="0">
                <a:solidFill>
                  <a:srgbClr val="FFFFFF"/>
                </a:solidFill>
              </a:rPr>
              <a:t>Etgar </a:t>
            </a:r>
            <a:r>
              <a:rPr lang="en-US" sz="2200">
                <a:solidFill>
                  <a:srgbClr val="FFFFFF"/>
                </a:solidFill>
              </a:rPr>
              <a:t>18 and 19 </a:t>
            </a:r>
            <a:r>
              <a:rPr lang="en-US" sz="2200" dirty="0">
                <a:solidFill>
                  <a:srgbClr val="FFFFFF"/>
                </a:solidFill>
              </a:rPr>
              <a:t>- 2025</a:t>
            </a:r>
            <a:endParaRPr lang="en-150" sz="2200" dirty="0">
              <a:solidFill>
                <a:srgbClr val="FFFFFF"/>
              </a:solidFill>
            </a:endParaRPr>
          </a:p>
        </p:txBody>
      </p:sp>
    </p:spTree>
    <p:extLst>
      <p:ext uri="{BB962C8B-B14F-4D97-AF65-F5344CB8AC3E}">
        <p14:creationId xmlns:p14="http://schemas.microsoft.com/office/powerpoint/2010/main" val="406357915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7C46-3444-E98B-45E1-E30C0D7D0CE8}"/>
              </a:ext>
            </a:extLst>
          </p:cNvPr>
          <p:cNvSpPr>
            <a:spLocks noGrp="1"/>
          </p:cNvSpPr>
          <p:nvPr>
            <p:ph type="title"/>
          </p:nvPr>
        </p:nvSpPr>
        <p:spPr/>
        <p:txBody>
          <a:bodyPr/>
          <a:lstStyle/>
          <a:p>
            <a:pPr algn="r" rtl="1"/>
            <a:r>
              <a:rPr lang="he-IL" dirty="0"/>
              <a:t>מבוא – מה הוא תכנות תחרותי</a:t>
            </a:r>
            <a:endParaRPr lang="en-150" dirty="0"/>
          </a:p>
        </p:txBody>
      </p:sp>
      <p:sp>
        <p:nvSpPr>
          <p:cNvPr id="3" name="Content Placeholder 2">
            <a:extLst>
              <a:ext uri="{FF2B5EF4-FFF2-40B4-BE49-F238E27FC236}">
                <a16:creationId xmlns:a16="http://schemas.microsoft.com/office/drawing/2014/main" id="{CB96CC21-7698-FC92-BCF2-1AF2C76F3323}"/>
              </a:ext>
            </a:extLst>
          </p:cNvPr>
          <p:cNvSpPr>
            <a:spLocks noGrp="1"/>
          </p:cNvSpPr>
          <p:nvPr>
            <p:ph idx="1"/>
          </p:nvPr>
        </p:nvSpPr>
        <p:spPr/>
        <p:txBody>
          <a:bodyPr/>
          <a:lstStyle/>
          <a:p>
            <a:pPr algn="r" rtl="1"/>
            <a:r>
              <a:rPr lang="he-IL" dirty="0"/>
              <a:t>מקבלים שאלה מאוד דומה לסטייל של שאלות אלגוריתמים</a:t>
            </a:r>
          </a:p>
          <a:p>
            <a:pPr algn="r" rtl="1"/>
            <a:endParaRPr lang="he-IL" dirty="0"/>
          </a:p>
          <a:p>
            <a:pPr algn="r" rtl="1"/>
            <a:r>
              <a:rPr lang="he-IL" dirty="0"/>
              <a:t>חושבים על פתרון שעונה על דרישות הזמן ומקום</a:t>
            </a:r>
          </a:p>
          <a:p>
            <a:pPr algn="r" rtl="1"/>
            <a:endParaRPr lang="he-IL" dirty="0"/>
          </a:p>
          <a:p>
            <a:pPr algn="r" rtl="1"/>
            <a:r>
              <a:rPr lang="he-IL" dirty="0"/>
              <a:t>מתכנתים פתרון ומגישים לבדיקה שנעשית ע"י טסטים אוטומטים</a:t>
            </a:r>
          </a:p>
          <a:p>
            <a:pPr algn="r" rtl="1"/>
            <a:endParaRPr lang="he-IL" dirty="0"/>
          </a:p>
          <a:p>
            <a:pPr algn="r" rtl="1"/>
            <a:r>
              <a:rPr lang="he-IL" dirty="0"/>
              <a:t>אם הפתרון נכון – מקבלים </a:t>
            </a:r>
            <a:r>
              <a:rPr lang="en-US" dirty="0"/>
              <a:t>ACCEPTED</a:t>
            </a:r>
          </a:p>
          <a:p>
            <a:pPr algn="r" rtl="1"/>
            <a:endParaRPr lang="en-US" dirty="0"/>
          </a:p>
          <a:p>
            <a:pPr algn="r" rtl="1"/>
            <a:r>
              <a:rPr lang="he-IL" dirty="0"/>
              <a:t>אתם כנראה יודעים מה קורה אם הפתרון לא נכון</a:t>
            </a:r>
          </a:p>
          <a:p>
            <a:pPr algn="r" rtl="1"/>
            <a:endParaRPr lang="he-IL" dirty="0"/>
          </a:p>
        </p:txBody>
      </p:sp>
      <p:pic>
        <p:nvPicPr>
          <p:cNvPr id="5" name="Picture 4">
            <a:extLst>
              <a:ext uri="{FF2B5EF4-FFF2-40B4-BE49-F238E27FC236}">
                <a16:creationId xmlns:a16="http://schemas.microsoft.com/office/drawing/2014/main" id="{929FFCD0-2269-C983-CE01-C080A14D187F}"/>
              </a:ext>
            </a:extLst>
          </p:cNvPr>
          <p:cNvPicPr>
            <a:picLocks noChangeAspect="1"/>
          </p:cNvPicPr>
          <p:nvPr/>
        </p:nvPicPr>
        <p:blipFill>
          <a:blip r:embed="rId2"/>
          <a:stretch>
            <a:fillRect/>
          </a:stretch>
        </p:blipFill>
        <p:spPr>
          <a:xfrm>
            <a:off x="1572695" y="4668367"/>
            <a:ext cx="4209541" cy="1257780"/>
          </a:xfrm>
          <a:prstGeom prst="rect">
            <a:avLst/>
          </a:prstGeom>
        </p:spPr>
      </p:pic>
    </p:spTree>
    <p:extLst>
      <p:ext uri="{BB962C8B-B14F-4D97-AF65-F5344CB8AC3E}">
        <p14:creationId xmlns:p14="http://schemas.microsoft.com/office/powerpoint/2010/main" val="104042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052B-7410-AC02-560C-20FFED0A8D10}"/>
              </a:ext>
            </a:extLst>
          </p:cNvPr>
          <p:cNvSpPr>
            <a:spLocks noGrp="1"/>
          </p:cNvSpPr>
          <p:nvPr>
            <p:ph type="title"/>
          </p:nvPr>
        </p:nvSpPr>
        <p:spPr/>
        <p:txBody>
          <a:bodyPr/>
          <a:lstStyle/>
          <a:p>
            <a:pPr algn="r" rtl="1"/>
            <a:r>
              <a:rPr lang="he-IL" dirty="0"/>
              <a:t>הנבחרת שלנו</a:t>
            </a:r>
            <a:endParaRPr lang="en-150" dirty="0"/>
          </a:p>
        </p:txBody>
      </p:sp>
      <p:sp>
        <p:nvSpPr>
          <p:cNvPr id="3" name="Content Placeholder 2">
            <a:extLst>
              <a:ext uri="{FF2B5EF4-FFF2-40B4-BE49-F238E27FC236}">
                <a16:creationId xmlns:a16="http://schemas.microsoft.com/office/drawing/2014/main" id="{4617AF57-57F2-C6CB-7613-154EE057054E}"/>
              </a:ext>
            </a:extLst>
          </p:cNvPr>
          <p:cNvSpPr>
            <a:spLocks noGrp="1"/>
          </p:cNvSpPr>
          <p:nvPr>
            <p:ph idx="1"/>
          </p:nvPr>
        </p:nvSpPr>
        <p:spPr/>
        <p:txBody>
          <a:bodyPr/>
          <a:lstStyle/>
          <a:p>
            <a:pPr algn="r" rtl="1"/>
            <a:r>
              <a:rPr lang="he-IL" dirty="0"/>
              <a:t>נוסדה לפני 9~ שנים</a:t>
            </a:r>
            <a:r>
              <a:rPr lang="en-US" dirty="0"/>
              <a:t> </a:t>
            </a:r>
            <a:r>
              <a:rPr lang="he-IL" dirty="0"/>
              <a:t>ע"י אתגר 8+9</a:t>
            </a:r>
            <a:r>
              <a:rPr lang="en-US" dirty="0"/>
              <a:t> </a:t>
            </a:r>
            <a:r>
              <a:rPr lang="he-IL" dirty="0"/>
              <a:t> </a:t>
            </a:r>
          </a:p>
          <a:p>
            <a:pPr algn="r" rtl="1"/>
            <a:endParaRPr lang="he-IL" dirty="0"/>
          </a:p>
          <a:p>
            <a:pPr algn="r" rtl="1"/>
            <a:r>
              <a:rPr lang="he-IL" dirty="0"/>
              <a:t>כל שנה, הנבחרת טסה לתחרות ה </a:t>
            </a:r>
            <a:r>
              <a:rPr lang="en-US" dirty="0"/>
              <a:t>SWERC</a:t>
            </a:r>
            <a:r>
              <a:rPr lang="he-IL" dirty="0"/>
              <a:t> באירופה</a:t>
            </a:r>
            <a:r>
              <a:rPr lang="en-US" dirty="0"/>
              <a:t> </a:t>
            </a:r>
            <a:r>
              <a:rPr lang="he-IL" dirty="0"/>
              <a:t>– תחרות ה </a:t>
            </a:r>
            <a:r>
              <a:rPr lang="en-US" dirty="0"/>
              <a:t>SWERC</a:t>
            </a:r>
            <a:r>
              <a:rPr lang="he-IL" dirty="0"/>
              <a:t> היא השלב האזורי של תחרות ה </a:t>
            </a:r>
            <a:r>
              <a:rPr lang="en-US" dirty="0"/>
              <a:t>ICPC</a:t>
            </a:r>
            <a:r>
              <a:rPr lang="he-IL" dirty="0"/>
              <a:t> בדרום-מערב אירופה.</a:t>
            </a:r>
          </a:p>
          <a:p>
            <a:pPr algn="r" rtl="1"/>
            <a:endParaRPr lang="he-IL" dirty="0"/>
          </a:p>
          <a:p>
            <a:pPr algn="r" rtl="1"/>
            <a:r>
              <a:rPr lang="he-IL" dirty="0"/>
              <a:t>שולחים אחת או שתי קבוצות של 3 אנשים </a:t>
            </a:r>
            <a:endParaRPr lang="en-150" dirty="0"/>
          </a:p>
        </p:txBody>
      </p:sp>
      <p:pic>
        <p:nvPicPr>
          <p:cNvPr id="5" name="Picture 4">
            <a:extLst>
              <a:ext uri="{FF2B5EF4-FFF2-40B4-BE49-F238E27FC236}">
                <a16:creationId xmlns:a16="http://schemas.microsoft.com/office/drawing/2014/main" id="{F291EBED-EDDB-DE24-C1B0-30DA4CF0EFD7}"/>
              </a:ext>
            </a:extLst>
          </p:cNvPr>
          <p:cNvPicPr>
            <a:picLocks noChangeAspect="1"/>
          </p:cNvPicPr>
          <p:nvPr/>
        </p:nvPicPr>
        <p:blipFill>
          <a:blip r:embed="rId2"/>
          <a:stretch>
            <a:fillRect/>
          </a:stretch>
        </p:blipFill>
        <p:spPr>
          <a:xfrm>
            <a:off x="612647" y="3963389"/>
            <a:ext cx="2853547" cy="1835524"/>
          </a:xfrm>
          <a:prstGeom prst="rect">
            <a:avLst/>
          </a:prstGeom>
        </p:spPr>
      </p:pic>
      <p:pic>
        <p:nvPicPr>
          <p:cNvPr id="7" name="Picture 6">
            <a:extLst>
              <a:ext uri="{FF2B5EF4-FFF2-40B4-BE49-F238E27FC236}">
                <a16:creationId xmlns:a16="http://schemas.microsoft.com/office/drawing/2014/main" id="{51C2F171-A947-9E0B-9125-13EF1459FCDD}"/>
              </a:ext>
            </a:extLst>
          </p:cNvPr>
          <p:cNvPicPr>
            <a:picLocks noChangeAspect="1"/>
          </p:cNvPicPr>
          <p:nvPr/>
        </p:nvPicPr>
        <p:blipFill>
          <a:blip r:embed="rId3"/>
          <a:stretch>
            <a:fillRect/>
          </a:stretch>
        </p:blipFill>
        <p:spPr>
          <a:xfrm>
            <a:off x="3892978" y="321286"/>
            <a:ext cx="2760871" cy="1835524"/>
          </a:xfrm>
          <a:prstGeom prst="rect">
            <a:avLst/>
          </a:prstGeom>
        </p:spPr>
      </p:pic>
      <p:pic>
        <p:nvPicPr>
          <p:cNvPr id="9" name="Picture 8">
            <a:extLst>
              <a:ext uri="{FF2B5EF4-FFF2-40B4-BE49-F238E27FC236}">
                <a16:creationId xmlns:a16="http://schemas.microsoft.com/office/drawing/2014/main" id="{E5377DE1-9F5D-2334-F86B-01726642CDBE}"/>
              </a:ext>
            </a:extLst>
          </p:cNvPr>
          <p:cNvPicPr>
            <a:picLocks noChangeAspect="1"/>
          </p:cNvPicPr>
          <p:nvPr/>
        </p:nvPicPr>
        <p:blipFill>
          <a:blip r:embed="rId4"/>
          <a:stretch>
            <a:fillRect/>
          </a:stretch>
        </p:blipFill>
        <p:spPr>
          <a:xfrm>
            <a:off x="612647" y="276852"/>
            <a:ext cx="2558567" cy="1924392"/>
          </a:xfrm>
          <a:prstGeom prst="rect">
            <a:avLst/>
          </a:prstGeom>
        </p:spPr>
      </p:pic>
    </p:spTree>
    <p:extLst>
      <p:ext uri="{BB962C8B-B14F-4D97-AF65-F5344CB8AC3E}">
        <p14:creationId xmlns:p14="http://schemas.microsoft.com/office/powerpoint/2010/main" val="269130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3146-0C6D-FAC3-83DB-E0B3F5077288}"/>
              </a:ext>
            </a:extLst>
          </p:cNvPr>
          <p:cNvSpPr>
            <a:spLocks noGrp="1"/>
          </p:cNvSpPr>
          <p:nvPr>
            <p:ph type="title"/>
          </p:nvPr>
        </p:nvSpPr>
        <p:spPr/>
        <p:txBody>
          <a:bodyPr/>
          <a:lstStyle/>
          <a:p>
            <a:pPr algn="r" rtl="1"/>
            <a:r>
              <a:rPr lang="he-IL" dirty="0"/>
              <a:t>פורמט אימונים</a:t>
            </a:r>
            <a:endParaRPr lang="en-150" dirty="0"/>
          </a:p>
        </p:txBody>
      </p:sp>
      <p:sp>
        <p:nvSpPr>
          <p:cNvPr id="3" name="Content Placeholder 2">
            <a:extLst>
              <a:ext uri="{FF2B5EF4-FFF2-40B4-BE49-F238E27FC236}">
                <a16:creationId xmlns:a16="http://schemas.microsoft.com/office/drawing/2014/main" id="{04B24888-1481-623F-94F3-8F7D690BF2CB}"/>
              </a:ext>
            </a:extLst>
          </p:cNvPr>
          <p:cNvSpPr>
            <a:spLocks noGrp="1"/>
          </p:cNvSpPr>
          <p:nvPr>
            <p:ph idx="1"/>
          </p:nvPr>
        </p:nvSpPr>
        <p:spPr/>
        <p:txBody>
          <a:bodyPr/>
          <a:lstStyle/>
          <a:p>
            <a:pPr algn="r" rtl="1"/>
            <a:r>
              <a:rPr lang="he-IL" dirty="0"/>
              <a:t>לפעמים פרונטלי ולפעמים </a:t>
            </a:r>
            <a:r>
              <a:rPr lang="he-IL" dirty="0" err="1"/>
              <a:t>בדיסקורד</a:t>
            </a:r>
            <a:endParaRPr lang="he-IL" dirty="0"/>
          </a:p>
          <a:p>
            <a:pPr algn="r" rtl="1"/>
            <a:endParaRPr lang="he-IL" dirty="0"/>
          </a:p>
          <a:p>
            <a:pPr algn="r" rtl="1"/>
            <a:r>
              <a:rPr lang="he-IL" dirty="0"/>
              <a:t>בהתחלת האימון אנחנו נסביר פתרונות של בעיות מהאימון האחרון</a:t>
            </a:r>
          </a:p>
          <a:p>
            <a:pPr algn="r" rtl="1"/>
            <a:endParaRPr lang="he-IL" dirty="0"/>
          </a:p>
          <a:p>
            <a:pPr algn="r" rtl="1"/>
            <a:r>
              <a:rPr lang="he-IL" dirty="0"/>
              <a:t>אחרי זה נעביר דברים חדשים</a:t>
            </a:r>
          </a:p>
          <a:p>
            <a:pPr algn="r" rtl="1"/>
            <a:endParaRPr lang="he-IL" dirty="0"/>
          </a:p>
          <a:p>
            <a:pPr algn="r" rtl="1"/>
            <a:r>
              <a:rPr lang="he-IL" dirty="0"/>
              <a:t>ואז בעיות + בעיות לבית למי שרוצה (מישהו יכול לנחש מתי יוצגו הפתרונות ??!!)</a:t>
            </a:r>
            <a:endParaRPr lang="en-150" dirty="0"/>
          </a:p>
        </p:txBody>
      </p:sp>
    </p:spTree>
    <p:extLst>
      <p:ext uri="{BB962C8B-B14F-4D97-AF65-F5344CB8AC3E}">
        <p14:creationId xmlns:p14="http://schemas.microsoft.com/office/powerpoint/2010/main" val="286066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9CB6-85D7-0E1A-66B2-C7AB57A6168B}"/>
              </a:ext>
            </a:extLst>
          </p:cNvPr>
          <p:cNvSpPr>
            <a:spLocks noGrp="1"/>
          </p:cNvSpPr>
          <p:nvPr>
            <p:ph type="title"/>
          </p:nvPr>
        </p:nvSpPr>
        <p:spPr/>
        <p:txBody>
          <a:bodyPr/>
          <a:lstStyle/>
          <a:p>
            <a:pPr algn="r" rtl="1"/>
            <a:r>
              <a:rPr lang="he-IL" dirty="0"/>
              <a:t>שאלת מבוא</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582610-A364-600C-3B5B-529FF63A501C}"/>
                  </a:ext>
                </a:extLst>
              </p:cNvPr>
              <p:cNvSpPr>
                <a:spLocks noGrp="1"/>
              </p:cNvSpPr>
              <p:nvPr>
                <p:ph idx="1"/>
              </p:nvPr>
            </p:nvSpPr>
            <p:spPr/>
            <p:txBody>
              <a:bodyPr>
                <a:normAutofit lnSpcReduction="10000"/>
              </a:bodyPr>
              <a:lstStyle/>
              <a:p>
                <a:r>
                  <a:rPr lang="en-US" dirty="0"/>
                  <a:t>A ship is at sea, starting at initial coordinates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a:t>
                </a:r>
              </a:p>
              <a:p>
                <a:r>
                  <a:rPr lang="en-US" dirty="0"/>
                  <a:t>You know the weather forecast – for each of the next </a:t>
                </a:r>
                <a14:m>
                  <m:oMath xmlns:m="http://schemas.openxmlformats.org/officeDocument/2006/math">
                    <m:r>
                      <a:rPr lang="en-US" b="0" i="1" smtClean="0">
                        <a:latin typeface="Cambria Math" panose="02040503050406030204" pitchFamily="18" charset="0"/>
                      </a:rPr>
                      <m:t>𝑛</m:t>
                    </m:r>
                  </m:oMath>
                </a14:m>
                <a:r>
                  <a:rPr lang="en-US" dirty="0"/>
                  <a:t> days, you know which direction the wind is going to blow.</a:t>
                </a:r>
              </a:p>
              <a:p>
                <a:r>
                  <a:rPr lang="en-US" dirty="0"/>
                  <a:t>Additionally, you know that after the first </a:t>
                </a:r>
                <a14:m>
                  <m:oMath xmlns:m="http://schemas.openxmlformats.org/officeDocument/2006/math">
                    <m:r>
                      <a:rPr lang="en-US" b="0" i="1" smtClean="0">
                        <a:latin typeface="Cambria Math" panose="02040503050406030204" pitchFamily="18" charset="0"/>
                      </a:rPr>
                      <m:t>𝑛</m:t>
                    </m:r>
                  </m:oMath>
                </a14:m>
                <a:r>
                  <a:rPr lang="en-US" dirty="0"/>
                  <a:t> days, the weather will repeat itself periodically</a:t>
                </a:r>
              </a:p>
              <a:p>
                <a:r>
                  <a:rPr lang="en-US" dirty="0"/>
                  <a:t>On each day , the following will happen: the captain will steer the ship in one direction (up, down, left, right), and will move forward one unit of distance. Alternatively, the captain will choose to not move the ship on that day.</a:t>
                </a:r>
              </a:p>
              <a:p>
                <a:r>
                  <a:rPr lang="en-US" dirty="0"/>
                  <a:t>Then (on the same day), the wind will blow, moving the ship one unit in its direction.</a:t>
                </a:r>
              </a:p>
              <a:p>
                <a:r>
                  <a:rPr lang="en-US" b="1" dirty="0"/>
                  <a:t>The captain wishes to get to point </a:t>
                </a:r>
                <a14:m>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𝟐</m:t>
                        </m:r>
                      </m:sub>
                    </m:sSub>
                    <m:r>
                      <a:rPr lang="en-US" b="1" i="1" smtClean="0">
                        <a:latin typeface="Cambria Math" panose="02040503050406030204" pitchFamily="18" charset="0"/>
                      </a:rPr>
                      <m:t>)</m:t>
                    </m:r>
                  </m:oMath>
                </a14:m>
                <a:r>
                  <a:rPr lang="en-US" b="1" dirty="0"/>
                  <a:t>. Is it possible? And if so, in how many days?</a:t>
                </a:r>
                <a:endParaRPr lang="en-150" b="1"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F7582610-A364-600C-3B5B-529FF63A501C}"/>
                  </a:ext>
                </a:extLst>
              </p:cNvPr>
              <p:cNvSpPr>
                <a:spLocks noGrp="1" noRot="1" noChangeAspect="1" noMove="1" noResize="1" noEditPoints="1" noAdjustHandles="1" noChangeArrowheads="1" noChangeShapeType="1" noTextEdit="1"/>
              </p:cNvSpPr>
              <p:nvPr>
                <p:ph idx="1"/>
              </p:nvPr>
            </p:nvSpPr>
            <p:spPr>
              <a:blipFill>
                <a:blip r:embed="rId2"/>
                <a:stretch>
                  <a:fillRect l="-458" t="-398"/>
                </a:stretch>
              </a:blipFill>
            </p:spPr>
            <p:txBody>
              <a:bodyPr/>
              <a:lstStyle/>
              <a:p>
                <a:r>
                  <a:rPr lang="en-150">
                    <a:noFill/>
                  </a:rPr>
                  <a:t> </a:t>
                </a:r>
              </a:p>
            </p:txBody>
          </p:sp>
        </mc:Fallback>
      </mc:AlternateContent>
    </p:spTree>
    <p:extLst>
      <p:ext uri="{BB962C8B-B14F-4D97-AF65-F5344CB8AC3E}">
        <p14:creationId xmlns:p14="http://schemas.microsoft.com/office/powerpoint/2010/main" val="70709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F4F4-25D1-3E83-649B-9C49EAAF373A}"/>
              </a:ext>
            </a:extLst>
          </p:cNvPr>
          <p:cNvSpPr>
            <a:spLocks noGrp="1"/>
          </p:cNvSpPr>
          <p:nvPr>
            <p:ph type="title"/>
          </p:nvPr>
        </p:nvSpPr>
        <p:spPr/>
        <p:txBody>
          <a:bodyPr/>
          <a:lstStyle/>
          <a:p>
            <a:pPr algn="r" rtl="1"/>
            <a:r>
              <a:rPr lang="he-IL" dirty="0"/>
              <a:t>פתרון</a:t>
            </a:r>
            <a:endParaRPr lang="en-150" dirty="0"/>
          </a:p>
        </p:txBody>
      </p:sp>
      <p:sp>
        <p:nvSpPr>
          <p:cNvPr id="3" name="Content Placeholder 2">
            <a:extLst>
              <a:ext uri="{FF2B5EF4-FFF2-40B4-BE49-F238E27FC236}">
                <a16:creationId xmlns:a16="http://schemas.microsoft.com/office/drawing/2014/main" id="{03D2C22F-F72B-B1AF-E34D-511D055BCDA3}"/>
              </a:ext>
            </a:extLst>
          </p:cNvPr>
          <p:cNvSpPr>
            <a:spLocks noGrp="1"/>
          </p:cNvSpPr>
          <p:nvPr>
            <p:ph idx="1"/>
          </p:nvPr>
        </p:nvSpPr>
        <p:spPr/>
        <p:txBody>
          <a:bodyPr/>
          <a:lstStyle/>
          <a:p>
            <a:r>
              <a:rPr lang="en-US" dirty="0"/>
              <a:t>The captain can simply pull down the sails of the ship, and so move without the effects of the wind.</a:t>
            </a:r>
          </a:p>
          <a:p>
            <a:endParaRPr lang="en-US" dirty="0"/>
          </a:p>
          <a:p>
            <a:r>
              <a:rPr lang="en-US" dirty="0"/>
              <a:t>Time complexity: O(1)</a:t>
            </a:r>
          </a:p>
          <a:p>
            <a:endParaRPr lang="en-US" dirty="0"/>
          </a:p>
          <a:p>
            <a:r>
              <a:rPr lang="en-US" dirty="0"/>
              <a:t>In Competitive Programming, it is important to read between the lines and think outside the box!</a:t>
            </a:r>
          </a:p>
          <a:p>
            <a:endParaRPr lang="en-US" dirty="0"/>
          </a:p>
          <a:p>
            <a:r>
              <a:rPr lang="en-US" dirty="0"/>
              <a:t>Lets now take a look at the code</a:t>
            </a:r>
          </a:p>
          <a:p>
            <a:endParaRPr lang="en-US" dirty="0"/>
          </a:p>
          <a:p>
            <a:endParaRPr lang="en-US" dirty="0"/>
          </a:p>
        </p:txBody>
      </p:sp>
    </p:spTree>
    <p:extLst>
      <p:ext uri="{BB962C8B-B14F-4D97-AF65-F5344CB8AC3E}">
        <p14:creationId xmlns:p14="http://schemas.microsoft.com/office/powerpoint/2010/main" val="257656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7BE-10C3-32D7-5396-887451BA406A}"/>
              </a:ext>
            </a:extLst>
          </p:cNvPr>
          <p:cNvSpPr>
            <a:spLocks noGrp="1"/>
          </p:cNvSpPr>
          <p:nvPr>
            <p:ph type="title"/>
          </p:nvPr>
        </p:nvSpPr>
        <p:spPr/>
        <p:txBody>
          <a:bodyPr/>
          <a:lstStyle/>
          <a:p>
            <a:pPr algn="r" rtl="1"/>
            <a:r>
              <a:rPr lang="he-IL" dirty="0"/>
              <a:t>פתרון</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A238-377D-C22F-DED5-096673481DDA}"/>
                  </a:ext>
                </a:extLst>
              </p:cNvPr>
              <p:cNvSpPr>
                <a:spLocks noGrp="1"/>
              </p:cNvSpPr>
              <p:nvPr>
                <p:ph idx="1"/>
              </p:nvPr>
            </p:nvSpPr>
            <p:spPr/>
            <p:txBody>
              <a:bodyPr/>
              <a:lstStyle/>
              <a:p>
                <a:r>
                  <a:rPr lang="en-US" dirty="0"/>
                  <a:t>Lets start by making a basic observation. It is possible to get the ship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in </a:t>
                </a:r>
                <a14:m>
                  <m:oMath xmlns:m="http://schemas.openxmlformats.org/officeDocument/2006/math">
                    <m:r>
                      <a:rPr lang="en-US" b="0" i="1" smtClean="0">
                        <a:latin typeface="Cambria Math" panose="02040503050406030204" pitchFamily="18" charset="0"/>
                      </a:rPr>
                      <m:t>𝑘</m:t>
                    </m:r>
                  </m:oMath>
                </a14:m>
                <a:r>
                  <a:rPr lang="en-US" dirty="0"/>
                  <a:t> days, it can also be done in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days. This is true as the captain can get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on the </a:t>
                </a:r>
                <a14:m>
                  <m:oMath xmlns:m="http://schemas.openxmlformats.org/officeDocument/2006/math">
                    <m:r>
                      <a:rPr lang="en-US" b="0" i="1" smtClean="0">
                        <a:latin typeface="Cambria Math" panose="02040503050406030204" pitchFamily="18" charset="0"/>
                      </a:rPr>
                      <m:t>𝑘</m:t>
                    </m:r>
                  </m:oMath>
                </a14:m>
                <a:r>
                  <a:rPr lang="en-US" dirty="0"/>
                  <a:t>’</a:t>
                </a:r>
                <a:r>
                  <a:rPr lang="en-US" dirty="0" err="1"/>
                  <a:t>th</a:t>
                </a:r>
                <a:r>
                  <a:rPr lang="en-US" dirty="0"/>
                  <a:t> day, and on the final day simply offset the wind.</a:t>
                </a:r>
              </a:p>
              <a:p>
                <a:endParaRPr lang="en-US" dirty="0"/>
              </a:p>
              <a:p>
                <a:r>
                  <a:rPr lang="en-US" dirty="0"/>
                  <a:t>Let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oMath>
                </a14:m>
                <a:r>
                  <a:rPr lang="en-US" dirty="0"/>
                  <a:t> be the minimal number of required days to reach the destination (if it is reachable).</a:t>
                </a:r>
              </a:p>
              <a:p>
                <a:endParaRPr lang="en-US" dirty="0"/>
              </a:p>
              <a:p>
                <a:r>
                  <a:rPr lang="en-US" dirty="0"/>
                  <a:t>So for some </a:t>
                </a:r>
                <a14:m>
                  <m:oMath xmlns:m="http://schemas.openxmlformats.org/officeDocument/2006/math">
                    <m:r>
                      <a:rPr lang="en-US" b="0" i="1" smtClean="0">
                        <a:latin typeface="Cambria Math" panose="02040503050406030204" pitchFamily="18" charset="0"/>
                      </a:rPr>
                      <m:t>𝑘</m:t>
                    </m:r>
                  </m:oMath>
                </a14:m>
                <a:r>
                  <a:rPr lang="en-US" dirty="0"/>
                  <a:t>, if </a:t>
                </a:r>
                <a14:m>
                  <m:oMath xmlns:m="http://schemas.openxmlformats.org/officeDocument/2006/math">
                    <m:r>
                      <a:rPr lang="en-US">
                        <a:latin typeface="Cambria Math" panose="02040503050406030204" pitchFamily="18" charset="0"/>
                      </a:rPr>
                      <m:t> </m:t>
                    </m:r>
                    <m:r>
                      <m:rPr>
                        <m:sty m:val="p"/>
                      </m:rPr>
                      <a:rPr lang="en-US" b="0" i="0" smtClean="0">
                        <a:latin typeface="Cambria Math" panose="02040503050406030204" pitchFamily="18" charset="0"/>
                      </a:rPr>
                      <m:t>k</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then it is possible to reach the destination in </a:t>
                </a:r>
                <a14:m>
                  <m:oMath xmlns:m="http://schemas.openxmlformats.org/officeDocument/2006/math">
                    <m:r>
                      <a:rPr lang="en-US" b="0" i="1" smtClean="0">
                        <a:latin typeface="Cambria Math" panose="02040503050406030204" pitchFamily="18" charset="0"/>
                      </a:rPr>
                      <m:t>𝑘</m:t>
                    </m:r>
                  </m:oMath>
                </a14:m>
                <a:r>
                  <a:rPr lang="en-US" dirty="0"/>
                  <a:t> days, else impossible.</a:t>
                </a:r>
              </a:p>
              <a:p>
                <a:endParaRPr lang="en-US" dirty="0"/>
              </a:p>
            </p:txBody>
          </p:sp>
        </mc:Choice>
        <mc:Fallback xmlns="">
          <p:sp>
            <p:nvSpPr>
              <p:cNvPr id="3" name="Content Placeholder 2">
                <a:extLst>
                  <a:ext uri="{FF2B5EF4-FFF2-40B4-BE49-F238E27FC236}">
                    <a16:creationId xmlns:a16="http://schemas.microsoft.com/office/drawing/2014/main" id="{5D65A238-377D-C22F-DED5-096673481DDA}"/>
                  </a:ext>
                </a:extLst>
              </p:cNvPr>
              <p:cNvSpPr>
                <a:spLocks noGrp="1" noRot="1" noChangeAspect="1" noMove="1" noResize="1" noEditPoints="1" noAdjustHandles="1" noChangeArrowheads="1" noChangeShapeType="1" noTextEdit="1"/>
              </p:cNvSpPr>
              <p:nvPr>
                <p:ph idx="1"/>
              </p:nvPr>
            </p:nvSpPr>
            <p:spPr>
              <a:blipFill>
                <a:blip r:embed="rId2"/>
                <a:stretch>
                  <a:fillRect l="-458"/>
                </a:stretch>
              </a:blipFill>
            </p:spPr>
            <p:txBody>
              <a:bodyPr/>
              <a:lstStyle/>
              <a:p>
                <a:r>
                  <a:rPr lang="en-150">
                    <a:noFill/>
                  </a:rPr>
                  <a:t> </a:t>
                </a:r>
              </a:p>
            </p:txBody>
          </p:sp>
        </mc:Fallback>
      </mc:AlternateContent>
      <p:pic>
        <p:nvPicPr>
          <p:cNvPr id="6" name="Picture 5">
            <a:extLst>
              <a:ext uri="{FF2B5EF4-FFF2-40B4-BE49-F238E27FC236}">
                <a16:creationId xmlns:a16="http://schemas.microsoft.com/office/drawing/2014/main" id="{31DBA648-B6E7-6137-0628-FFF49096F835}"/>
              </a:ext>
            </a:extLst>
          </p:cNvPr>
          <p:cNvPicPr>
            <a:picLocks noChangeAspect="1"/>
          </p:cNvPicPr>
          <p:nvPr/>
        </p:nvPicPr>
        <p:blipFill>
          <a:blip r:embed="rId3"/>
          <a:stretch>
            <a:fillRect/>
          </a:stretch>
        </p:blipFill>
        <p:spPr>
          <a:xfrm>
            <a:off x="3822930" y="5376552"/>
            <a:ext cx="3519979" cy="1314634"/>
          </a:xfrm>
          <a:prstGeom prst="rect">
            <a:avLst/>
          </a:prstGeom>
        </p:spPr>
      </p:pic>
    </p:spTree>
    <p:extLst>
      <p:ext uri="{BB962C8B-B14F-4D97-AF65-F5344CB8AC3E}">
        <p14:creationId xmlns:p14="http://schemas.microsoft.com/office/powerpoint/2010/main" val="3318335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6474-2E95-A457-0995-B21EEC978190}"/>
              </a:ext>
            </a:extLst>
          </p:cNvPr>
          <p:cNvSpPr>
            <a:spLocks noGrp="1"/>
          </p:cNvSpPr>
          <p:nvPr>
            <p:ph type="title"/>
          </p:nvPr>
        </p:nvSpPr>
        <p:spPr/>
        <p:txBody>
          <a:bodyPr/>
          <a:lstStyle/>
          <a:p>
            <a:pPr algn="r" rtl="1"/>
            <a:r>
              <a:rPr lang="he-IL" dirty="0"/>
              <a:t>פתרון</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D5CB94-46CA-D7C1-08B9-26FF09F5FA88}"/>
                  </a:ext>
                </a:extLst>
              </p:cNvPr>
              <p:cNvSpPr>
                <a:spLocks noGrp="1"/>
              </p:cNvSpPr>
              <p:nvPr>
                <p:ph idx="1"/>
              </p:nvPr>
            </p:nvSpPr>
            <p:spPr/>
            <p:txBody>
              <a:bodyPr/>
              <a:lstStyle/>
              <a:p>
                <a:r>
                  <a:rPr lang="en-US" dirty="0"/>
                  <a:t>Binary Search !!</a:t>
                </a:r>
              </a:p>
              <a:p>
                <a:r>
                  <a:rPr lang="en-US" dirty="0"/>
                  <a:t>We can simply binary search the on the number of days we need (which is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oMath>
                </a14:m>
                <a:r>
                  <a:rPr lang="en-US" dirty="0"/>
                  <a:t>). Lets start first by defining the range of possible values for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oMath>
                </a14:m>
                <a:r>
                  <a:rPr lang="en-US" dirty="0"/>
                  <a:t>.</a:t>
                </a:r>
              </a:p>
              <a:p>
                <a:endParaRPr lang="en-US" dirty="0"/>
              </a:p>
              <a:p>
                <a:r>
                  <a:rPr lang="en-US" dirty="0"/>
                  <a:t>Lemma: If a solution exists, then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oMath>
                </a14:m>
                <a:r>
                  <a:rPr lang="en-US" dirty="0"/>
                  <a:t>. This is because in every </a:t>
                </a:r>
                <a14:m>
                  <m:oMath xmlns:m="http://schemas.openxmlformats.org/officeDocument/2006/math">
                    <m:r>
                      <a:rPr lang="en-US" b="0" i="1" smtClean="0">
                        <a:latin typeface="Cambria Math" panose="02040503050406030204" pitchFamily="18" charset="0"/>
                      </a:rPr>
                      <m:t>𝑛</m:t>
                    </m:r>
                  </m:oMath>
                </a14:m>
                <a:r>
                  <a:rPr lang="en-US" dirty="0"/>
                  <a:t> day cycle, we will </a:t>
                </a:r>
                <a:r>
                  <a:rPr lang="en-US" dirty="0" err="1"/>
                  <a:t>w.l.o.g</a:t>
                </a:r>
                <a:r>
                  <a:rPr lang="en-US" dirty="0"/>
                  <a:t> reduce the distance to the destination by at least 1.</a:t>
                </a:r>
              </a:p>
              <a:p>
                <a:endParaRPr lang="en-US" dirty="0"/>
              </a:p>
              <a:p>
                <a:r>
                  <a:rPr lang="en-US" dirty="0"/>
                  <a:t>So our range for binary search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t>. So now, How do we know if its possible to reach the destination in </a:t>
                </a:r>
                <a14:m>
                  <m:oMath xmlns:m="http://schemas.openxmlformats.org/officeDocument/2006/math">
                    <m:r>
                      <a:rPr lang="en-US" b="0" i="1" smtClean="0">
                        <a:latin typeface="Cambria Math" panose="02040503050406030204" pitchFamily="18" charset="0"/>
                      </a:rPr>
                      <m:t>𝑘</m:t>
                    </m:r>
                  </m:oMath>
                </a14:m>
                <a:r>
                  <a:rPr lang="en-US" dirty="0"/>
                  <a:t> days for some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F8D5CB94-46CA-D7C1-08B9-26FF09F5FA88}"/>
                  </a:ext>
                </a:extLst>
              </p:cNvPr>
              <p:cNvSpPr>
                <a:spLocks noGrp="1" noRot="1" noChangeAspect="1" noMove="1" noResize="1" noEditPoints="1" noAdjustHandles="1" noChangeArrowheads="1" noChangeShapeType="1" noTextEdit="1"/>
              </p:cNvSpPr>
              <p:nvPr>
                <p:ph idx="1"/>
              </p:nvPr>
            </p:nvSpPr>
            <p:spPr>
              <a:blipFill>
                <a:blip r:embed="rId2"/>
                <a:stretch>
                  <a:fillRect l="-458"/>
                </a:stretch>
              </a:blipFill>
            </p:spPr>
            <p:txBody>
              <a:bodyPr/>
              <a:lstStyle/>
              <a:p>
                <a:r>
                  <a:rPr lang="en-150">
                    <a:noFill/>
                  </a:rPr>
                  <a:t> </a:t>
                </a:r>
              </a:p>
            </p:txBody>
          </p:sp>
        </mc:Fallback>
      </mc:AlternateContent>
    </p:spTree>
    <p:extLst>
      <p:ext uri="{BB962C8B-B14F-4D97-AF65-F5344CB8AC3E}">
        <p14:creationId xmlns:p14="http://schemas.microsoft.com/office/powerpoint/2010/main" val="77199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039-F155-7D4D-29A0-AABAE2EE51F1}"/>
              </a:ext>
            </a:extLst>
          </p:cNvPr>
          <p:cNvSpPr>
            <a:spLocks noGrp="1"/>
          </p:cNvSpPr>
          <p:nvPr>
            <p:ph type="title"/>
          </p:nvPr>
        </p:nvSpPr>
        <p:spPr/>
        <p:txBody>
          <a:bodyPr/>
          <a:lstStyle/>
          <a:p>
            <a:pPr algn="r" rtl="1"/>
            <a:r>
              <a:rPr lang="he-IL" dirty="0"/>
              <a:t>הפתרון</a:t>
            </a:r>
            <a:endParaRPr lang="en-15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8FB3E1-C71E-AD19-5946-41CE9F4BC706}"/>
                  </a:ext>
                </a:extLst>
              </p:cNvPr>
              <p:cNvSpPr>
                <a:spLocks noGrp="1"/>
              </p:cNvSpPr>
              <p:nvPr>
                <p:ph idx="1"/>
              </p:nvPr>
            </p:nvSpPr>
            <p:spPr>
              <a:xfrm>
                <a:off x="612647" y="1680898"/>
                <a:ext cx="10653579" cy="4593828"/>
              </a:xfrm>
            </p:spPr>
            <p:txBody>
              <a:bodyPr/>
              <a:lstStyle/>
              <a:p>
                <a:r>
                  <a:rPr lang="en-US" dirty="0"/>
                  <a:t>Lets start first by computing the effect of the wind over </a:t>
                </a:r>
                <a14:m>
                  <m:oMath xmlns:m="http://schemas.openxmlformats.org/officeDocument/2006/math">
                    <m:r>
                      <a:rPr lang="en-US" b="0" i="1" smtClean="0">
                        <a:latin typeface="Cambria Math" panose="02040503050406030204" pitchFamily="18" charset="0"/>
                      </a:rPr>
                      <m:t>𝑘</m:t>
                    </m:r>
                  </m:oMath>
                </a14:m>
                <a:r>
                  <a:rPr lang="en-US" dirty="0"/>
                  <a:t> days (where it would move the ship if the ship stood still). We know that there was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m:t>
                        </m:r>
                      </m:e>
                    </m:d>
                  </m:oMath>
                </a14:m>
                <a:r>
                  <a:rPr lang="en-US" dirty="0"/>
                  <a:t> full wind cycles, and an additional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t> days into the next cycle. The first value can be easily precomputed, as for the second we can precompute it for every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endParaRPr lang="en-US" dirty="0"/>
              </a:p>
              <a:p>
                <a:r>
                  <a:rPr lang="en-US" dirty="0"/>
                  <a:t>So now lets say the wind moves the ship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So the question now becomes, is it possible to get to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𝑘</m:t>
                    </m:r>
                  </m:oMath>
                </a14:m>
                <a:r>
                  <a:rPr lang="en-US" dirty="0"/>
                  <a:t> steps, with no wind? This is a trivial problem and can be easily answered by checking if </a:t>
                </a:r>
                <a14:m>
                  <m:oMath xmlns:m="http://schemas.openxmlformats.org/officeDocument/2006/math">
                    <m:r>
                      <a:rPr lang="en-US">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endParaRPr lang="en-US" dirty="0"/>
              </a:p>
              <a:p>
                <a:r>
                  <a:rPr lang="en-US" dirty="0"/>
                  <a:t>Now lets take a look at the code</a:t>
                </a:r>
                <a:endParaRPr lang="en-150" dirty="0"/>
              </a:p>
            </p:txBody>
          </p:sp>
        </mc:Choice>
        <mc:Fallback xmlns="">
          <p:sp>
            <p:nvSpPr>
              <p:cNvPr id="3" name="Content Placeholder 2">
                <a:extLst>
                  <a:ext uri="{FF2B5EF4-FFF2-40B4-BE49-F238E27FC236}">
                    <a16:creationId xmlns:a16="http://schemas.microsoft.com/office/drawing/2014/main" id="{958FB3E1-C71E-AD19-5946-41CE9F4BC706}"/>
                  </a:ext>
                </a:extLst>
              </p:cNvPr>
              <p:cNvSpPr>
                <a:spLocks noGrp="1" noRot="1" noChangeAspect="1" noMove="1" noResize="1" noEditPoints="1" noAdjustHandles="1" noChangeArrowheads="1" noChangeShapeType="1" noTextEdit="1"/>
              </p:cNvSpPr>
              <p:nvPr>
                <p:ph idx="1"/>
              </p:nvPr>
            </p:nvSpPr>
            <p:spPr>
              <a:xfrm>
                <a:off x="612647" y="1680898"/>
                <a:ext cx="10653579" cy="4593828"/>
              </a:xfrm>
              <a:blipFill>
                <a:blip r:embed="rId2"/>
                <a:stretch>
                  <a:fillRect l="-458" r="-515"/>
                </a:stretch>
              </a:blipFill>
            </p:spPr>
            <p:txBody>
              <a:bodyPr/>
              <a:lstStyle/>
              <a:p>
                <a:r>
                  <a:rPr lang="en-150">
                    <a:noFill/>
                  </a:rPr>
                  <a:t> </a:t>
                </a:r>
              </a:p>
            </p:txBody>
          </p:sp>
        </mc:Fallback>
      </mc:AlternateContent>
    </p:spTree>
    <p:extLst>
      <p:ext uri="{BB962C8B-B14F-4D97-AF65-F5344CB8AC3E}">
        <p14:creationId xmlns:p14="http://schemas.microsoft.com/office/powerpoint/2010/main" val="547613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198</TotalTime>
  <Words>717</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 Math</vt:lpstr>
      <vt:lpstr>Neue Haas Grotesk Text Pro</vt:lpstr>
      <vt:lpstr>VanillaVTI</vt:lpstr>
      <vt:lpstr>Competitive Programming Kickoff</vt:lpstr>
      <vt:lpstr>מבוא – מה הוא תכנות תחרותי</vt:lpstr>
      <vt:lpstr>הנבחרת שלנו</vt:lpstr>
      <vt:lpstr>פורמט אימונים</vt:lpstr>
      <vt:lpstr>שאלת מבוא</vt:lpstr>
      <vt:lpstr>פתרון</vt:lpstr>
      <vt:lpstr>פתרון</vt:lpstr>
      <vt:lpstr>פתרון</vt:lpstr>
      <vt:lpstr>הפתרון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 Kickoff</dc:title>
  <dc:creator>namir ballan</dc:creator>
  <cp:lastModifiedBy>tomer hambra</cp:lastModifiedBy>
  <cp:revision>2</cp:revision>
  <dcterms:created xsi:type="dcterms:W3CDTF">2025-03-28T15:07:30Z</dcterms:created>
  <dcterms:modified xsi:type="dcterms:W3CDTF">2025-04-04T10:54:17Z</dcterms:modified>
</cp:coreProperties>
</file>