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9" r:id="rId9"/>
    <p:sldId id="288" r:id="rId10"/>
    <p:sldId id="290" r:id="rId11"/>
    <p:sldId id="291" r:id="rId12"/>
    <p:sldId id="292" r:id="rId13"/>
    <p:sldId id="293" r:id="rId14"/>
    <p:sldId id="294" r:id="rId15"/>
    <p:sldId id="295" r:id="rId16"/>
    <p:sldId id="296" r:id="rId17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FCE0EE-5B1D-46A2-9E47-92D333471745}" v="2217" dt="2025-03-29T11:32:29.0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2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2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5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5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9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4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5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8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4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3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3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2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5F3D58-8F19-0360-B7EF-E3BA414529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2292" r="8819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56D1C5-B565-0492-4EBB-91B919310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Competitive Programming Week III</a:t>
            </a:r>
            <a:endParaRPr lang="en-150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C9860-DADD-D223-C3B4-E0DA53AC4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Graphs</a:t>
            </a:r>
            <a:endParaRPr lang="he-IL" sz="2200" dirty="0">
              <a:solidFill>
                <a:srgbClr val="FFFFFF"/>
              </a:solidFill>
            </a:endParaRPr>
          </a:p>
          <a:p>
            <a:r>
              <a:rPr lang="en-US" sz="2200">
                <a:solidFill>
                  <a:srgbClr val="FFFFFF"/>
                </a:solidFill>
              </a:rPr>
              <a:t>Etgar 18 </a:t>
            </a:r>
            <a:r>
              <a:rPr lang="en-US" sz="2200" dirty="0">
                <a:solidFill>
                  <a:srgbClr val="FFFFFF"/>
                </a:solidFill>
              </a:rPr>
              <a:t>- 2025</a:t>
            </a:r>
            <a:endParaRPr lang="en-150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579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4C88-62BC-0642-E5B1-75CE8EB6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1BE9-DD2A-3E2D-50FE-30CD9446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 know the algorithm, so here is the implementation in C++ from the book</a:t>
            </a:r>
          </a:p>
          <a:p>
            <a:endParaRPr lang="en-US" dirty="0"/>
          </a:p>
          <a:p>
            <a:endParaRPr lang="en-1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183290-E0A0-1A3E-A409-0E608CAC0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667" y="2712500"/>
            <a:ext cx="2926830" cy="5232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6B1AEB-70DC-A3B0-BFA4-FA2DBDE6F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399" y="3229224"/>
            <a:ext cx="2895098" cy="7860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ED38DB-7C2D-DE8C-F182-4736E92D4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296" y="2465794"/>
            <a:ext cx="4052582" cy="309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A917040-817E-9630-3539-3E4EEA4799AD}"/>
              </a:ext>
            </a:extLst>
          </p:cNvPr>
          <p:cNvSpPr txBox="1"/>
          <p:nvPr/>
        </p:nvSpPr>
        <p:spPr>
          <a:xfrm>
            <a:off x="1312223" y="736270"/>
            <a:ext cx="581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 slide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583710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9C0C-9416-33EC-F1AC-3572C79E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4B3AD-D25E-0B43-3E79-DAAD2305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lets see the implementation from the book</a:t>
            </a:r>
            <a:endParaRPr lang="en-1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BCFDE-2DEF-AFCC-73F9-A16EA69C4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74" y="3123896"/>
            <a:ext cx="3373037" cy="1851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ADBBCF-7609-798E-4C6C-B50641148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435" y="2338301"/>
            <a:ext cx="4415847" cy="410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20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9106-63B9-D02D-8F3C-70FC11672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BCE97-C509-7365-24F5-D0F57D2A6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lets see the implementation from the book</a:t>
            </a:r>
            <a:endParaRPr lang="en-150" dirty="0"/>
          </a:p>
          <a:p>
            <a:endParaRPr lang="en-1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6F196-AF01-1611-6953-33437D357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03" y="2431877"/>
            <a:ext cx="4454794" cy="371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9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2CC7-BDD3-2542-E664-70E438A0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	</a:t>
            </a:r>
            <a:endParaRPr lang="en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4A97A-A2AB-F329-F67D-36443EF427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You (probably) didn’t learn this algorithm in algorithms</a:t>
                </a:r>
              </a:p>
              <a:p>
                <a:endParaRPr lang="en-US" dirty="0"/>
              </a:p>
              <a:p>
                <a:r>
                  <a:rPr lang="en-US" dirty="0"/>
                  <a:t>This is an algorithm to find all-pairs shortest paths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It works in the following way. It computes a matrix,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the distance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Initially,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</a:t>
                </a:r>
                <a:endParaRPr lang="en-15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4A97A-A2AB-F329-F67D-36443EF427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58" r="-686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4072277-C318-25F5-118F-3002B2424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497" y="51896"/>
            <a:ext cx="4372585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77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AD08-303B-0898-75AE-8ADFD390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endParaRPr lang="en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A3CE3-1CF2-8F5C-7D94-416E823183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graph starts “without edges”. In each stage, we “add” the edges of some node, and compute the new distance matrix</a:t>
                </a:r>
              </a:p>
              <a:p>
                <a:endParaRPr lang="en-US" dirty="0"/>
              </a:p>
              <a:p>
                <a:r>
                  <a:rPr lang="en-US" dirty="0"/>
                  <a:t>If we “add” all the edges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to the graph, then it is easy to see that the distance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now becomes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Implementation from the book:</a:t>
                </a:r>
                <a:endParaRPr lang="en-15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A3CE3-1CF2-8F5C-7D94-416E823183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58" r="-229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748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DD61-EE1B-BB11-FF3F-030D7B40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Implementation</a:t>
            </a:r>
            <a:endParaRPr lang="en-15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134DC-B295-A423-23C9-7C17FE993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774" y="1407976"/>
            <a:ext cx="6334290" cy="22371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AA336D-5B54-7F35-CA04-F76E7075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773" y="3777497"/>
            <a:ext cx="6472859" cy="223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2CC1-2073-A0A6-8B53-3AC4CB4C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ייצוג גרפים בקוד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35FC0-86DE-C617-4B26-6A8BCBD5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בתכנות תחרותי, נשתמש בשני ייצוגים של גרפים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נראה איך מייצגים גרפים פשוטים, שאולי מכוונים, ואולי </a:t>
            </a:r>
            <a:r>
              <a:rPr lang="he-IL" dirty="0" err="1"/>
              <a:t>ממושקלים</a:t>
            </a:r>
            <a:r>
              <a:rPr lang="he-IL" dirty="0"/>
              <a:t>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הראשון,</a:t>
            </a:r>
            <a:r>
              <a:rPr lang="en-US" dirty="0"/>
              <a:t>Adjacency list</a:t>
            </a:r>
            <a:r>
              <a:rPr lang="he-IL" dirty="0"/>
              <a:t> הוא מערך לכל צומת שמכיל את </a:t>
            </a:r>
            <a:r>
              <a:rPr lang="he-IL" dirty="0" err="1"/>
              <a:t>האינדיקסים</a:t>
            </a:r>
            <a:r>
              <a:rPr lang="he-IL" dirty="0"/>
              <a:t> של השכנים של הצומת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השני הוא טבלה דו-ממדים שמחזיקה בין כל שני צמתים האם יש קשת או לא.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נרחיב את ההגדרות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E4126-1429-DB68-6619-52B8B9DEA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02" y="103456"/>
            <a:ext cx="3014747" cy="332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7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EDCA-2590-E578-9EF9-DC492288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  <a:endParaRPr lang="en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F7DA3-3D0F-3DD9-DA92-22914BA342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Store a vector of vectors, where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holds the </a:t>
                </a:r>
                <a:r>
                  <a:rPr lang="en-US" dirty="0" err="1"/>
                  <a:t>neighbours</a:t>
                </a:r>
                <a:r>
                  <a:rPr lang="en-US" dirty="0"/>
                  <a:t>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If the graph is directed, hold in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only the nodes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has an edge </a:t>
                </a:r>
                <a:r>
                  <a:rPr lang="en-US" b="1" dirty="0"/>
                  <a:t>to</a:t>
                </a:r>
              </a:p>
              <a:p>
                <a:endParaRPr lang="en-US" dirty="0"/>
              </a:p>
              <a:p>
                <a:r>
                  <a:rPr lang="en-US" dirty="0"/>
                  <a:t>If the graph is weighted, instead of holding an integer for every neighbor, hold a pair, where the first element is the neighbor and the second is the weight</a:t>
                </a:r>
              </a:p>
              <a:p>
                <a:endParaRPr lang="en-US" dirty="0"/>
              </a:p>
              <a:p>
                <a:r>
                  <a:rPr lang="en-US" dirty="0"/>
                  <a:t>Here is an example from the book: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15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F7DA3-3D0F-3DD9-DA92-22914BA34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58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70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DBAF-9577-C8CB-46D3-B0E91FDE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955DC-C594-CEB7-9B7C-86F9C02F1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how the graph on the left can be transformed into adjacency list format</a:t>
            </a:r>
            <a:endParaRPr lang="en-1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1CBA7-C3DF-2782-F068-B83DB96B6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309" y="2964037"/>
            <a:ext cx="4122710" cy="2498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5EDF4B-EABE-1C51-A56C-40FE13A7E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774" y="2964037"/>
            <a:ext cx="3586921" cy="242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9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BFC3-BBC5-83EF-4A04-E8E8EABA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  <a:endParaRPr lang="en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7D1D7-83AF-337A-C9EE-FEC267930D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Here is how we can iterate over all the </a:t>
                </a:r>
                <a:r>
                  <a:rPr lang="en-US" dirty="0" err="1"/>
                  <a:t>neighbours</a:t>
                </a:r>
                <a:r>
                  <a:rPr lang="en-US" dirty="0"/>
                  <a:t>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15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7D1D7-83AF-337A-C9EE-FEC267930D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58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E67AD6-056D-642D-1617-0C69B5FDE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731" y="2783166"/>
            <a:ext cx="5717595" cy="2038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FEA244-9E19-B06A-54F3-6F115879A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315" y="4957947"/>
            <a:ext cx="2921451" cy="184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98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6B29-B9FB-DC2A-F900-CA13E65B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Adjancency</a:t>
            </a:r>
            <a:r>
              <a:rPr lang="en-US" dirty="0"/>
              <a:t> Matrix</a:t>
            </a:r>
            <a:endParaRPr lang="en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6A45F-5357-B279-49AD-D43DADFED9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adjacency matrix uses more memory to hold the data between every pair of nodes</a:t>
                </a:r>
              </a:p>
              <a:p>
                <a:endParaRPr lang="en-US" dirty="0"/>
              </a:p>
              <a:p>
                <a:r>
                  <a:rPr lang="en-US" dirty="0"/>
                  <a:t>In the unweighted case,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𝑒𝑥𝑖𝑠𝑡𝑠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In the weighted case, instead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we store the weight of the edge</a:t>
                </a:r>
              </a:p>
              <a:p>
                <a:endParaRPr lang="en-US" dirty="0"/>
              </a:p>
              <a:p>
                <a:r>
                  <a:rPr lang="en-US" dirty="0"/>
                  <a:t>Example from the book:</a:t>
                </a:r>
                <a:endParaRPr lang="en-15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6A45F-5357-B279-49AD-D43DADFED9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58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67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B3F1-27C4-C754-D9A1-B78805F5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21745"/>
            <a:ext cx="10653578" cy="1132258"/>
          </a:xfrm>
        </p:spPr>
        <p:txBody>
          <a:bodyPr/>
          <a:lstStyle/>
          <a:p>
            <a:r>
              <a:rPr lang="en-US" dirty="0"/>
              <a:t>Adjacency matrix</a:t>
            </a:r>
            <a:endParaRPr lang="en-15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B474FA-2504-9B90-2EEC-5BA38211C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332" y="3010845"/>
            <a:ext cx="4664296" cy="26705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C0C3EA-2B9A-3452-5B5F-F1EBE0649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683" y="2771399"/>
            <a:ext cx="3711008" cy="27754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2ACA1B-102E-AEC5-A27B-D573F9415CFB}"/>
              </a:ext>
            </a:extLst>
          </p:cNvPr>
          <p:cNvSpPr txBox="1"/>
          <p:nvPr/>
        </p:nvSpPr>
        <p:spPr>
          <a:xfrm>
            <a:off x="3099460" y="1654003"/>
            <a:ext cx="546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right we have the adjacency matrix which corresponds to the graph on the left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10608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B7E0-C778-AF84-79C0-A699E1AB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list	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CCC1C-160B-1DD1-060F-B8C557FAC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Simply a list of all edges</a:t>
            </a:r>
          </a:p>
          <a:p>
            <a:endParaRPr lang="en-US" dirty="0"/>
          </a:p>
          <a:p>
            <a:r>
              <a:rPr lang="en-US" dirty="0"/>
              <a:t>From the book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structure is less common and used mostly in some specific algorithms</a:t>
            </a:r>
          </a:p>
          <a:p>
            <a:endParaRPr lang="en-US" dirty="0"/>
          </a:p>
          <a:p>
            <a:r>
              <a:rPr lang="en-US" dirty="0"/>
              <a:t>U will most likely not encounter a question which requires use of this</a:t>
            </a:r>
            <a:endParaRPr lang="en-1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2C629-CEF3-2487-7FC4-58E3BBE49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18" y="3226577"/>
            <a:ext cx="8823163" cy="1571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43622D-DFA5-4B01-679A-5E2156102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577" y="633635"/>
            <a:ext cx="2849634" cy="209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5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8B47-B021-A13B-6261-C21E532A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vs Adjacency list</a:t>
            </a:r>
            <a:endParaRPr lang="en-1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9F04E-A170-4397-A956-7EE9111EDA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be a node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neighbours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Sometimes, it is not possible to even Initialize matrix within the time constraints!</a:t>
                </a:r>
              </a:p>
              <a:p>
                <a:endParaRPr lang="en-US" dirty="0"/>
              </a:p>
              <a:p>
                <a:r>
                  <a:rPr lang="en-US" dirty="0"/>
                  <a:t>Adj List is more common, so if you have to guess and don’t know which, go with Adj List.</a:t>
                </a:r>
                <a:endParaRPr lang="en-15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9F04E-A170-4397-A956-7EE9111ED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58" t="-398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81E62B0-94B7-94FD-9431-42E4073110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5626"/>
                  </p:ext>
                </p:extLst>
              </p:nvPr>
            </p:nvGraphicFramePr>
            <p:xfrm>
              <a:off x="1598676" y="2443876"/>
              <a:ext cx="868152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18213">
                      <a:extLst>
                        <a:ext uri="{9D8B030D-6E8A-4147-A177-3AD203B41FA5}">
                          <a16:colId xmlns:a16="http://schemas.microsoft.com/office/drawing/2014/main" val="2382554752"/>
                        </a:ext>
                      </a:extLst>
                    </a:gridCol>
                    <a:gridCol w="2569467">
                      <a:extLst>
                        <a:ext uri="{9D8B030D-6E8A-4147-A177-3AD203B41FA5}">
                          <a16:colId xmlns:a16="http://schemas.microsoft.com/office/drawing/2014/main" val="770053607"/>
                        </a:ext>
                      </a:extLst>
                    </a:gridCol>
                    <a:gridCol w="2893840">
                      <a:extLst>
                        <a:ext uri="{9D8B030D-6E8A-4147-A177-3AD203B41FA5}">
                          <a16:colId xmlns:a16="http://schemas.microsoft.com/office/drawing/2014/main" val="41484349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1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Lists</a:t>
                          </a:r>
                          <a:endParaRPr lang="en-1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Matrix</a:t>
                          </a:r>
                          <a:endParaRPr lang="en-1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72289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Finding edge between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1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1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1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3788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Iterating all </a:t>
                          </a:r>
                          <a:r>
                            <a:rPr lang="en-US" dirty="0" err="1"/>
                            <a:t>neighbours</a:t>
                          </a:r>
                          <a:r>
                            <a:rPr lang="en-US" dirty="0"/>
                            <a:t>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endParaRPr lang="en-1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1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1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016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Initialization cost</a:t>
                          </a:r>
                          <a:endParaRPr lang="en-1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1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1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1382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81E62B0-94B7-94FD-9431-42E4073110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5626"/>
                  </p:ext>
                </p:extLst>
              </p:nvPr>
            </p:nvGraphicFramePr>
            <p:xfrm>
              <a:off x="1598676" y="2443876"/>
              <a:ext cx="868152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18213">
                      <a:extLst>
                        <a:ext uri="{9D8B030D-6E8A-4147-A177-3AD203B41FA5}">
                          <a16:colId xmlns:a16="http://schemas.microsoft.com/office/drawing/2014/main" val="2382554752"/>
                        </a:ext>
                      </a:extLst>
                    </a:gridCol>
                    <a:gridCol w="2569467">
                      <a:extLst>
                        <a:ext uri="{9D8B030D-6E8A-4147-A177-3AD203B41FA5}">
                          <a16:colId xmlns:a16="http://schemas.microsoft.com/office/drawing/2014/main" val="770053607"/>
                        </a:ext>
                      </a:extLst>
                    </a:gridCol>
                    <a:gridCol w="2893840">
                      <a:extLst>
                        <a:ext uri="{9D8B030D-6E8A-4147-A177-3AD203B41FA5}">
                          <a16:colId xmlns:a16="http://schemas.microsoft.com/office/drawing/2014/main" val="41484349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1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Lists</a:t>
                          </a:r>
                          <a:endParaRPr lang="en-1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Matrix</a:t>
                          </a:r>
                          <a:endParaRPr lang="en-1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72289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>
                        <a:blipFill>
                          <a:blip r:embed="rId3"/>
                          <a:stretch>
                            <a:fillRect l="-189" t="-106452" r="-170644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>
                        <a:blipFill>
                          <a:blip r:embed="rId3"/>
                          <a:stretch>
                            <a:fillRect l="-125355" t="-106452" r="-113507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>
                        <a:blipFill>
                          <a:blip r:embed="rId3"/>
                          <a:stretch>
                            <a:fillRect l="-200211" t="-106452" r="-842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3788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>
                        <a:blipFill>
                          <a:blip r:embed="rId3"/>
                          <a:stretch>
                            <a:fillRect l="-189" t="-209836" r="-17064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>
                        <a:blipFill>
                          <a:blip r:embed="rId3"/>
                          <a:stretch>
                            <a:fillRect l="-125355" t="-209836" r="-11350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>
                        <a:blipFill>
                          <a:blip r:embed="rId3"/>
                          <a:stretch>
                            <a:fillRect l="-200211" t="-209836" r="-842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016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Initialization cost</a:t>
                          </a:r>
                          <a:endParaRPr lang="en-1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>
                        <a:blipFill>
                          <a:blip r:embed="rId3"/>
                          <a:stretch>
                            <a:fillRect l="-125355" t="-309836" r="-11350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>
                        <a:blipFill>
                          <a:blip r:embed="rId3"/>
                          <a:stretch>
                            <a:fillRect l="-200211" t="-309836" r="-842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1382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983084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568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Cambria Math</vt:lpstr>
      <vt:lpstr>Neue Haas Grotesk Text Pro</vt:lpstr>
      <vt:lpstr>VanillaVTI</vt:lpstr>
      <vt:lpstr>Competitive Programming Week III</vt:lpstr>
      <vt:lpstr>ייצוג גרפים בקוד</vt:lpstr>
      <vt:lpstr>Adjacency list</vt:lpstr>
      <vt:lpstr>Adjacency list</vt:lpstr>
      <vt:lpstr>Adjacency list</vt:lpstr>
      <vt:lpstr>Adjancency Matrix</vt:lpstr>
      <vt:lpstr>Adjacency matrix</vt:lpstr>
      <vt:lpstr>Edge list </vt:lpstr>
      <vt:lpstr>Adjacency Matrix vs Adjacency list</vt:lpstr>
      <vt:lpstr>DFS</vt:lpstr>
      <vt:lpstr>PowerPoint Presentation</vt:lpstr>
      <vt:lpstr>BFS</vt:lpstr>
      <vt:lpstr>Dijkstra</vt:lpstr>
      <vt:lpstr>Floyd-Warshall </vt:lpstr>
      <vt:lpstr>Floyd-Warshall</vt:lpstr>
      <vt:lpstr>Floyd-Warshall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 Kickoff</dc:title>
  <dc:creator>namir ballan</dc:creator>
  <cp:lastModifiedBy>namir ballan</cp:lastModifiedBy>
  <cp:revision>28</cp:revision>
  <dcterms:created xsi:type="dcterms:W3CDTF">2025-03-28T15:07:30Z</dcterms:created>
  <dcterms:modified xsi:type="dcterms:W3CDTF">2025-04-18T11:24:43Z</dcterms:modified>
</cp:coreProperties>
</file>