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83" r:id="rId1"/>
  </p:sldMasterIdLst>
  <p:sldIdLst>
    <p:sldId id="256" r:id="rId2"/>
    <p:sldId id="257" r:id="rId3"/>
    <p:sldId id="258" r:id="rId4"/>
    <p:sldId id="259" r:id="rId5"/>
    <p:sldId id="260" r:id="rId6"/>
    <p:sldId id="266" r:id="rId7"/>
    <p:sldId id="267" r:id="rId8"/>
    <p:sldId id="261" r:id="rId9"/>
    <p:sldId id="262" r:id="rId10"/>
    <p:sldId id="263" r:id="rId11"/>
    <p:sldId id="264" r:id="rId12"/>
    <p:sldId id="265" r:id="rId13"/>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005" autoAdjust="0"/>
    <p:restoredTop sz="94660"/>
  </p:normalViewPr>
  <p:slideViewPr>
    <p:cSldViewPr snapToGrid="0">
      <p:cViewPr varScale="1">
        <p:scale>
          <a:sx n="100" d="100"/>
          <a:sy n="100" d="100"/>
        </p:scale>
        <p:origin x="114"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5/30/2025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48906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5/30/2025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072612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5/30/2025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77147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5/30/2025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126024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5/30/2025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89695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5/30/2025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230450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5/30/2025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74541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5/30/2025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425959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5/30/2025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49716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5/30/2025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642294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5/30/2025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205917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lIns="91440" tIns="45720" rIns="91440" bIns="45720" anchor="t"/>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lIns="91440" tIns="45720" rIns="91440" b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lIns="91440" tIns="45720" rIns="91440" bIns="45720" anchor="ctr"/>
          <a:lstStyle>
            <a:lvl1pPr algn="r">
              <a:defRPr sz="1050">
                <a:solidFill>
                  <a:schemeClr val="tx1"/>
                </a:solidFill>
                <a:latin typeface="+mj-lt"/>
              </a:defRPr>
            </a:lvl1pPr>
          </a:lstStyle>
          <a:p>
            <a:fld id="{E31BA835-12AC-4E8F-955A-EA3F4DE2791F}" type="datetime1">
              <a:rPr lang="en-US" smtClean="0"/>
              <a:t>5/30/2025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lIns="91440" tIns="45720" rIns="91440" bIns="4572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lIns="91440" tIns="45720" rIns="91440" bIns="4572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37376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76" r:id="rId6"/>
    <p:sldLayoutId id="2147483672" r:id="rId7"/>
    <p:sldLayoutId id="2147483673" r:id="rId8"/>
    <p:sldLayoutId id="2147483674" r:id="rId9"/>
    <p:sldLayoutId id="2147483675" r:id="rId10"/>
    <p:sldLayoutId id="2147483677" r:id="rId11"/>
  </p:sldLayoutIdLst>
  <p:hf sldNum="0" hdr="0" ftr="0" dt="0"/>
  <p:txStyles>
    <p:titleStyle>
      <a:lvl1pPr algn="l" defTabSz="914400" rtl="0" eaLnBrk="1" latinLnBrk="0" hangingPunct="1">
        <a:lnSpc>
          <a:spcPct val="110000"/>
        </a:lnSpc>
        <a:spcBef>
          <a:spcPct val="0"/>
        </a:spcBef>
        <a:buNone/>
        <a:defRPr sz="4800" kern="1200" cap="none" spc="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ניאון מעגל תלת-ממדי">
            <a:extLst>
              <a:ext uri="{FF2B5EF4-FFF2-40B4-BE49-F238E27FC236}">
                <a16:creationId xmlns:a16="http://schemas.microsoft.com/office/drawing/2014/main" id="{14E38829-CB98-65DE-1D25-DB69257593A0}"/>
              </a:ext>
            </a:extLst>
          </p:cNvPr>
          <p:cNvPicPr>
            <a:picLocks noChangeAspect="1"/>
          </p:cNvPicPr>
          <p:nvPr/>
        </p:nvPicPr>
        <p:blipFill>
          <a:blip r:embed="rId2"/>
          <a:srcRect t="17988" b="3341"/>
          <a:stretch>
            <a:fillRect/>
          </a:stretch>
        </p:blipFill>
        <p:spPr>
          <a:xfrm>
            <a:off x="21" y="10"/>
            <a:ext cx="12191979" cy="6857990"/>
          </a:xfrm>
          <a:prstGeom prst="rect">
            <a:avLst/>
          </a:prstGeom>
        </p:spPr>
      </p:pic>
      <p:sp>
        <p:nvSpPr>
          <p:cNvPr id="11" name="Rectangle 10">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כותרת 1">
            <a:extLst>
              <a:ext uri="{FF2B5EF4-FFF2-40B4-BE49-F238E27FC236}">
                <a16:creationId xmlns:a16="http://schemas.microsoft.com/office/drawing/2014/main" id="{B2FE7258-1A35-C54A-94A3-DDD6F0095112}"/>
              </a:ext>
            </a:extLst>
          </p:cNvPr>
          <p:cNvSpPr>
            <a:spLocks noGrp="1"/>
          </p:cNvSpPr>
          <p:nvPr>
            <p:ph type="ctrTitle"/>
          </p:nvPr>
        </p:nvSpPr>
        <p:spPr>
          <a:xfrm>
            <a:off x="736498" y="93666"/>
            <a:ext cx="7978385" cy="916234"/>
          </a:xfrm>
        </p:spPr>
        <p:txBody>
          <a:bodyPr anchor="ctr">
            <a:normAutofit/>
          </a:bodyPr>
          <a:lstStyle/>
          <a:p>
            <a:pPr algn="r"/>
            <a:r>
              <a:rPr lang="he-IL" sz="4400" dirty="0"/>
              <a:t>הרצאת תכנות דינאמי</a:t>
            </a:r>
          </a:p>
        </p:txBody>
      </p:sp>
      <p:sp>
        <p:nvSpPr>
          <p:cNvPr id="3" name="כותרת משנה 2">
            <a:extLst>
              <a:ext uri="{FF2B5EF4-FFF2-40B4-BE49-F238E27FC236}">
                <a16:creationId xmlns:a16="http://schemas.microsoft.com/office/drawing/2014/main" id="{8282F4F1-3335-E117-0B8C-3079006EEA7D}"/>
              </a:ext>
            </a:extLst>
          </p:cNvPr>
          <p:cNvSpPr>
            <a:spLocks noGrp="1"/>
          </p:cNvSpPr>
          <p:nvPr>
            <p:ph type="subTitle" idx="1"/>
          </p:nvPr>
        </p:nvSpPr>
        <p:spPr>
          <a:xfrm>
            <a:off x="4197206" y="2320165"/>
            <a:ext cx="3634494" cy="868139"/>
          </a:xfrm>
        </p:spPr>
        <p:txBody>
          <a:bodyPr anchor="ctr">
            <a:normAutofit/>
          </a:bodyPr>
          <a:lstStyle/>
          <a:p>
            <a:pPr algn="r"/>
            <a:r>
              <a:rPr lang="en-US" dirty="0"/>
              <a:t>Dynamic programming = DP</a:t>
            </a:r>
            <a:endParaRPr lang="he-IL" dirty="0"/>
          </a:p>
        </p:txBody>
      </p:sp>
      <p:pic>
        <p:nvPicPr>
          <p:cNvPr id="2050" name="Picture 2" descr="Grokking Dynamic Programming Patterns for Coding Interviews [Educative]">
            <a:extLst>
              <a:ext uri="{FF2B5EF4-FFF2-40B4-BE49-F238E27FC236}">
                <a16:creationId xmlns:a16="http://schemas.microsoft.com/office/drawing/2014/main" id="{66954A27-2E72-31B2-5BBC-B6B35A6916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37"/>
            <a:ext cx="1905000" cy="286270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rute Force Vs. Dynamic Program in the Maximum Subarray Problem | by Kenny  Hom | Medium">
            <a:extLst>
              <a:ext uri="{FF2B5EF4-FFF2-40B4-BE49-F238E27FC236}">
                <a16:creationId xmlns:a16="http://schemas.microsoft.com/office/drawing/2014/main" id="{563E4BD7-7850-3085-07B7-8EAECDE044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0" y="-5837"/>
            <a:ext cx="22860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Сomics meme: &quot;Dynamic Programming&quot; - Comics - Meme-arsenal.com">
            <a:extLst>
              <a:ext uri="{FF2B5EF4-FFF2-40B4-BE49-F238E27FC236}">
                <a16:creationId xmlns:a16="http://schemas.microsoft.com/office/drawing/2014/main" id="{701FD274-4CD9-1C12-59C7-7B00CDB8A0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2856867"/>
            <a:ext cx="3186332" cy="4006969"/>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I like dynamic programming It makes people cry - Grumpy Cat Meme Generator">
            <a:extLst>
              <a:ext uri="{FF2B5EF4-FFF2-40B4-BE49-F238E27FC236}">
                <a16:creationId xmlns:a16="http://schemas.microsoft.com/office/drawing/2014/main" id="{33C6E7B7-5085-0ED1-E389-C7CCAF32C8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51328" y="2851663"/>
            <a:ext cx="3251024" cy="4009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087513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7CCC8F7-AA6E-71FA-B10E-61CDFEDA9C2E}"/>
              </a:ext>
            </a:extLst>
          </p:cNvPr>
          <p:cNvSpPr>
            <a:spLocks noGrp="1"/>
          </p:cNvSpPr>
          <p:nvPr>
            <p:ph type="title"/>
          </p:nvPr>
        </p:nvSpPr>
        <p:spPr/>
        <p:txBody>
          <a:bodyPr/>
          <a:lstStyle/>
          <a:p>
            <a:pPr algn="r" rtl="1"/>
            <a:r>
              <a:rPr lang="he-IL" dirty="0"/>
              <a:t>פתרון</a:t>
            </a:r>
          </a:p>
        </p:txBody>
      </p:sp>
      <p:sp>
        <p:nvSpPr>
          <p:cNvPr id="3" name="מציין מיקום תוכן 2">
            <a:extLst>
              <a:ext uri="{FF2B5EF4-FFF2-40B4-BE49-F238E27FC236}">
                <a16:creationId xmlns:a16="http://schemas.microsoft.com/office/drawing/2014/main" id="{BA756FDB-1226-0AD4-C13D-4D750ABF5DEB}"/>
              </a:ext>
            </a:extLst>
          </p:cNvPr>
          <p:cNvSpPr>
            <a:spLocks noGrp="1"/>
          </p:cNvSpPr>
          <p:nvPr>
            <p:ph idx="1"/>
          </p:nvPr>
        </p:nvSpPr>
        <p:spPr/>
        <p:txBody>
          <a:bodyPr/>
          <a:lstStyle/>
          <a:p>
            <a:pPr marL="0" indent="0" algn="r" rtl="1">
              <a:buNone/>
            </a:pPr>
            <a:r>
              <a:rPr lang="he-IL" dirty="0"/>
              <a:t>נשתמש במערך דו </a:t>
            </a:r>
            <a:r>
              <a:rPr lang="he-IL" dirty="0" err="1"/>
              <a:t>מימדי</a:t>
            </a:r>
            <a:r>
              <a:rPr lang="he-IL" dirty="0"/>
              <a:t> </a:t>
            </a:r>
            <a:r>
              <a:rPr lang="en-US" dirty="0" err="1"/>
              <a:t>dp</a:t>
            </a:r>
            <a:r>
              <a:rPr lang="he-IL" dirty="0"/>
              <a:t>, כך ש-</a:t>
            </a:r>
            <a:r>
              <a:rPr lang="en-US" dirty="0"/>
              <a:t> </a:t>
            </a:r>
            <a:r>
              <a:rPr lang="en-US" dirty="0" err="1"/>
              <a:t>dp</a:t>
            </a:r>
            <a:r>
              <a:rPr lang="en-US" dirty="0"/>
              <a:t>[</a:t>
            </a:r>
            <a:r>
              <a:rPr lang="en-US" dirty="0" err="1"/>
              <a:t>i</a:t>
            </a:r>
            <a:r>
              <a:rPr lang="en-US" dirty="0"/>
              <a:t>][j] </a:t>
            </a:r>
            <a:r>
              <a:rPr lang="he-IL" dirty="0"/>
              <a:t>ישמור את </a:t>
            </a:r>
            <a:r>
              <a:rPr lang="he-IL" b="1" dirty="0"/>
              <a:t>הסכום המקסימלי</a:t>
            </a:r>
            <a:r>
              <a:rPr lang="he-IL" dirty="0"/>
              <a:t> שניתן להגיע אליו במשבצת </a:t>
            </a:r>
            <a:r>
              <a:rPr lang="en-US" dirty="0" err="1"/>
              <a:t>i,j</a:t>
            </a:r>
            <a:r>
              <a:rPr lang="he-IL" dirty="0"/>
              <a:t> כאשר מותר לזוז רק </a:t>
            </a:r>
            <a:r>
              <a:rPr lang="he-IL" b="1" dirty="0"/>
              <a:t>ימינה</a:t>
            </a:r>
            <a:r>
              <a:rPr lang="he-IL" dirty="0"/>
              <a:t> או </a:t>
            </a:r>
            <a:r>
              <a:rPr lang="he-IL" b="1" dirty="0"/>
              <a:t>למטה</a:t>
            </a:r>
            <a:r>
              <a:rPr lang="he-IL" dirty="0"/>
              <a:t>.</a:t>
            </a:r>
          </a:p>
          <a:p>
            <a:pPr marL="0" indent="0" algn="r" rtl="1">
              <a:buNone/>
            </a:pPr>
            <a:r>
              <a:rPr lang="he-IL" dirty="0"/>
              <a:t>המעבר מבוסס על העובדה הפשוטה: כדי להגיע למשבצת מסוימת, ניתן להגיע אליה או מהמשבצת שמעליה או מהמשבצת שמשמאלה.</a:t>
            </a:r>
          </a:p>
          <a:p>
            <a:pPr marL="0" indent="0" algn="r" rtl="1">
              <a:buNone/>
            </a:pPr>
            <a:r>
              <a:rPr lang="he-IL" dirty="0"/>
              <a:t>נאתחל את</a:t>
            </a:r>
            <a:r>
              <a:rPr lang="en-US" dirty="0" err="1"/>
              <a:t>dp</a:t>
            </a:r>
            <a:r>
              <a:rPr lang="en-US" dirty="0"/>
              <a:t>[0][0]=grid[0][0] </a:t>
            </a:r>
            <a:r>
              <a:rPr lang="he-IL" dirty="0"/>
              <a:t> כי זה המקום שממנו מתחילים.</a:t>
            </a:r>
          </a:p>
        </p:txBody>
      </p:sp>
      <p:pic>
        <p:nvPicPr>
          <p:cNvPr id="5" name="תמונה 4">
            <a:extLst>
              <a:ext uri="{FF2B5EF4-FFF2-40B4-BE49-F238E27FC236}">
                <a16:creationId xmlns:a16="http://schemas.microsoft.com/office/drawing/2014/main" id="{7A084B08-10DE-4A8A-D076-65E16C9DCC35}"/>
              </a:ext>
            </a:extLst>
          </p:cNvPr>
          <p:cNvPicPr>
            <a:picLocks noChangeAspect="1"/>
          </p:cNvPicPr>
          <p:nvPr/>
        </p:nvPicPr>
        <p:blipFill>
          <a:blip r:embed="rId2"/>
          <a:stretch>
            <a:fillRect/>
          </a:stretch>
        </p:blipFill>
        <p:spPr>
          <a:xfrm>
            <a:off x="0" y="4933681"/>
            <a:ext cx="9926435" cy="1924319"/>
          </a:xfrm>
          <a:prstGeom prst="rect">
            <a:avLst/>
          </a:prstGeom>
        </p:spPr>
      </p:pic>
    </p:spTree>
    <p:extLst>
      <p:ext uri="{BB962C8B-B14F-4D97-AF65-F5344CB8AC3E}">
        <p14:creationId xmlns:p14="http://schemas.microsoft.com/office/powerpoint/2010/main" val="1896965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7109F3F-6048-1D31-83C4-7CCBF2446125}"/>
              </a:ext>
            </a:extLst>
          </p:cNvPr>
          <p:cNvSpPr>
            <a:spLocks noGrp="1"/>
          </p:cNvSpPr>
          <p:nvPr>
            <p:ph type="title"/>
          </p:nvPr>
        </p:nvSpPr>
        <p:spPr/>
        <p:txBody>
          <a:bodyPr/>
          <a:lstStyle/>
          <a:p>
            <a:r>
              <a:rPr lang="en-US" dirty="0"/>
              <a:t>Knapsack</a:t>
            </a:r>
            <a:endParaRPr lang="he-IL" dirty="0"/>
          </a:p>
        </p:txBody>
      </p:sp>
      <p:sp>
        <p:nvSpPr>
          <p:cNvPr id="3" name="מציין מיקום תוכן 2">
            <a:extLst>
              <a:ext uri="{FF2B5EF4-FFF2-40B4-BE49-F238E27FC236}">
                <a16:creationId xmlns:a16="http://schemas.microsoft.com/office/drawing/2014/main" id="{51BB0726-7612-AC73-CAC6-A2F5E90F4C3E}"/>
              </a:ext>
            </a:extLst>
          </p:cNvPr>
          <p:cNvSpPr>
            <a:spLocks noGrp="1"/>
          </p:cNvSpPr>
          <p:nvPr>
            <p:ph idx="1"/>
          </p:nvPr>
        </p:nvSpPr>
        <p:spPr/>
        <p:txBody>
          <a:bodyPr/>
          <a:lstStyle/>
          <a:p>
            <a:pPr marL="0" indent="0" algn="r" rtl="1">
              <a:buNone/>
            </a:pPr>
            <a:r>
              <a:rPr lang="he-IL" dirty="0"/>
              <a:t>בשאלה זאת נתונים לנו </a:t>
            </a:r>
            <a:r>
              <a:rPr lang="en-US" dirty="0"/>
              <a:t>n</a:t>
            </a:r>
            <a:r>
              <a:rPr lang="he-IL" dirty="0"/>
              <a:t> חפצים (נסתכל עליהם כחד </a:t>
            </a:r>
            <a:r>
              <a:rPr lang="he-IL" dirty="0" err="1"/>
              <a:t>מימדיים</a:t>
            </a:r>
            <a:r>
              <a:rPr lang="he-IL" dirty="0"/>
              <a:t>) עם אורכים שונים, ויש לנו תיק (גם נסתכל כחד </a:t>
            </a:r>
            <a:r>
              <a:rPr lang="he-IL" dirty="0" err="1"/>
              <a:t>מימדי</a:t>
            </a:r>
            <a:r>
              <a:rPr lang="he-IL" dirty="0"/>
              <a:t>) בגודל </a:t>
            </a:r>
            <a:r>
              <a:rPr lang="en-US" dirty="0"/>
              <a:t>w</a:t>
            </a:r>
            <a:r>
              <a:rPr lang="he-IL" dirty="0"/>
              <a:t>, אנחנו רוצים לבחור חפצים כך שסכומם יהיה קטן מ</a:t>
            </a:r>
            <a:r>
              <a:rPr lang="en-US" dirty="0"/>
              <a:t>w</a:t>
            </a:r>
            <a:r>
              <a:rPr lang="he-IL" dirty="0"/>
              <a:t>, וכמה שקרוב אל </a:t>
            </a:r>
            <a:r>
              <a:rPr lang="en-US" dirty="0"/>
              <a:t>w</a:t>
            </a:r>
            <a:r>
              <a:rPr lang="he-IL" dirty="0"/>
              <a:t>.</a:t>
            </a:r>
          </a:p>
          <a:p>
            <a:pPr marL="0" indent="0" algn="r" rtl="1">
              <a:buNone/>
            </a:pPr>
            <a:r>
              <a:rPr lang="he-IL" dirty="0"/>
              <a:t>סיבוכיות זמן- </a:t>
            </a:r>
            <a:r>
              <a:rPr lang="en-US" dirty="0"/>
              <a:t>w*n</a:t>
            </a:r>
            <a:r>
              <a:rPr lang="he-IL" dirty="0"/>
              <a:t>. </a:t>
            </a:r>
          </a:p>
          <a:p>
            <a:pPr marL="0" indent="0" algn="r" rtl="1">
              <a:buNone/>
            </a:pPr>
            <a:r>
              <a:rPr lang="he-IL" dirty="0"/>
              <a:t>דוגמה:</a:t>
            </a:r>
          </a:p>
          <a:p>
            <a:pPr marL="0" indent="0" algn="r" rtl="1">
              <a:buNone/>
            </a:pPr>
            <a:r>
              <a:rPr lang="en-US" dirty="0"/>
              <a:t>K=7</a:t>
            </a:r>
            <a:r>
              <a:rPr lang="he-IL" dirty="0"/>
              <a:t>, </a:t>
            </a:r>
            <a:r>
              <a:rPr lang="en-US" dirty="0"/>
              <a:t>{6, 2,3}</a:t>
            </a:r>
            <a:r>
              <a:rPr lang="he-IL" dirty="0"/>
              <a:t>. פה התשובה תהיה 6.</a:t>
            </a:r>
          </a:p>
        </p:txBody>
      </p:sp>
    </p:spTree>
    <p:extLst>
      <p:ext uri="{BB962C8B-B14F-4D97-AF65-F5344CB8AC3E}">
        <p14:creationId xmlns:p14="http://schemas.microsoft.com/office/powerpoint/2010/main" val="2204806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6F466E1-C131-0DA0-8D2F-F6D22857AAA2}"/>
              </a:ext>
            </a:extLst>
          </p:cNvPr>
          <p:cNvSpPr>
            <a:spLocks noGrp="1"/>
          </p:cNvSpPr>
          <p:nvPr>
            <p:ph type="title"/>
          </p:nvPr>
        </p:nvSpPr>
        <p:spPr/>
        <p:txBody>
          <a:bodyPr/>
          <a:lstStyle/>
          <a:p>
            <a:pPr algn="r" rtl="1"/>
            <a:r>
              <a:rPr lang="he-IL" dirty="0"/>
              <a:t>פתרון</a:t>
            </a:r>
          </a:p>
        </p:txBody>
      </p:sp>
      <p:sp>
        <p:nvSpPr>
          <p:cNvPr id="3" name="מציין מיקום תוכן 2">
            <a:extLst>
              <a:ext uri="{FF2B5EF4-FFF2-40B4-BE49-F238E27FC236}">
                <a16:creationId xmlns:a16="http://schemas.microsoft.com/office/drawing/2014/main" id="{E898C9EA-46F5-7EDF-85BF-33EC7C7597B2}"/>
              </a:ext>
            </a:extLst>
          </p:cNvPr>
          <p:cNvSpPr>
            <a:spLocks noGrp="1"/>
          </p:cNvSpPr>
          <p:nvPr>
            <p:ph idx="1"/>
          </p:nvPr>
        </p:nvSpPr>
        <p:spPr>
          <a:xfrm>
            <a:off x="750367" y="1933845"/>
            <a:ext cx="10691265" cy="3739896"/>
          </a:xfrm>
        </p:spPr>
        <p:txBody>
          <a:bodyPr/>
          <a:lstStyle/>
          <a:p>
            <a:pPr algn="r" rtl="1"/>
            <a:r>
              <a:rPr lang="he-IL" dirty="0"/>
              <a:t>יהיה מערך שיזכור עבור כל סכום אם ניתן ליצור אותו.</a:t>
            </a:r>
          </a:p>
          <a:p>
            <a:pPr algn="r" rtl="1"/>
            <a:r>
              <a:rPr lang="he-IL" dirty="0"/>
              <a:t>אנחנו לא יכולים לעבור על כל הגדלים האפשריים וכל פעם להוסיף כל חפץ כמו שעשינו ב</a:t>
            </a:r>
            <a:r>
              <a:rPr lang="en-US" dirty="0"/>
              <a:t>coin problem</a:t>
            </a:r>
            <a:r>
              <a:rPr lang="he-IL" dirty="0"/>
              <a:t>, כי אנחנו לא יודעים אם השתמשנו בחפץ הזה בשביל הסכום הנוכחי. איך נוכל לדעת?</a:t>
            </a:r>
          </a:p>
          <a:p>
            <a:pPr algn="r" rtl="1"/>
            <a:r>
              <a:rPr lang="he-IL" dirty="0"/>
              <a:t>נעבור על כל חפץ ורק בתוכו נעבור על כל גודל ונעדכן, ככה אנחנו יודעים שלא השתמשנו כבר בחפץ הזה.</a:t>
            </a:r>
          </a:p>
          <a:p>
            <a:pPr algn="r" rtl="1"/>
            <a:r>
              <a:rPr lang="he-IL" dirty="0"/>
              <a:t>בחפץ ה</a:t>
            </a:r>
            <a:r>
              <a:rPr lang="en-US" dirty="0"/>
              <a:t>k</a:t>
            </a:r>
            <a:r>
              <a:rPr lang="he-IL" dirty="0"/>
              <a:t> נצטרך ללכת על מערך התשובה שלנו באופן יורד, כדי שלא נשתמש בו פעמיים (התשובות הקודמות שלו יהיו כבר מעלינו, אז לא נחזור אליהן).</a:t>
            </a:r>
          </a:p>
        </p:txBody>
      </p:sp>
      <p:pic>
        <p:nvPicPr>
          <p:cNvPr id="5" name="תמונה 4">
            <a:extLst>
              <a:ext uri="{FF2B5EF4-FFF2-40B4-BE49-F238E27FC236}">
                <a16:creationId xmlns:a16="http://schemas.microsoft.com/office/drawing/2014/main" id="{FC760254-8D80-B370-22E7-FDD754FFC53E}"/>
              </a:ext>
            </a:extLst>
          </p:cNvPr>
          <p:cNvPicPr>
            <a:picLocks noChangeAspect="1"/>
          </p:cNvPicPr>
          <p:nvPr/>
        </p:nvPicPr>
        <p:blipFill>
          <a:blip r:embed="rId2"/>
          <a:stretch>
            <a:fillRect/>
          </a:stretch>
        </p:blipFill>
        <p:spPr>
          <a:xfrm>
            <a:off x="0" y="4924155"/>
            <a:ext cx="8678486" cy="1933845"/>
          </a:xfrm>
          <a:prstGeom prst="rect">
            <a:avLst/>
          </a:prstGeom>
        </p:spPr>
      </p:pic>
    </p:spTree>
    <p:extLst>
      <p:ext uri="{BB962C8B-B14F-4D97-AF65-F5344CB8AC3E}">
        <p14:creationId xmlns:p14="http://schemas.microsoft.com/office/powerpoint/2010/main" val="69992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C8DFA79-4B2B-8E16-E90B-1B0C5F147909}"/>
              </a:ext>
            </a:extLst>
          </p:cNvPr>
          <p:cNvSpPr>
            <a:spLocks noGrp="1"/>
          </p:cNvSpPr>
          <p:nvPr>
            <p:ph type="title"/>
          </p:nvPr>
        </p:nvSpPr>
        <p:spPr/>
        <p:txBody>
          <a:bodyPr/>
          <a:lstStyle/>
          <a:p>
            <a:pPr algn="r"/>
            <a:r>
              <a:rPr lang="he-IL" dirty="0"/>
              <a:t>מה זה תכנות דינאמי?</a:t>
            </a:r>
          </a:p>
        </p:txBody>
      </p:sp>
      <p:sp>
        <p:nvSpPr>
          <p:cNvPr id="3" name="מציין מיקום תוכן 2">
            <a:extLst>
              <a:ext uri="{FF2B5EF4-FFF2-40B4-BE49-F238E27FC236}">
                <a16:creationId xmlns:a16="http://schemas.microsoft.com/office/drawing/2014/main" id="{A3CE8D77-DDAB-3453-5FF3-3D49169B481B}"/>
              </a:ext>
            </a:extLst>
          </p:cNvPr>
          <p:cNvSpPr>
            <a:spLocks noGrp="1"/>
          </p:cNvSpPr>
          <p:nvPr>
            <p:ph idx="1"/>
          </p:nvPr>
        </p:nvSpPr>
        <p:spPr/>
        <p:txBody>
          <a:bodyPr/>
          <a:lstStyle/>
          <a:p>
            <a:pPr algn="r">
              <a:buNone/>
            </a:pPr>
            <a:r>
              <a:rPr lang="he-IL" dirty="0"/>
              <a:t>הרעיון המרכזי מאחורי תכנות דינמי הוא פשוט אך עוצמתי: נשמור את הפתרונות עבור תת-בעיות קטנות, ונשתמש בהם כדי לפתור בעיות גדולות יותר – ובכך נחסוך חישובים מיותרים ונשפר משמעותית את זמן הריצה.</a:t>
            </a:r>
          </a:p>
          <a:p>
            <a:pPr marL="0" indent="0" algn="r" rtl="1">
              <a:buNone/>
            </a:pPr>
            <a:r>
              <a:rPr lang="he-IL" dirty="0"/>
              <a:t>דוגמה קלאסית לכך היא סדרת </a:t>
            </a:r>
            <a:r>
              <a:rPr lang="he-IL" dirty="0" err="1"/>
              <a:t>פיבונאצ'י</a:t>
            </a:r>
            <a:r>
              <a:rPr lang="he-IL" dirty="0"/>
              <a:t>. רבים מכם נחשפו אליה בקורס מבוא </a:t>
            </a:r>
            <a:r>
              <a:rPr lang="he-IL" dirty="0" err="1"/>
              <a:t>למדמח</a:t>
            </a:r>
            <a:r>
              <a:rPr lang="he-IL" dirty="0"/>
              <a:t>, שם ראיתם כיצד ניתן לחשב את המספר ה-</a:t>
            </a:r>
            <a:r>
              <a:rPr lang="en-US" dirty="0"/>
              <a:t>n</a:t>
            </a:r>
            <a:r>
              <a:rPr lang="he-IL" dirty="0"/>
              <a:t> בעזרת רקורסיה. אך מה הבעיה בגישה הזו? </a:t>
            </a:r>
          </a:p>
        </p:txBody>
      </p:sp>
    </p:spTree>
    <p:extLst>
      <p:ext uri="{BB962C8B-B14F-4D97-AF65-F5344CB8AC3E}">
        <p14:creationId xmlns:p14="http://schemas.microsoft.com/office/powerpoint/2010/main" val="3136211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ED39CE0-7397-B7A1-6074-A7E9B20E2709}"/>
              </a:ext>
            </a:extLst>
          </p:cNvPr>
          <p:cNvSpPr>
            <a:spLocks noGrp="1"/>
          </p:cNvSpPr>
          <p:nvPr>
            <p:ph type="title"/>
          </p:nvPr>
        </p:nvSpPr>
        <p:spPr>
          <a:xfrm>
            <a:off x="700635" y="698175"/>
            <a:ext cx="10691265" cy="1307592"/>
          </a:xfrm>
        </p:spPr>
        <p:txBody>
          <a:bodyPr/>
          <a:lstStyle/>
          <a:p>
            <a:pPr algn="r"/>
            <a:r>
              <a:rPr lang="he-IL" dirty="0"/>
              <a:t>סדרת </a:t>
            </a:r>
            <a:r>
              <a:rPr lang="he-IL" dirty="0" err="1"/>
              <a:t>פיבונאצי</a:t>
            </a:r>
            <a:r>
              <a:rPr lang="he-IL" dirty="0"/>
              <a:t> רקורסיה</a:t>
            </a:r>
          </a:p>
        </p:txBody>
      </p:sp>
      <p:sp>
        <p:nvSpPr>
          <p:cNvPr id="3" name="מציין מיקום תוכן 2">
            <a:extLst>
              <a:ext uri="{FF2B5EF4-FFF2-40B4-BE49-F238E27FC236}">
                <a16:creationId xmlns:a16="http://schemas.microsoft.com/office/drawing/2014/main" id="{E6585CA8-2EF0-EE37-58A2-2C83BEBA24DD}"/>
              </a:ext>
            </a:extLst>
          </p:cNvPr>
          <p:cNvSpPr>
            <a:spLocks noGrp="1"/>
          </p:cNvSpPr>
          <p:nvPr>
            <p:ph idx="1"/>
          </p:nvPr>
        </p:nvSpPr>
        <p:spPr>
          <a:xfrm>
            <a:off x="700635" y="1751212"/>
            <a:ext cx="10691265" cy="3739896"/>
          </a:xfrm>
        </p:spPr>
        <p:txBody>
          <a:bodyPr/>
          <a:lstStyle/>
          <a:p>
            <a:pPr marL="0" indent="0" algn="r" rtl="1">
              <a:buNone/>
            </a:pPr>
            <a:r>
              <a:rPr lang="he-IL"/>
              <a:t>הבעיה היא סיבוכיות הזמן. כל מספר מחושב על ידי קריאה לפונקציה עבור שני המספרים שלפניו, וכל אחת מהקריאות האלו מבצעת בעצמה שתי קריאות נוספות, וכן הלאה. יוצא שסיבוכיות הזמן היא </a:t>
            </a:r>
            <a:r>
              <a:rPr lang="en-US"/>
              <a:t>2^n</a:t>
            </a:r>
            <a:r>
              <a:rPr lang="he-IL"/>
              <a:t>.</a:t>
            </a:r>
          </a:p>
          <a:p>
            <a:pPr marL="0" indent="0" algn="r" rtl="1">
              <a:buNone/>
            </a:pPr>
            <a:r>
              <a:rPr lang="he-IL"/>
              <a:t>איך נעשה זאת בצורה יעילה?</a:t>
            </a:r>
          </a:p>
          <a:p>
            <a:pPr marL="0" indent="0" algn="r" rtl="1">
              <a:buNone/>
            </a:pPr>
            <a:endParaRPr lang="he-IL"/>
          </a:p>
          <a:p>
            <a:pPr marL="0" indent="0" algn="r" rtl="1">
              <a:buNone/>
            </a:pPr>
            <a:endParaRPr lang="he-IL" dirty="0"/>
          </a:p>
        </p:txBody>
      </p:sp>
      <p:pic>
        <p:nvPicPr>
          <p:cNvPr id="1026" name="Picture 2" descr="Dynamic programming 👑 : r/ProgrammerHumor">
            <a:extLst>
              <a:ext uri="{FF2B5EF4-FFF2-40B4-BE49-F238E27FC236}">
                <a16:creationId xmlns:a16="http://schemas.microsoft.com/office/drawing/2014/main" id="{0F01094A-DAC8-376B-E0FD-A0631D0037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767609"/>
            <a:ext cx="5169530" cy="4090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459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3F07CAE-1844-5E7E-A806-AE9665D8E44D}"/>
              </a:ext>
            </a:extLst>
          </p:cNvPr>
          <p:cNvSpPr>
            <a:spLocks noGrp="1"/>
          </p:cNvSpPr>
          <p:nvPr>
            <p:ph type="title"/>
          </p:nvPr>
        </p:nvSpPr>
        <p:spPr/>
        <p:txBody>
          <a:bodyPr/>
          <a:lstStyle/>
          <a:p>
            <a:pPr algn="r" rtl="1"/>
            <a:r>
              <a:rPr lang="he-IL" dirty="0"/>
              <a:t>סדרת </a:t>
            </a:r>
            <a:r>
              <a:rPr lang="he-IL" dirty="0" err="1"/>
              <a:t>פיבונאצי</a:t>
            </a:r>
            <a:r>
              <a:rPr lang="he-IL" dirty="0"/>
              <a:t> </a:t>
            </a:r>
            <a:r>
              <a:rPr lang="en-US" dirty="0"/>
              <a:t>DP</a:t>
            </a:r>
            <a:endParaRPr lang="he-IL" dirty="0"/>
          </a:p>
        </p:txBody>
      </p:sp>
      <p:sp>
        <p:nvSpPr>
          <p:cNvPr id="3" name="מציין מיקום תוכן 2">
            <a:extLst>
              <a:ext uri="{FF2B5EF4-FFF2-40B4-BE49-F238E27FC236}">
                <a16:creationId xmlns:a16="http://schemas.microsoft.com/office/drawing/2014/main" id="{4BB76FA5-3D22-3EA7-6086-94FD42E58AB2}"/>
              </a:ext>
            </a:extLst>
          </p:cNvPr>
          <p:cNvSpPr>
            <a:spLocks noGrp="1"/>
          </p:cNvSpPr>
          <p:nvPr>
            <p:ph idx="1"/>
          </p:nvPr>
        </p:nvSpPr>
        <p:spPr/>
        <p:txBody>
          <a:bodyPr/>
          <a:lstStyle/>
          <a:p>
            <a:pPr marL="0" indent="0" algn="r" rtl="1">
              <a:buNone/>
            </a:pPr>
            <a:r>
              <a:rPr lang="he-IL" dirty="0"/>
              <a:t>נעשה מערך בגודל </a:t>
            </a:r>
            <a:r>
              <a:rPr lang="en-US" dirty="0"/>
              <a:t>n</a:t>
            </a:r>
            <a:r>
              <a:rPr lang="he-IL" dirty="0"/>
              <a:t>. נאתחל את שני המקומות הראשונים ל1, ומאז נעשה לולאת </a:t>
            </a:r>
            <a:r>
              <a:rPr lang="en-US" dirty="0"/>
              <a:t>for</a:t>
            </a:r>
            <a:r>
              <a:rPr lang="he-IL" dirty="0"/>
              <a:t> שכל פעם מחברת את שני המקומות הקודמים אל המקום הנוכחי.</a:t>
            </a:r>
          </a:p>
          <a:p>
            <a:pPr marL="0" indent="0" algn="r" rtl="1">
              <a:buNone/>
            </a:pPr>
            <a:endParaRPr lang="he-IL" dirty="0"/>
          </a:p>
        </p:txBody>
      </p:sp>
      <p:pic>
        <p:nvPicPr>
          <p:cNvPr id="5" name="תמונה 4">
            <a:extLst>
              <a:ext uri="{FF2B5EF4-FFF2-40B4-BE49-F238E27FC236}">
                <a16:creationId xmlns:a16="http://schemas.microsoft.com/office/drawing/2014/main" id="{2917D11D-456F-080C-827C-04C3AA813B94}"/>
              </a:ext>
            </a:extLst>
          </p:cNvPr>
          <p:cNvPicPr>
            <a:picLocks noChangeAspect="1"/>
          </p:cNvPicPr>
          <p:nvPr/>
        </p:nvPicPr>
        <p:blipFill>
          <a:blip r:embed="rId2"/>
          <a:stretch>
            <a:fillRect/>
          </a:stretch>
        </p:blipFill>
        <p:spPr>
          <a:xfrm>
            <a:off x="-1" y="4101221"/>
            <a:ext cx="8027405" cy="2756780"/>
          </a:xfrm>
          <a:prstGeom prst="rect">
            <a:avLst/>
          </a:prstGeom>
        </p:spPr>
      </p:pic>
    </p:spTree>
    <p:extLst>
      <p:ext uri="{BB962C8B-B14F-4D97-AF65-F5344CB8AC3E}">
        <p14:creationId xmlns:p14="http://schemas.microsoft.com/office/powerpoint/2010/main" val="1338358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1EABC3-8C8C-E80C-B3F7-A7A3E86C5F15}"/>
              </a:ext>
            </a:extLst>
          </p:cNvPr>
          <p:cNvSpPr>
            <a:spLocks noGrp="1"/>
          </p:cNvSpPr>
          <p:nvPr>
            <p:ph type="title"/>
          </p:nvPr>
        </p:nvSpPr>
        <p:spPr/>
        <p:txBody>
          <a:bodyPr/>
          <a:lstStyle/>
          <a:p>
            <a:r>
              <a:rPr lang="en-US" dirty="0"/>
              <a:t>Coin problem</a:t>
            </a:r>
            <a:endParaRPr lang="he-IL" dirty="0"/>
          </a:p>
        </p:txBody>
      </p:sp>
      <p:sp>
        <p:nvSpPr>
          <p:cNvPr id="3" name="מציין מיקום תוכן 2">
            <a:extLst>
              <a:ext uri="{FF2B5EF4-FFF2-40B4-BE49-F238E27FC236}">
                <a16:creationId xmlns:a16="http://schemas.microsoft.com/office/drawing/2014/main" id="{AB787203-4F6A-7C20-0270-F2EFA88BCA05}"/>
              </a:ext>
            </a:extLst>
          </p:cNvPr>
          <p:cNvSpPr>
            <a:spLocks noGrp="1"/>
          </p:cNvSpPr>
          <p:nvPr>
            <p:ph idx="1"/>
          </p:nvPr>
        </p:nvSpPr>
        <p:spPr/>
        <p:txBody>
          <a:bodyPr/>
          <a:lstStyle/>
          <a:p>
            <a:pPr marL="0" indent="0" algn="r" rtl="1">
              <a:buNone/>
            </a:pPr>
            <a:r>
              <a:rPr lang="he-IL" dirty="0"/>
              <a:t>מהי הדרך היעילה ביותר להרכיב את הסכום</a:t>
            </a:r>
            <a:r>
              <a:rPr lang="en-US" dirty="0"/>
              <a:t> x </a:t>
            </a:r>
            <a:r>
              <a:rPr lang="he-IL" dirty="0"/>
              <a:t>בעזרת מספר המטבעות הקטן ביותר, כאשר עומדים לרשותנו רק המטבעות מהסוגים </a:t>
            </a:r>
            <a:r>
              <a:rPr lang="en-US" dirty="0"/>
              <a:t>a1,a2,a3…,an</a:t>
            </a:r>
            <a:r>
              <a:rPr lang="he-IL" dirty="0"/>
              <a:t>?    זמן </a:t>
            </a:r>
            <a:r>
              <a:rPr lang="en-US" dirty="0"/>
              <a:t>O(x*n)</a:t>
            </a:r>
            <a:r>
              <a:rPr lang="he-IL" dirty="0"/>
              <a:t>.</a:t>
            </a:r>
          </a:p>
          <a:p>
            <a:pPr marL="0" indent="0" algn="r" rtl="1">
              <a:buNone/>
            </a:pPr>
            <a:r>
              <a:rPr lang="he-IL" dirty="0"/>
              <a:t>למשל, אם </a:t>
            </a:r>
            <a:r>
              <a:rPr lang="en-US" dirty="0"/>
              <a:t> x=6</a:t>
            </a:r>
            <a:r>
              <a:rPr lang="he-IL" dirty="0"/>
              <a:t>והמטבעות האפשריים הם {1, 3, 4}, הדרך החסכונית ביותר היא להשתמש בשני מטבעות מסוג 3 – כלומר: 3 + 3 = 6.</a:t>
            </a:r>
          </a:p>
        </p:txBody>
      </p:sp>
    </p:spTree>
    <p:extLst>
      <p:ext uri="{BB962C8B-B14F-4D97-AF65-F5344CB8AC3E}">
        <p14:creationId xmlns:p14="http://schemas.microsoft.com/office/powerpoint/2010/main" val="2330401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72427E0-81A8-1068-40C1-B3FACCA926C7}"/>
              </a:ext>
            </a:extLst>
          </p:cNvPr>
          <p:cNvSpPr>
            <a:spLocks noGrp="1"/>
          </p:cNvSpPr>
          <p:nvPr>
            <p:ph type="title"/>
          </p:nvPr>
        </p:nvSpPr>
        <p:spPr/>
        <p:txBody>
          <a:bodyPr/>
          <a:lstStyle/>
          <a:p>
            <a:r>
              <a:rPr lang="en-US" dirty="0"/>
              <a:t>Coin </a:t>
            </a:r>
            <a:r>
              <a:rPr lang="en-US" dirty="0" err="1"/>
              <a:t>sombinations</a:t>
            </a:r>
            <a:endParaRPr lang="he-IL" dirty="0"/>
          </a:p>
        </p:txBody>
      </p:sp>
      <p:sp>
        <p:nvSpPr>
          <p:cNvPr id="3" name="מציין מיקום תוכן 2">
            <a:extLst>
              <a:ext uri="{FF2B5EF4-FFF2-40B4-BE49-F238E27FC236}">
                <a16:creationId xmlns:a16="http://schemas.microsoft.com/office/drawing/2014/main" id="{45477DED-63FA-15A3-DDA5-A8B4AFDDCE51}"/>
              </a:ext>
            </a:extLst>
          </p:cNvPr>
          <p:cNvSpPr>
            <a:spLocks noGrp="1"/>
          </p:cNvSpPr>
          <p:nvPr>
            <p:ph idx="1"/>
          </p:nvPr>
        </p:nvSpPr>
        <p:spPr/>
        <p:txBody>
          <a:bodyPr/>
          <a:lstStyle/>
          <a:p>
            <a:pPr marL="0" indent="0" algn="r" rtl="1">
              <a:buNone/>
            </a:pPr>
            <a:r>
              <a:rPr lang="he-IL" dirty="0"/>
              <a:t>תניחו שאנחנו חיים בעולם בו המטבעות היחידים הקיימים הם </a:t>
            </a:r>
            <a:r>
              <a:rPr lang="en-US" dirty="0"/>
              <a:t>a1,a2,a3,…,an</a:t>
            </a:r>
            <a:r>
              <a:rPr lang="he-IL" dirty="0"/>
              <a:t>, ואנחנו רוצים לשלם (בלי עודף) על משהו שעולה </a:t>
            </a:r>
            <a:r>
              <a:rPr lang="en-US" dirty="0"/>
              <a:t>x</a:t>
            </a:r>
            <a:r>
              <a:rPr lang="he-IL" dirty="0"/>
              <a:t>. כמה דרכים שונות יש לעשות את זה, אם יש לו אינסוף מכל מטבע? (הסדר משנה)</a:t>
            </a:r>
          </a:p>
        </p:txBody>
      </p:sp>
      <p:pic>
        <p:nvPicPr>
          <p:cNvPr id="5" name="תמונה 4">
            <a:extLst>
              <a:ext uri="{FF2B5EF4-FFF2-40B4-BE49-F238E27FC236}">
                <a16:creationId xmlns:a16="http://schemas.microsoft.com/office/drawing/2014/main" id="{980F71E3-EF56-F6E3-4F97-FFDDED9889DD}"/>
              </a:ext>
            </a:extLst>
          </p:cNvPr>
          <p:cNvPicPr>
            <a:picLocks noChangeAspect="1"/>
          </p:cNvPicPr>
          <p:nvPr/>
        </p:nvPicPr>
        <p:blipFill>
          <a:blip r:embed="rId2"/>
          <a:stretch>
            <a:fillRect/>
          </a:stretch>
        </p:blipFill>
        <p:spPr>
          <a:xfrm>
            <a:off x="700635" y="3450828"/>
            <a:ext cx="7535842" cy="2492772"/>
          </a:xfrm>
          <a:prstGeom prst="rect">
            <a:avLst/>
          </a:prstGeom>
        </p:spPr>
      </p:pic>
    </p:spTree>
    <p:extLst>
      <p:ext uri="{BB962C8B-B14F-4D97-AF65-F5344CB8AC3E}">
        <p14:creationId xmlns:p14="http://schemas.microsoft.com/office/powerpoint/2010/main" val="577807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A5D2DA3-8A02-7CC9-204D-421B043CA218}"/>
              </a:ext>
            </a:extLst>
          </p:cNvPr>
          <p:cNvSpPr>
            <a:spLocks noGrp="1"/>
          </p:cNvSpPr>
          <p:nvPr>
            <p:ph type="title"/>
          </p:nvPr>
        </p:nvSpPr>
        <p:spPr>
          <a:xfrm>
            <a:off x="700634" y="695230"/>
            <a:ext cx="10691265" cy="1307592"/>
          </a:xfrm>
        </p:spPr>
        <p:txBody>
          <a:bodyPr/>
          <a:lstStyle/>
          <a:p>
            <a:pPr algn="r" rtl="1"/>
            <a:r>
              <a:rPr lang="he-IL" dirty="0"/>
              <a:t>פתרון</a:t>
            </a:r>
          </a:p>
        </p:txBody>
      </p:sp>
      <p:sp>
        <p:nvSpPr>
          <p:cNvPr id="3" name="מציין מיקום תוכן 2">
            <a:extLst>
              <a:ext uri="{FF2B5EF4-FFF2-40B4-BE49-F238E27FC236}">
                <a16:creationId xmlns:a16="http://schemas.microsoft.com/office/drawing/2014/main" id="{FD127D33-6AA6-A40F-0E3D-6ECA777AD577}"/>
              </a:ext>
            </a:extLst>
          </p:cNvPr>
          <p:cNvSpPr>
            <a:spLocks noGrp="1"/>
          </p:cNvSpPr>
          <p:nvPr>
            <p:ph idx="1"/>
          </p:nvPr>
        </p:nvSpPr>
        <p:spPr>
          <a:xfrm>
            <a:off x="700634" y="1639836"/>
            <a:ext cx="10691265" cy="3739896"/>
          </a:xfrm>
        </p:spPr>
        <p:txBody>
          <a:bodyPr/>
          <a:lstStyle/>
          <a:p>
            <a:pPr algn="r" rtl="1"/>
            <a:r>
              <a:rPr lang="he-IL" dirty="0"/>
              <a:t>נעבור על כל סכום, ואם הצלחנו ליצור את הסכום הזה אז נעבור על כל המטבעות, ונוסיף את כמות הדרכים שהייתה ליצור את הסכום הזה לסכום </a:t>
            </a:r>
            <a:r>
              <a:rPr lang="en-US" dirty="0" err="1"/>
              <a:t>curr+coin</a:t>
            </a:r>
            <a:r>
              <a:rPr lang="he-IL" dirty="0"/>
              <a:t>. (כאשר </a:t>
            </a:r>
            <a:r>
              <a:rPr lang="en-US" dirty="0" err="1"/>
              <a:t>curr</a:t>
            </a:r>
            <a:r>
              <a:rPr lang="he-IL" dirty="0"/>
              <a:t> הסכום הנוכחי ו</a:t>
            </a:r>
            <a:r>
              <a:rPr lang="en-US" dirty="0"/>
              <a:t>coin</a:t>
            </a:r>
            <a:r>
              <a:rPr lang="he-IL" dirty="0"/>
              <a:t> המטבע הנוכחי).</a:t>
            </a:r>
          </a:p>
          <a:p>
            <a:pPr algn="r" rtl="1"/>
            <a:r>
              <a:rPr lang="he-IL" dirty="0"/>
              <a:t>הסיבה היא שעבור כל דרך ליצור את הסכום הקודם אנחנו נוכל להוסיף את המטבע הזה וליצור את הסכום הנוכחי. </a:t>
            </a:r>
          </a:p>
          <a:p>
            <a:pPr algn="r" rtl="1"/>
            <a:r>
              <a:rPr lang="he-IL" dirty="0"/>
              <a:t>לא נספור אף דרך פעמיים כי לא ניתן ליצור שני סכומים שונים עם אותם מטבעות (לא יכול להיות שתהיה דרך ליצור 4, ודרך ליצור 6, ושתיהן יתנו את אותה דרך ליצור 8).</a:t>
            </a:r>
          </a:p>
          <a:p>
            <a:pPr algn="r" rtl="1"/>
            <a:r>
              <a:rPr lang="he-IL" dirty="0"/>
              <a:t>נעשה בעזרת מערך, לא לשכוח שניתן ליצור את הסכום 0 בדרך אחת אז נאתחל את 0 ל-1.</a:t>
            </a:r>
          </a:p>
        </p:txBody>
      </p:sp>
      <p:pic>
        <p:nvPicPr>
          <p:cNvPr id="7" name="תמונה 6">
            <a:extLst>
              <a:ext uri="{FF2B5EF4-FFF2-40B4-BE49-F238E27FC236}">
                <a16:creationId xmlns:a16="http://schemas.microsoft.com/office/drawing/2014/main" id="{02265CC1-95FB-13C9-3CCD-B9BD4AED6A1B}"/>
              </a:ext>
            </a:extLst>
          </p:cNvPr>
          <p:cNvPicPr>
            <a:picLocks noChangeAspect="1"/>
          </p:cNvPicPr>
          <p:nvPr/>
        </p:nvPicPr>
        <p:blipFill>
          <a:blip r:embed="rId2"/>
          <a:stretch>
            <a:fillRect/>
          </a:stretch>
        </p:blipFill>
        <p:spPr>
          <a:xfrm>
            <a:off x="0" y="4734362"/>
            <a:ext cx="4219575" cy="2123637"/>
          </a:xfrm>
          <a:prstGeom prst="rect">
            <a:avLst/>
          </a:prstGeom>
        </p:spPr>
      </p:pic>
    </p:spTree>
    <p:extLst>
      <p:ext uri="{BB962C8B-B14F-4D97-AF65-F5344CB8AC3E}">
        <p14:creationId xmlns:p14="http://schemas.microsoft.com/office/powerpoint/2010/main" val="988458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62218DE4-E949-CCE8-34F0-471BF9E7BFC1}"/>
              </a:ext>
            </a:extLst>
          </p:cNvPr>
          <p:cNvSpPr>
            <a:spLocks noGrp="1"/>
          </p:cNvSpPr>
          <p:nvPr>
            <p:ph type="title"/>
          </p:nvPr>
        </p:nvSpPr>
        <p:spPr>
          <a:xfrm>
            <a:off x="1023601" y="914400"/>
            <a:ext cx="10687812" cy="798194"/>
          </a:xfrm>
        </p:spPr>
        <p:txBody>
          <a:bodyPr>
            <a:normAutofit/>
          </a:bodyPr>
          <a:lstStyle/>
          <a:p>
            <a:pPr algn="r" rtl="1"/>
            <a:r>
              <a:rPr lang="he-IL" sz="4400" dirty="0"/>
              <a:t>פתרון</a:t>
            </a:r>
          </a:p>
        </p:txBody>
      </p:sp>
      <p:cxnSp>
        <p:nvCxnSpPr>
          <p:cNvPr id="19" name="Straight Connector 13">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מציין מיקום תוכן 2">
            <a:extLst>
              <a:ext uri="{FF2B5EF4-FFF2-40B4-BE49-F238E27FC236}">
                <a16:creationId xmlns:a16="http://schemas.microsoft.com/office/drawing/2014/main" id="{EF0521C6-5F09-3905-D74D-5959AF12F133}"/>
              </a:ext>
            </a:extLst>
          </p:cNvPr>
          <p:cNvSpPr>
            <a:spLocks noGrp="1"/>
          </p:cNvSpPr>
          <p:nvPr>
            <p:ph idx="1"/>
          </p:nvPr>
        </p:nvSpPr>
        <p:spPr>
          <a:xfrm>
            <a:off x="7544932" y="1903093"/>
            <a:ext cx="4191001" cy="4139626"/>
          </a:xfrm>
        </p:spPr>
        <p:txBody>
          <a:bodyPr anchor="b">
            <a:normAutofit/>
          </a:bodyPr>
          <a:lstStyle/>
          <a:p>
            <a:pPr marL="0" indent="0" algn="r" rtl="1">
              <a:buNone/>
            </a:pPr>
            <a:r>
              <a:rPr lang="he-IL" dirty="0"/>
              <a:t>נשים לב שהפתרון האופטימלי עבור </a:t>
            </a:r>
            <a:r>
              <a:rPr lang="en-US" dirty="0"/>
              <a:t>x</a:t>
            </a:r>
            <a:r>
              <a:rPr lang="he-IL" dirty="0"/>
              <a:t> בטוח יהיה הפתרון האופטימלי של </a:t>
            </a:r>
            <a:r>
              <a:rPr lang="en-US" dirty="0"/>
              <a:t>x-coin</a:t>
            </a:r>
            <a:r>
              <a:rPr lang="he-IL" dirty="0"/>
              <a:t> מסוים, ועוד 1 כי נוסיף את המטבע הזה.</a:t>
            </a:r>
          </a:p>
          <a:p>
            <a:pPr marL="0" indent="0" algn="r" rtl="1">
              <a:buNone/>
            </a:pPr>
            <a:r>
              <a:rPr lang="he-IL" dirty="0"/>
              <a:t>לכן נעבור בלולאה על המספרים מ1 עד </a:t>
            </a:r>
            <a:r>
              <a:rPr lang="en-US" dirty="0"/>
              <a:t>n</a:t>
            </a:r>
            <a:r>
              <a:rPr lang="he-IL" dirty="0"/>
              <a:t>, וכל אחד נעדכן להיות האופטימלי מבין הקודמים אליו בהפרש מטבע אחד.</a:t>
            </a:r>
          </a:p>
          <a:p>
            <a:pPr marL="0" indent="0" rtl="1">
              <a:buNone/>
            </a:pPr>
            <a:endParaRPr lang="he-IL" dirty="0"/>
          </a:p>
          <a:p>
            <a:pPr marL="0" indent="0" rtl="1">
              <a:buNone/>
            </a:pPr>
            <a:endParaRPr lang="he-IL" dirty="0"/>
          </a:p>
          <a:p>
            <a:pPr marL="0" indent="0" rtl="1">
              <a:buNone/>
            </a:pPr>
            <a:endParaRPr lang="he-IL" dirty="0"/>
          </a:p>
        </p:txBody>
      </p:sp>
      <p:cxnSp>
        <p:nvCxnSpPr>
          <p:cNvPr id="20" name="Straight Connector 15">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תמונה 8">
            <a:extLst>
              <a:ext uri="{FF2B5EF4-FFF2-40B4-BE49-F238E27FC236}">
                <a16:creationId xmlns:a16="http://schemas.microsoft.com/office/drawing/2014/main" id="{8DFDADF7-7F88-FA32-F4A2-86D86A4A93B8}"/>
              </a:ext>
            </a:extLst>
          </p:cNvPr>
          <p:cNvPicPr>
            <a:picLocks noChangeAspect="1"/>
          </p:cNvPicPr>
          <p:nvPr/>
        </p:nvPicPr>
        <p:blipFill>
          <a:blip r:embed="rId2"/>
          <a:stretch>
            <a:fillRect/>
          </a:stretch>
        </p:blipFill>
        <p:spPr>
          <a:xfrm>
            <a:off x="0" y="3429000"/>
            <a:ext cx="7550785" cy="3480440"/>
          </a:xfrm>
          <a:prstGeom prst="rect">
            <a:avLst/>
          </a:prstGeom>
        </p:spPr>
      </p:pic>
    </p:spTree>
    <p:extLst>
      <p:ext uri="{BB962C8B-B14F-4D97-AF65-F5344CB8AC3E}">
        <p14:creationId xmlns:p14="http://schemas.microsoft.com/office/powerpoint/2010/main" val="3178679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5F767AC-7F48-C077-ACB3-AC90A7AAAEF6}"/>
              </a:ext>
            </a:extLst>
          </p:cNvPr>
          <p:cNvSpPr>
            <a:spLocks noGrp="1"/>
          </p:cNvSpPr>
          <p:nvPr>
            <p:ph type="title"/>
          </p:nvPr>
        </p:nvSpPr>
        <p:spPr>
          <a:xfrm>
            <a:off x="700635" y="914400"/>
            <a:ext cx="10691265" cy="950614"/>
          </a:xfrm>
        </p:spPr>
        <p:txBody>
          <a:bodyPr/>
          <a:lstStyle/>
          <a:p>
            <a:pPr algn="r" rtl="1"/>
            <a:r>
              <a:rPr lang="en-US" dirty="0"/>
              <a:t>Paths in a grid</a:t>
            </a:r>
            <a:r>
              <a:rPr lang="he-IL" dirty="0"/>
              <a:t> </a:t>
            </a:r>
          </a:p>
        </p:txBody>
      </p:sp>
      <p:sp>
        <p:nvSpPr>
          <p:cNvPr id="3" name="מציין מיקום תוכן 2">
            <a:extLst>
              <a:ext uri="{FF2B5EF4-FFF2-40B4-BE49-F238E27FC236}">
                <a16:creationId xmlns:a16="http://schemas.microsoft.com/office/drawing/2014/main" id="{41266BD6-B04E-51F6-FA24-75B3B6FC9816}"/>
              </a:ext>
            </a:extLst>
          </p:cNvPr>
          <p:cNvSpPr>
            <a:spLocks noGrp="1"/>
          </p:cNvSpPr>
          <p:nvPr>
            <p:ph idx="1"/>
          </p:nvPr>
        </p:nvSpPr>
        <p:spPr/>
        <p:txBody>
          <a:bodyPr/>
          <a:lstStyle/>
          <a:p>
            <a:pPr marL="0" indent="0" algn="r" rtl="1">
              <a:buNone/>
            </a:pPr>
            <a:r>
              <a:rPr lang="he-IL" dirty="0"/>
              <a:t>בבעיה הזו, אנחנו מקבלים לוח בגודל </a:t>
            </a:r>
            <a:r>
              <a:rPr lang="en-US" dirty="0"/>
              <a:t> </a:t>
            </a:r>
            <a:r>
              <a:rPr lang="en-US" dirty="0" err="1"/>
              <a:t>n×n</a:t>
            </a:r>
            <a:r>
              <a:rPr lang="he-IL" dirty="0"/>
              <a:t>וכל משבצת בו מכילה מספר חיובי. אנחנו מתחילים מהפינה השמאלית-עליונה של הלוח (למעלה משמאל), והמטרה היא להגיע לפינה הימנית-תחתונה (למטה מימין).</a:t>
            </a:r>
          </a:p>
          <a:p>
            <a:pPr marL="0" indent="0" algn="r" rtl="1">
              <a:buNone/>
            </a:pPr>
            <a:r>
              <a:rPr lang="he-IL" dirty="0"/>
              <a:t>מותר לזוז רק </a:t>
            </a:r>
            <a:r>
              <a:rPr lang="he-IL" b="1" dirty="0"/>
              <a:t>שמאלה</a:t>
            </a:r>
            <a:r>
              <a:rPr lang="he-IL" dirty="0"/>
              <a:t> או </a:t>
            </a:r>
            <a:r>
              <a:rPr lang="he-IL" b="1" dirty="0"/>
              <a:t>למטה</a:t>
            </a:r>
            <a:r>
              <a:rPr lang="he-IL" dirty="0"/>
              <a:t> בכל צעד – כלומר, אי אפשר לזוז אחורה או למעלה.</a:t>
            </a:r>
          </a:p>
          <a:p>
            <a:pPr marL="0" indent="0" algn="r" rtl="1">
              <a:buNone/>
            </a:pPr>
            <a:r>
              <a:rPr lang="he-IL" dirty="0"/>
              <a:t>עלינו למצוא מסלול כזה כך שסכום המספרים שנעבור עליהם יהיה </a:t>
            </a:r>
            <a:r>
              <a:rPr lang="he-IL" b="1" dirty="0"/>
              <a:t>הכי גדול שאפשר</a:t>
            </a:r>
            <a:r>
              <a:rPr lang="he-IL" dirty="0"/>
              <a:t>.</a:t>
            </a:r>
          </a:p>
          <a:p>
            <a:pPr marL="0" indent="0" algn="r" rtl="1">
              <a:buNone/>
            </a:pPr>
            <a:r>
              <a:rPr lang="he-IL" dirty="0"/>
              <a:t>לדוגמה, בציור הבא מוצג מסלול אופטימלי שמממש את הדרישה הזו.</a:t>
            </a:r>
          </a:p>
          <a:p>
            <a:pPr marL="0" indent="0" algn="r" rtl="1">
              <a:buNone/>
            </a:pPr>
            <a:r>
              <a:rPr lang="he-IL" dirty="0"/>
              <a:t>סיבוכיות- </a:t>
            </a:r>
            <a:r>
              <a:rPr lang="en-US" dirty="0"/>
              <a:t>n^2</a:t>
            </a:r>
            <a:r>
              <a:rPr lang="he-IL" dirty="0"/>
              <a:t> (גודל ה</a:t>
            </a:r>
            <a:r>
              <a:rPr lang="en-US" dirty="0"/>
              <a:t>grid</a:t>
            </a:r>
            <a:r>
              <a:rPr lang="he-IL" dirty="0"/>
              <a:t>)</a:t>
            </a:r>
          </a:p>
        </p:txBody>
      </p:sp>
      <p:pic>
        <p:nvPicPr>
          <p:cNvPr id="5" name="תמונה 4">
            <a:extLst>
              <a:ext uri="{FF2B5EF4-FFF2-40B4-BE49-F238E27FC236}">
                <a16:creationId xmlns:a16="http://schemas.microsoft.com/office/drawing/2014/main" id="{7AFE0B4B-AD83-81AA-45F5-B50A86B23F71}"/>
              </a:ext>
            </a:extLst>
          </p:cNvPr>
          <p:cNvPicPr>
            <a:picLocks noChangeAspect="1"/>
          </p:cNvPicPr>
          <p:nvPr/>
        </p:nvPicPr>
        <p:blipFill>
          <a:blip r:embed="rId2"/>
          <a:stretch>
            <a:fillRect/>
          </a:stretch>
        </p:blipFill>
        <p:spPr>
          <a:xfrm>
            <a:off x="0" y="4005868"/>
            <a:ext cx="2795090" cy="2852132"/>
          </a:xfrm>
          <a:prstGeom prst="rect">
            <a:avLst/>
          </a:prstGeom>
        </p:spPr>
      </p:pic>
    </p:spTree>
    <p:extLst>
      <p:ext uri="{BB962C8B-B14F-4D97-AF65-F5344CB8AC3E}">
        <p14:creationId xmlns:p14="http://schemas.microsoft.com/office/powerpoint/2010/main" val="3386492133"/>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196</TotalTime>
  <Words>774</Words>
  <Application>Microsoft Office PowerPoint</Application>
  <PresentationFormat>מסך רחב</PresentationFormat>
  <Paragraphs>44</Paragraphs>
  <Slides>12</Slides>
  <Notes>0</Notes>
  <HiddenSlides>0</HiddenSlides>
  <MMClips>0</MMClips>
  <ScaleCrop>false</ScaleCrop>
  <HeadingPairs>
    <vt:vector size="6" baseType="variant">
      <vt:variant>
        <vt:lpstr>גופנים בשימוש</vt:lpstr>
      </vt:variant>
      <vt:variant>
        <vt:i4>2</vt:i4>
      </vt:variant>
      <vt:variant>
        <vt:lpstr>ערכת נושא</vt:lpstr>
      </vt:variant>
      <vt:variant>
        <vt:i4>1</vt:i4>
      </vt:variant>
      <vt:variant>
        <vt:lpstr>כותרות שקופיות</vt:lpstr>
      </vt:variant>
      <vt:variant>
        <vt:i4>12</vt:i4>
      </vt:variant>
    </vt:vector>
  </HeadingPairs>
  <TitlesOfParts>
    <vt:vector size="15" baseType="lpstr">
      <vt:lpstr>Arial</vt:lpstr>
      <vt:lpstr>Calisto MT</vt:lpstr>
      <vt:lpstr>ChronicleVTI</vt:lpstr>
      <vt:lpstr>הרצאת תכנות דינאמי</vt:lpstr>
      <vt:lpstr>מה זה תכנות דינאמי?</vt:lpstr>
      <vt:lpstr>סדרת פיבונאצי רקורסיה</vt:lpstr>
      <vt:lpstr>סדרת פיבונאצי DP</vt:lpstr>
      <vt:lpstr>Coin problem</vt:lpstr>
      <vt:lpstr>Coin sombinations</vt:lpstr>
      <vt:lpstr>פתרון</vt:lpstr>
      <vt:lpstr>פתרון</vt:lpstr>
      <vt:lpstr>Paths in a grid </vt:lpstr>
      <vt:lpstr>פתרון</vt:lpstr>
      <vt:lpstr>Knapsack</vt:lpstr>
      <vt:lpstr>פתרון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ירין סרגה</dc:creator>
  <cp:lastModifiedBy>ירין סרגה</cp:lastModifiedBy>
  <cp:revision>52</cp:revision>
  <dcterms:created xsi:type="dcterms:W3CDTF">2025-05-16T11:56:45Z</dcterms:created>
  <dcterms:modified xsi:type="dcterms:W3CDTF">2025-05-30T06:54:39Z</dcterms:modified>
</cp:coreProperties>
</file>