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embeddedFontLst>
    <p:embeddedFont>
      <p:font typeface="Helvetica Neue"/>
      <p:regular r:id="rId36"/>
      <p:bold r:id="rId37"/>
      <p:italic r:id="rId38"/>
      <p:boldItalic r:id="rId39"/>
    </p:embeddedFont>
    <p:embeddedFont>
      <p:font typeface="Open Sans ExtraBold"/>
      <p:bold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hEghnccr5OXgaxqBmZ+KcG3H+L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2E4610-B70A-4D1F-AC68-5099D142ADB8}">
  <a:tblStyle styleId="{F42E4610-B70A-4D1F-AC68-5099D142ADB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5032ABD-16B5-4DB6-A346-25F179604FAA}"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ExtraBold-bold.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OpenSansExtraBold-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HelveticaNeue-bold.fntdata"/><Relationship Id="rId14" Type="http://schemas.openxmlformats.org/officeDocument/2006/relationships/slide" Target="slides/slide9.xml"/><Relationship Id="rId36" Type="http://schemas.openxmlformats.org/officeDocument/2006/relationships/font" Target="fonts/HelveticaNeue-regular.fntdata"/><Relationship Id="rId17" Type="http://schemas.openxmlformats.org/officeDocument/2006/relationships/slide" Target="slides/slide12.xml"/><Relationship Id="rId39" Type="http://schemas.openxmlformats.org/officeDocument/2006/relationships/font" Target="fonts/HelveticaNeue-boldItalic.fntdata"/><Relationship Id="rId16" Type="http://schemas.openxmlformats.org/officeDocument/2006/relationships/slide" Target="slides/slide11.xml"/><Relationship Id="rId38" Type="http://schemas.openxmlformats.org/officeDocument/2006/relationships/font" Target="fonts/HelveticaNeue-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d17f729a3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2d17f729a3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g2d17f729a3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d17f729a3a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g2d17f729a3a_0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Explore the efficacy of Wi-Fi fingerprinting</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Understanding the need for indoor navigation</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Comparison to similar systems</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Testing the correctness of the algorithm</a:t>
            </a:r>
            <a:endParaRPr/>
          </a:p>
          <a:p>
            <a:pPr indent="0" lvl="0" marL="0" rtl="0" algn="l">
              <a:lnSpc>
                <a:spcPct val="100000"/>
              </a:lnSpc>
              <a:spcBef>
                <a:spcPts val="0"/>
              </a:spcBef>
              <a:spcAft>
                <a:spcPts val="0"/>
              </a:spcAft>
              <a:buSzPts val="1400"/>
              <a:buNone/>
            </a:pPr>
            <a:r>
              <a:t/>
            </a:r>
            <a:endParaRPr/>
          </a:p>
        </p:txBody>
      </p:sp>
      <p:sp>
        <p:nvSpPr>
          <p:cNvPr id="295" name="Google Shape;295;g2d17f729a3a_0_1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d17f729a3a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g2d17f729a3a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Explore the efficacy of Wi-Fi fingerprinting</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Understanding the need for indoor navigation</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Comparison to similar systems</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Testing the correctness of the algorithm</a:t>
            </a:r>
            <a:endParaRPr/>
          </a:p>
          <a:p>
            <a:pPr indent="0" lvl="0" marL="0" rtl="0" algn="l">
              <a:lnSpc>
                <a:spcPct val="100000"/>
              </a:lnSpc>
              <a:spcBef>
                <a:spcPts val="0"/>
              </a:spcBef>
              <a:spcAft>
                <a:spcPts val="0"/>
              </a:spcAft>
              <a:buSzPts val="1400"/>
              <a:buNone/>
            </a:pPr>
            <a:r>
              <a:t/>
            </a:r>
            <a:endParaRPr/>
          </a:p>
        </p:txBody>
      </p:sp>
      <p:sp>
        <p:nvSpPr>
          <p:cNvPr id="317" name="Google Shape;317;g2d17f729a3a_0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d17f729a3a_0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g2d17f729a3a_0_1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Explore the efficacy of Wi-Fi fingerprinting</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Understanding the need for indoor navigation</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Comparison to similar systems</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Testing the correctness of the algorithm</a:t>
            </a:r>
            <a:endParaRPr/>
          </a:p>
          <a:p>
            <a:pPr indent="0" lvl="0" marL="0" rtl="0" algn="l">
              <a:lnSpc>
                <a:spcPct val="100000"/>
              </a:lnSpc>
              <a:spcBef>
                <a:spcPts val="0"/>
              </a:spcBef>
              <a:spcAft>
                <a:spcPts val="0"/>
              </a:spcAft>
              <a:buSzPts val="1400"/>
              <a:buNone/>
            </a:pPr>
            <a:r>
              <a:t/>
            </a:r>
            <a:endParaRPr/>
          </a:p>
        </p:txBody>
      </p:sp>
      <p:sp>
        <p:nvSpPr>
          <p:cNvPr id="338" name="Google Shape;338;g2d17f729a3a_0_1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d17f729a3a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g2d17f729a3a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Explore the efficacy of Wi-Fi fingerprinting</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Understanding the need for indoor navigation</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Comparison to similar systems</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Testing the correctness of the algorithm</a:t>
            </a:r>
            <a:endParaRPr/>
          </a:p>
          <a:p>
            <a:pPr indent="0" lvl="0" marL="0" rtl="0" algn="l">
              <a:lnSpc>
                <a:spcPct val="100000"/>
              </a:lnSpc>
              <a:spcBef>
                <a:spcPts val="0"/>
              </a:spcBef>
              <a:spcAft>
                <a:spcPts val="0"/>
              </a:spcAft>
              <a:buSzPts val="1400"/>
              <a:buNone/>
            </a:pPr>
            <a:r>
              <a:t/>
            </a:r>
            <a:endParaRPr/>
          </a:p>
        </p:txBody>
      </p:sp>
      <p:sp>
        <p:nvSpPr>
          <p:cNvPr id="353" name="Google Shape;353;g2d17f729a3a_0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d17f729a3a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g2d17f729a3a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Explore the efficacy of Wi-Fi fingerprinting</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Understanding the need for indoor navigation</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Comparison to similar systems</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Testing the correctness of the algorithm</a:t>
            </a:r>
            <a:endParaRPr/>
          </a:p>
          <a:p>
            <a:pPr indent="0" lvl="0" marL="0" rtl="0" algn="l">
              <a:lnSpc>
                <a:spcPct val="100000"/>
              </a:lnSpc>
              <a:spcBef>
                <a:spcPts val="0"/>
              </a:spcBef>
              <a:spcAft>
                <a:spcPts val="0"/>
              </a:spcAft>
              <a:buSzPts val="1400"/>
              <a:buNone/>
            </a:pPr>
            <a:r>
              <a:t/>
            </a:r>
            <a:endParaRPr/>
          </a:p>
        </p:txBody>
      </p:sp>
      <p:sp>
        <p:nvSpPr>
          <p:cNvPr id="374" name="Google Shape;374;g2d17f729a3a_0_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d17f729a3a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g2d17f729a3a_0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Explore the efficacy of Wi-Fi fingerprinting</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Understanding the need for indoor navigation</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Comparison to similar systems</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Testing the correctness of the algorithm</a:t>
            </a:r>
            <a:endParaRPr/>
          </a:p>
          <a:p>
            <a:pPr indent="0" lvl="0" marL="0" rtl="0" algn="l">
              <a:lnSpc>
                <a:spcPct val="100000"/>
              </a:lnSpc>
              <a:spcBef>
                <a:spcPts val="0"/>
              </a:spcBef>
              <a:spcAft>
                <a:spcPts val="0"/>
              </a:spcAft>
              <a:buSzPts val="1400"/>
              <a:buNone/>
            </a:pPr>
            <a:r>
              <a:t/>
            </a:r>
            <a:endParaRPr/>
          </a:p>
        </p:txBody>
      </p:sp>
      <p:sp>
        <p:nvSpPr>
          <p:cNvPr id="395" name="Google Shape;395;g2d17f729a3a_0_1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d13e43dfd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g2d13e43dfd3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Explore the efficacy of Wi-Fi fingerprinting</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Understanding the need for indoor navigation</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Comparison to similar systems</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Testing the correctness of the algorithm</a:t>
            </a:r>
            <a:endParaRPr/>
          </a:p>
          <a:p>
            <a:pPr indent="0" lvl="0" marL="0" rtl="0" algn="l">
              <a:lnSpc>
                <a:spcPct val="100000"/>
              </a:lnSpc>
              <a:spcBef>
                <a:spcPts val="0"/>
              </a:spcBef>
              <a:spcAft>
                <a:spcPts val="0"/>
              </a:spcAft>
              <a:buSzPts val="1400"/>
              <a:buNone/>
            </a:pPr>
            <a:r>
              <a:t/>
            </a:r>
            <a:endParaRPr/>
          </a:p>
        </p:txBody>
      </p:sp>
      <p:sp>
        <p:nvSpPr>
          <p:cNvPr id="416" name="Google Shape;416;g2d13e43dfd3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 name="Google Shape;44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8" name="Google Shape;45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6" name="Google Shape;47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5" name="Google Shape;505;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d1feff6ddd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6" name="Google Shape;516;g2d1feff6ddd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d14381df4c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1" name="Google Shape;541;g2d14381df4c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d1feff6ddd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3" name="Google Shape;553;g2d1feff6ddd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4" name="Google Shape;554;g2d1feff6ddd_0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d1feff6ddd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4" name="Google Shape;574;g2d1feff6ddd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5" name="Google Shape;575;g2d1feff6ddd_0_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4" name="Google Shape;59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1feff6ddd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2d1feff6ddd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2E75B5"/>
                </a:solidFill>
              </a:rPr>
              <a:t>More details at the end of the presentation </a:t>
            </a:r>
            <a:endParaRPr/>
          </a:p>
        </p:txBody>
      </p:sp>
      <p:sp>
        <p:nvSpPr>
          <p:cNvPr id="127" name="Google Shape;127;g2d1feff6ddd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9" name="Google Shape;60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14381df4c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2d14381df4c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Explore the efficacy of Wi-Fi fingerprinting</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Understanding the need for indoor navigation</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Comparison to similar systems</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Testing the correctness of the algorithm</a:t>
            </a:r>
            <a:endParaRPr/>
          </a:p>
          <a:p>
            <a:pPr indent="0" lvl="0" marL="0" rtl="0" algn="l">
              <a:lnSpc>
                <a:spcPct val="100000"/>
              </a:lnSpc>
              <a:spcBef>
                <a:spcPts val="0"/>
              </a:spcBef>
              <a:spcAft>
                <a:spcPts val="0"/>
              </a:spcAft>
              <a:buSzPts val="1400"/>
              <a:buNone/>
            </a:pPr>
            <a:r>
              <a:t/>
            </a:r>
            <a:endParaRPr/>
          </a:p>
        </p:txBody>
      </p:sp>
      <p:sp>
        <p:nvSpPr>
          <p:cNvPr id="154" name="Google Shape;154;g2d14381df4c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rgbClr val="2E75B5"/>
              </a:buClr>
              <a:buSzPts val="1200"/>
              <a:buFont typeface="Courier New"/>
              <a:buChar char="o"/>
            </a:pPr>
            <a:r>
              <a:rPr lang="en-US">
                <a:solidFill>
                  <a:srgbClr val="2E75B5"/>
                </a:solidFill>
              </a:rPr>
              <a:t>non parametric, supervised learning classifier</a:t>
            </a:r>
            <a:endParaRPr/>
          </a:p>
          <a:p>
            <a:pPr indent="0" lvl="0" marL="0" rtl="0" algn="l">
              <a:lnSpc>
                <a:spcPct val="100000"/>
              </a:lnSpc>
              <a:spcBef>
                <a:spcPts val="0"/>
              </a:spcBef>
              <a:spcAft>
                <a:spcPts val="0"/>
              </a:spcAft>
              <a:buSzPts val="1400"/>
              <a:buNone/>
            </a:pPr>
            <a:r>
              <a:t/>
            </a:r>
            <a:endParaRPr/>
          </a:p>
        </p:txBody>
      </p:sp>
      <p:sp>
        <p:nvSpPr>
          <p:cNvPr id="170" name="Google Shape;17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Explore the efficacy of Wi-Fi fingerprinting</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Understanding the need for indoor navigation</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Comparison to similar systems</a:t>
            </a:r>
            <a:endParaRPr/>
          </a:p>
          <a:p>
            <a:pPr indent="-457200" lvl="0" marL="457200" rtl="0" algn="l">
              <a:lnSpc>
                <a:spcPct val="100000"/>
              </a:lnSpc>
              <a:spcBef>
                <a:spcPts val="0"/>
              </a:spcBef>
              <a:spcAft>
                <a:spcPts val="0"/>
              </a:spcAft>
              <a:buClr>
                <a:srgbClr val="2E75B5"/>
              </a:buClr>
              <a:buSzPts val="1200"/>
              <a:buFont typeface="Courier New"/>
              <a:buChar char="o"/>
            </a:pPr>
            <a:r>
              <a:rPr lang="en-US" sz="1200">
                <a:solidFill>
                  <a:srgbClr val="2E75B5"/>
                </a:solidFill>
              </a:rPr>
              <a:t>Testing the correctness of the algorithm</a:t>
            </a:r>
            <a:endParaRPr/>
          </a:p>
          <a:p>
            <a:pPr indent="0" lvl="0" marL="0" rtl="0" algn="l">
              <a:lnSpc>
                <a:spcPct val="100000"/>
              </a:lnSpc>
              <a:spcBef>
                <a:spcPts val="0"/>
              </a:spcBef>
              <a:spcAft>
                <a:spcPts val="0"/>
              </a:spcAft>
              <a:buSzPts val="1400"/>
              <a:buNone/>
            </a:pPr>
            <a:r>
              <a:t/>
            </a:r>
            <a:endParaRPr/>
          </a:p>
        </p:txBody>
      </p:sp>
      <p:sp>
        <p:nvSpPr>
          <p:cNvPr id="185" name="Google Shape;185;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9"/>
          <p:cNvSpPr/>
          <p:nvPr>
            <p:ph idx="2" type="pic"/>
          </p:nvPr>
        </p:nvSpPr>
        <p:spPr>
          <a:xfrm>
            <a:off x="5183188" y="987425"/>
            <a:ext cx="6172200" cy="4873625"/>
          </a:xfrm>
          <a:prstGeom prst="rect">
            <a:avLst/>
          </a:prstGeom>
          <a:noFill/>
          <a:ln>
            <a:noFill/>
          </a:ln>
        </p:spPr>
      </p:sp>
      <p:sp>
        <p:nvSpPr>
          <p:cNvPr id="68" name="Google Shape;68;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9.png"/><Relationship Id="rId6"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s://www.codecogs.com/eqnedit.php?latex=%20%5Ctext%7BScore%7D%20%3D%202%20%5Ctimes%20%7C%5Ctext%7BIntersection%7D(A%2C%20B)%7C%20-%20%7C%5Ctext%7BUnique%7D(A)%7C%20-%20%7C%5Ctext%7BUnique%7D(B)%7C#0" TargetMode="External"/><Relationship Id="rId6"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drive.google.com/file/d/1rGSRFR5_7J_M6lbS6WwAk0f_0UcLmhqj/view" TargetMode="External"/><Relationship Id="rId6"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0.jpg"/><Relationship Id="rId6"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2.png"/><Relationship Id="rId6"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1.png"/><Relationship Id="rId6" Type="http://schemas.openxmlformats.org/officeDocument/2006/relationships/image" Target="../media/image18.png"/><Relationship Id="rId7"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3.png"/><Relationship Id="rId6"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sp>
        <p:nvSpPr>
          <p:cNvPr id="89" name="Google Shape;89;p1"/>
          <p:cNvSpPr txBox="1"/>
          <p:nvPr/>
        </p:nvSpPr>
        <p:spPr>
          <a:xfrm>
            <a:off x="328361" y="2710767"/>
            <a:ext cx="11535300" cy="1231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Cambria"/>
                <a:ea typeface="Cambria"/>
                <a:cs typeface="Cambria"/>
                <a:sym typeface="Cambria"/>
              </a:rPr>
              <a:t>Exploring the Minimum RSSI Fingerprints Needed for Reliable Indoor Localization</a:t>
            </a:r>
            <a:endParaRPr i="0" sz="1400" u="none" cap="none" strike="noStrike">
              <a:solidFill>
                <a:schemeClr val="dk1"/>
              </a:solidFill>
              <a:latin typeface="Cambria"/>
              <a:ea typeface="Cambria"/>
              <a:cs typeface="Cambria"/>
              <a:sym typeface="Cambria"/>
            </a:endParaRPr>
          </a:p>
        </p:txBody>
      </p:sp>
      <p:sp>
        <p:nvSpPr>
          <p:cNvPr id="90" name="Google Shape;90;p1"/>
          <p:cNvSpPr txBox="1"/>
          <p:nvPr/>
        </p:nvSpPr>
        <p:spPr>
          <a:xfrm>
            <a:off x="3577188" y="1660818"/>
            <a:ext cx="5037600" cy="892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3200"/>
              <a:buFont typeface="Arial"/>
              <a:buNone/>
            </a:pPr>
            <a:r>
              <a:rPr i="0" lang="en-US" sz="3200" u="none" cap="none" strike="noStrike">
                <a:solidFill>
                  <a:schemeClr val="dk1"/>
                </a:solidFill>
                <a:latin typeface="Cambria"/>
                <a:ea typeface="Cambria"/>
                <a:cs typeface="Cambria"/>
                <a:sym typeface="Cambria"/>
              </a:rPr>
              <a:t>Project </a:t>
            </a:r>
            <a:r>
              <a:rPr lang="en-US" sz="3200">
                <a:solidFill>
                  <a:schemeClr val="dk1"/>
                </a:solidFill>
                <a:latin typeface="Cambria"/>
                <a:ea typeface="Cambria"/>
                <a:cs typeface="Cambria"/>
                <a:sym typeface="Cambria"/>
              </a:rPr>
              <a:t>C</a:t>
            </a:r>
            <a:r>
              <a:rPr i="0" lang="en-US" sz="3200" u="none" cap="none" strike="noStrike">
                <a:solidFill>
                  <a:schemeClr val="dk1"/>
                </a:solidFill>
                <a:latin typeface="Cambria"/>
                <a:ea typeface="Cambria"/>
                <a:cs typeface="Cambria"/>
                <a:sym typeface="Cambria"/>
              </a:rPr>
              <a:t>apstone </a:t>
            </a:r>
            <a:r>
              <a:rPr lang="en-US" sz="3200">
                <a:solidFill>
                  <a:schemeClr val="dk1"/>
                </a:solidFill>
                <a:latin typeface="Cambria"/>
                <a:ea typeface="Cambria"/>
                <a:cs typeface="Cambria"/>
                <a:sym typeface="Cambria"/>
              </a:rPr>
              <a:t>P</a:t>
            </a:r>
            <a:r>
              <a:rPr i="0" lang="en-US" sz="3200" u="none" cap="none" strike="noStrike">
                <a:solidFill>
                  <a:schemeClr val="dk1"/>
                </a:solidFill>
                <a:latin typeface="Cambria"/>
                <a:ea typeface="Cambria"/>
                <a:cs typeface="Cambria"/>
                <a:sym typeface="Cambria"/>
              </a:rPr>
              <a:t>hase </a:t>
            </a:r>
            <a:r>
              <a:rPr lang="en-US" sz="3200">
                <a:solidFill>
                  <a:schemeClr val="dk1"/>
                </a:solidFill>
                <a:latin typeface="Cambria"/>
                <a:ea typeface="Cambria"/>
                <a:cs typeface="Cambria"/>
                <a:sym typeface="Cambria"/>
              </a:rPr>
              <a:t>B</a:t>
            </a:r>
            <a:endParaRPr sz="3200">
              <a:solidFill>
                <a:schemeClr val="dk1"/>
              </a:solidFill>
              <a:latin typeface="Cambria"/>
              <a:ea typeface="Cambria"/>
              <a:cs typeface="Cambria"/>
              <a:sym typeface="Cambria"/>
            </a:endParaRPr>
          </a:p>
          <a:p>
            <a:pPr indent="0" lvl="0" marL="0" marR="0" rtl="0" algn="ctr">
              <a:lnSpc>
                <a:spcPct val="157468"/>
              </a:lnSpc>
              <a:spcBef>
                <a:spcPts val="0"/>
              </a:spcBef>
              <a:spcAft>
                <a:spcPts val="0"/>
              </a:spcAft>
              <a:buClr>
                <a:srgbClr val="000000"/>
              </a:buClr>
              <a:buSzPts val="3200"/>
              <a:buFont typeface="Arial"/>
              <a:buNone/>
            </a:pPr>
            <a:r>
              <a:rPr lang="en-US" sz="2600">
                <a:solidFill>
                  <a:schemeClr val="dk1"/>
                </a:solidFill>
                <a:latin typeface="Cambria"/>
                <a:ea typeface="Cambria"/>
                <a:cs typeface="Cambria"/>
                <a:sym typeface="Cambria"/>
              </a:rPr>
              <a:t>23-2-D-2</a:t>
            </a:r>
            <a:endParaRPr sz="2600">
              <a:solidFill>
                <a:schemeClr val="dk1"/>
              </a:solidFill>
              <a:latin typeface="Cambria"/>
              <a:ea typeface="Cambria"/>
              <a:cs typeface="Cambria"/>
              <a:sym typeface="Cambria"/>
            </a:endParaRPr>
          </a:p>
        </p:txBody>
      </p:sp>
      <p:sp>
        <p:nvSpPr>
          <p:cNvPr id="91" name="Google Shape;91;p1"/>
          <p:cNvSpPr txBox="1"/>
          <p:nvPr/>
        </p:nvSpPr>
        <p:spPr>
          <a:xfrm>
            <a:off x="987630" y="4698365"/>
            <a:ext cx="3211500" cy="2480700"/>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Clr>
                <a:srgbClr val="000000"/>
              </a:buClr>
              <a:buSzPts val="3099"/>
              <a:buFont typeface="Arial"/>
              <a:buNone/>
            </a:pPr>
            <a:r>
              <a:rPr b="1" i="0" lang="en-US" sz="3099" u="sng" cap="none" strike="noStrike">
                <a:solidFill>
                  <a:srgbClr val="2B2765"/>
                </a:solidFill>
                <a:latin typeface="Helvetica Neue"/>
                <a:ea typeface="Helvetica Neue"/>
                <a:cs typeface="Helvetica Neue"/>
                <a:sym typeface="Helvetica Neue"/>
              </a:rPr>
              <a:t>Students</a:t>
            </a:r>
            <a:endParaRPr b="1" i="0" sz="1400" u="sng" cap="none" strike="noStrike">
              <a:solidFill>
                <a:srgbClr val="2B2765"/>
              </a:solidFill>
              <a:latin typeface="Helvetica Neue"/>
              <a:ea typeface="Helvetica Neue"/>
              <a:cs typeface="Helvetica Neue"/>
              <a:sym typeface="Helvetica Neue"/>
            </a:endParaRPr>
          </a:p>
          <a:p>
            <a:pPr indent="0" lvl="0" marL="0" marR="0" rtl="0" algn="l">
              <a:lnSpc>
                <a:spcPct val="140012"/>
              </a:lnSpc>
              <a:spcBef>
                <a:spcPts val="0"/>
              </a:spcBef>
              <a:spcAft>
                <a:spcPts val="0"/>
              </a:spcAft>
              <a:buClr>
                <a:srgbClr val="000000"/>
              </a:buClr>
              <a:buSzPts val="3099"/>
              <a:buFont typeface="Arial"/>
              <a:buNone/>
            </a:pPr>
            <a:r>
              <a:rPr b="1" i="0" lang="en-US" sz="3099" u="none" cap="none" strike="noStrike">
                <a:solidFill>
                  <a:srgbClr val="2B2765"/>
                </a:solidFill>
                <a:latin typeface="Helvetica Neue"/>
                <a:ea typeface="Helvetica Neue"/>
                <a:cs typeface="Helvetica Neue"/>
                <a:sym typeface="Helvetica Neue"/>
              </a:rPr>
              <a:t>Roman Milman</a:t>
            </a:r>
            <a:endParaRPr b="1" i="0" sz="1400" u="none" cap="none" strike="noStrike">
              <a:solidFill>
                <a:srgbClr val="2B2765"/>
              </a:solidFill>
              <a:latin typeface="Helvetica Neue"/>
              <a:ea typeface="Helvetica Neue"/>
              <a:cs typeface="Helvetica Neue"/>
              <a:sym typeface="Helvetica Neue"/>
            </a:endParaRPr>
          </a:p>
          <a:p>
            <a:pPr indent="0" lvl="0" marL="0" marR="0" rtl="0" algn="l">
              <a:lnSpc>
                <a:spcPct val="140012"/>
              </a:lnSpc>
              <a:spcBef>
                <a:spcPts val="0"/>
              </a:spcBef>
              <a:spcAft>
                <a:spcPts val="0"/>
              </a:spcAft>
              <a:buClr>
                <a:srgbClr val="000000"/>
              </a:buClr>
              <a:buSzPts val="3099"/>
              <a:buFont typeface="Arial"/>
              <a:buNone/>
            </a:pPr>
            <a:r>
              <a:rPr b="1" i="0" lang="en-US" sz="3099" u="none" cap="none" strike="noStrike">
                <a:solidFill>
                  <a:srgbClr val="2B2765"/>
                </a:solidFill>
                <a:latin typeface="Helvetica Neue"/>
                <a:ea typeface="Helvetica Neue"/>
                <a:cs typeface="Helvetica Neue"/>
                <a:sym typeface="Helvetica Neue"/>
              </a:rPr>
              <a:t>Tomer Meidan</a:t>
            </a:r>
            <a:endParaRPr b="1" i="0" sz="3099" u="none" cap="none" strike="noStrike">
              <a:solidFill>
                <a:srgbClr val="2B2765"/>
              </a:solidFill>
              <a:latin typeface="Helvetica Neue"/>
              <a:ea typeface="Helvetica Neue"/>
              <a:cs typeface="Helvetica Neue"/>
              <a:sym typeface="Helvetica Neue"/>
            </a:endParaRPr>
          </a:p>
          <a:p>
            <a:pPr indent="0" lvl="0" marL="0" marR="0" rtl="0" algn="l">
              <a:lnSpc>
                <a:spcPct val="140012"/>
              </a:lnSpc>
              <a:spcBef>
                <a:spcPts val="0"/>
              </a:spcBef>
              <a:spcAft>
                <a:spcPts val="0"/>
              </a:spcAft>
              <a:buClr>
                <a:srgbClr val="000000"/>
              </a:buClr>
              <a:buSzPts val="3099"/>
              <a:buFont typeface="Arial"/>
              <a:buNone/>
            </a:pPr>
            <a:r>
              <a:t/>
            </a:r>
            <a:endParaRPr b="0" i="0" sz="3099" u="none" cap="none" strike="noStrike">
              <a:solidFill>
                <a:srgbClr val="4877CA"/>
              </a:solidFill>
              <a:latin typeface="Arial"/>
              <a:ea typeface="Arial"/>
              <a:cs typeface="Arial"/>
              <a:sym typeface="Arial"/>
            </a:endParaRPr>
          </a:p>
        </p:txBody>
      </p:sp>
      <p:sp>
        <p:nvSpPr>
          <p:cNvPr id="92" name="Google Shape;92;p1"/>
          <p:cNvSpPr txBox="1"/>
          <p:nvPr/>
        </p:nvSpPr>
        <p:spPr>
          <a:xfrm>
            <a:off x="4199125" y="4698369"/>
            <a:ext cx="3211500" cy="1144800"/>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Clr>
                <a:srgbClr val="000000"/>
              </a:buClr>
              <a:buSzPts val="3099"/>
              <a:buFont typeface="Arial"/>
              <a:buNone/>
            </a:pPr>
            <a:r>
              <a:rPr b="1" lang="en-US" sz="3099" u="sng">
                <a:solidFill>
                  <a:srgbClr val="2B2765"/>
                </a:solidFill>
                <a:latin typeface="Helvetica Neue"/>
                <a:ea typeface="Helvetica Neue"/>
                <a:cs typeface="Helvetica Neue"/>
                <a:sym typeface="Helvetica Neue"/>
              </a:rPr>
              <a:t>Supervisor</a:t>
            </a:r>
            <a:endParaRPr b="1" sz="3099" u="sng">
              <a:solidFill>
                <a:srgbClr val="2B2765"/>
              </a:solidFill>
              <a:latin typeface="Helvetica Neue"/>
              <a:ea typeface="Helvetica Neue"/>
              <a:cs typeface="Helvetica Neue"/>
              <a:sym typeface="Helvetica Neue"/>
            </a:endParaRPr>
          </a:p>
          <a:p>
            <a:pPr indent="0" lvl="0" marL="0" marR="0" rtl="0" algn="l">
              <a:lnSpc>
                <a:spcPct val="140012"/>
              </a:lnSpc>
              <a:spcBef>
                <a:spcPts val="0"/>
              </a:spcBef>
              <a:spcAft>
                <a:spcPts val="0"/>
              </a:spcAft>
              <a:buClr>
                <a:srgbClr val="000000"/>
              </a:buClr>
              <a:buSzPts val="3099"/>
              <a:buFont typeface="Arial"/>
              <a:buNone/>
            </a:pPr>
            <a:r>
              <a:rPr b="1" lang="en-US" sz="3099">
                <a:solidFill>
                  <a:srgbClr val="2B2765"/>
                </a:solidFill>
                <a:latin typeface="Helvetica Neue"/>
                <a:ea typeface="Helvetica Neue"/>
                <a:cs typeface="Helvetica Neue"/>
                <a:sym typeface="Helvetica Neue"/>
              </a:rPr>
              <a:t>Dr. Julia Sheidin</a:t>
            </a:r>
            <a:endParaRPr b="0" i="0" sz="3099" u="none" cap="none" strike="noStrike">
              <a:solidFill>
                <a:srgbClr val="2B2765"/>
              </a:solidFill>
              <a:latin typeface="Arial"/>
              <a:ea typeface="Arial"/>
              <a:cs typeface="Arial"/>
              <a:sym typeface="Arial"/>
            </a:endParaRPr>
          </a:p>
        </p:txBody>
      </p:sp>
      <p:pic>
        <p:nvPicPr>
          <p:cNvPr id="93" name="Google Shape;93;p1"/>
          <p:cNvPicPr preferRelativeResize="0"/>
          <p:nvPr/>
        </p:nvPicPr>
        <p:blipFill rotWithShape="1">
          <a:blip r:embed="rId4">
            <a:alphaModFix amt="37000"/>
          </a:blip>
          <a:srcRect b="50000" l="0" r="9958" t="0"/>
          <a:stretch/>
        </p:blipFill>
        <p:spPr>
          <a:xfrm>
            <a:off x="7993000" y="4526275"/>
            <a:ext cx="4199001" cy="2331726"/>
          </a:xfrm>
          <a:prstGeom prst="rect">
            <a:avLst/>
          </a:prstGeom>
          <a:noFill/>
          <a:ln>
            <a:noFill/>
          </a:ln>
        </p:spPr>
      </p:pic>
      <p:pic>
        <p:nvPicPr>
          <p:cNvPr id="94" name="Google Shape;94;p1"/>
          <p:cNvPicPr preferRelativeResize="0"/>
          <p:nvPr/>
        </p:nvPicPr>
        <p:blipFill rotWithShape="1">
          <a:blip r:embed="rId4">
            <a:alphaModFix amt="37000"/>
          </a:blip>
          <a:srcRect b="10715" l="59236" r="0" t="41870"/>
          <a:stretch/>
        </p:blipFill>
        <p:spPr>
          <a:xfrm>
            <a:off x="-1" y="0"/>
            <a:ext cx="1901001" cy="2211174"/>
          </a:xfrm>
          <a:prstGeom prst="rect">
            <a:avLst/>
          </a:prstGeom>
          <a:noFill/>
          <a:ln>
            <a:noFill/>
          </a:ln>
        </p:spPr>
      </p:pic>
      <p:pic>
        <p:nvPicPr>
          <p:cNvPr id="95" name="Google Shape;95;p1"/>
          <p:cNvPicPr preferRelativeResize="0"/>
          <p:nvPr/>
        </p:nvPicPr>
        <p:blipFill>
          <a:blip r:embed="rId5">
            <a:alphaModFix/>
          </a:blip>
          <a:stretch>
            <a:fillRect/>
          </a:stretch>
        </p:blipFill>
        <p:spPr>
          <a:xfrm>
            <a:off x="3705225" y="240325"/>
            <a:ext cx="4781550" cy="1133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8"/>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258" name="Google Shape;258;p38"/>
          <p:cNvPicPr preferRelativeResize="0"/>
          <p:nvPr/>
        </p:nvPicPr>
        <p:blipFill rotWithShape="1">
          <a:blip r:embed="rId4">
            <a:alphaModFix amt="37000"/>
          </a:blip>
          <a:srcRect b="15425" l="0" r="0" t="0"/>
          <a:stretch/>
        </p:blipFill>
        <p:spPr>
          <a:xfrm rot="3735164">
            <a:off x="-2891298" y="4684185"/>
            <a:ext cx="5624913" cy="4757259"/>
          </a:xfrm>
          <a:prstGeom prst="rect">
            <a:avLst/>
          </a:prstGeom>
          <a:noFill/>
          <a:ln>
            <a:noFill/>
          </a:ln>
        </p:spPr>
      </p:pic>
      <p:pic>
        <p:nvPicPr>
          <p:cNvPr id="259" name="Google Shape;259;p38"/>
          <p:cNvPicPr preferRelativeResize="0"/>
          <p:nvPr/>
        </p:nvPicPr>
        <p:blipFill rotWithShape="1">
          <a:blip r:embed="rId4">
            <a:alphaModFix amt="37000"/>
          </a:blip>
          <a:srcRect b="15425" l="0" r="0" t="0"/>
          <a:stretch/>
        </p:blipFill>
        <p:spPr>
          <a:xfrm>
            <a:off x="8678635" y="5341477"/>
            <a:ext cx="5624913" cy="4757259"/>
          </a:xfrm>
          <a:prstGeom prst="rect">
            <a:avLst/>
          </a:prstGeom>
          <a:noFill/>
          <a:ln>
            <a:noFill/>
          </a:ln>
        </p:spPr>
      </p:pic>
      <p:pic>
        <p:nvPicPr>
          <p:cNvPr id="260" name="Google Shape;260;p38"/>
          <p:cNvPicPr preferRelativeResize="0"/>
          <p:nvPr/>
        </p:nvPicPr>
        <p:blipFill rotWithShape="1">
          <a:blip r:embed="rId4">
            <a:alphaModFix amt="37000"/>
          </a:blip>
          <a:srcRect b="15425" l="0" r="0" t="0"/>
          <a:stretch/>
        </p:blipFill>
        <p:spPr>
          <a:xfrm rot="2852532">
            <a:off x="-3383957" y="-3966118"/>
            <a:ext cx="5624913" cy="4757259"/>
          </a:xfrm>
          <a:prstGeom prst="rect">
            <a:avLst/>
          </a:prstGeom>
          <a:noFill/>
          <a:ln>
            <a:noFill/>
          </a:ln>
        </p:spPr>
      </p:pic>
      <p:sp>
        <p:nvSpPr>
          <p:cNvPr id="261" name="Google Shape;261;p38"/>
          <p:cNvSpPr/>
          <p:nvPr/>
        </p:nvSpPr>
        <p:spPr>
          <a:xfrm>
            <a:off x="5959545" y="311425"/>
            <a:ext cx="6235855"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2" name="Google Shape;262;p38"/>
          <p:cNvSpPr txBox="1"/>
          <p:nvPr/>
        </p:nvSpPr>
        <p:spPr>
          <a:xfrm>
            <a:off x="6232462" y="603082"/>
            <a:ext cx="12763200" cy="7389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chemeClr val="dk1"/>
              </a:buClr>
              <a:buSzPts val="4800"/>
              <a:buFont typeface="Arial"/>
              <a:buNone/>
            </a:pPr>
            <a:r>
              <a:rPr b="1" i="0" lang="en-US" sz="4800" u="none" cap="none" strike="noStrike">
                <a:solidFill>
                  <a:srgbClr val="F2F2F2"/>
                </a:solidFill>
                <a:latin typeface="Cambria"/>
                <a:ea typeface="Cambria"/>
                <a:cs typeface="Cambria"/>
                <a:sym typeface="Cambria"/>
              </a:rPr>
              <a:t>Research Process</a:t>
            </a:r>
            <a:endParaRPr b="1" i="0" sz="4800" u="none" cap="none" strike="noStrike">
              <a:solidFill>
                <a:srgbClr val="F2F2F2"/>
              </a:solidFill>
              <a:latin typeface="Arial"/>
              <a:ea typeface="Arial"/>
              <a:cs typeface="Arial"/>
              <a:sym typeface="Arial"/>
            </a:endParaRPr>
          </a:p>
        </p:txBody>
      </p:sp>
      <p:sp>
        <p:nvSpPr>
          <p:cNvPr id="263" name="Google Shape;263;p38"/>
          <p:cNvSpPr/>
          <p:nvPr/>
        </p:nvSpPr>
        <p:spPr>
          <a:xfrm>
            <a:off x="-98323" y="1998276"/>
            <a:ext cx="12427975" cy="538448"/>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4" name="Google Shape;264;p38"/>
          <p:cNvSpPr txBox="1"/>
          <p:nvPr/>
        </p:nvSpPr>
        <p:spPr>
          <a:xfrm>
            <a:off x="0" y="1997163"/>
            <a:ext cx="12192000"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2F2F2"/>
                </a:solidFill>
                <a:latin typeface="Cambria"/>
                <a:ea typeface="Cambria"/>
                <a:cs typeface="Cambria"/>
                <a:sym typeface="Cambria"/>
              </a:rPr>
              <a:t>Algorithm Development</a:t>
            </a:r>
            <a:endParaRPr b="0" i="0" sz="2800" u="none" cap="none" strike="noStrike">
              <a:solidFill>
                <a:srgbClr val="F2F2F2"/>
              </a:solidFill>
              <a:latin typeface="Calibri"/>
              <a:ea typeface="Calibri"/>
              <a:cs typeface="Calibri"/>
              <a:sym typeface="Calibri"/>
            </a:endParaRPr>
          </a:p>
        </p:txBody>
      </p:sp>
      <p:sp>
        <p:nvSpPr>
          <p:cNvPr id="265" name="Google Shape;265;p38"/>
          <p:cNvSpPr txBox="1"/>
          <p:nvPr/>
        </p:nvSpPr>
        <p:spPr>
          <a:xfrm>
            <a:off x="0" y="2674879"/>
            <a:ext cx="12192000" cy="10771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200"/>
              </a:spcAft>
              <a:buNone/>
            </a:pPr>
            <a:r>
              <a:rPr b="0" i="0" lang="en-US" sz="1800" u="none" cap="none" strike="noStrike">
                <a:solidFill>
                  <a:srgbClr val="434343"/>
                </a:solidFill>
                <a:latin typeface="Cambria"/>
                <a:ea typeface="Cambria"/>
                <a:cs typeface="Cambria"/>
                <a:sym typeface="Cambria"/>
              </a:rPr>
              <a:t>This stage involved implementing preprocessing techniques to clean and standardize the Wi-Fi fingerprint data, ensuring that it was in the optimal form for analysis and application. </a:t>
            </a: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pic>
        <p:nvPicPr>
          <p:cNvPr descr="Map with pin outline" id="266" name="Google Shape;266;p38"/>
          <p:cNvPicPr preferRelativeResize="0"/>
          <p:nvPr/>
        </p:nvPicPr>
        <p:blipFill rotWithShape="1">
          <a:blip r:embed="rId5">
            <a:alphaModFix/>
          </a:blip>
          <a:srcRect b="0" l="0" r="0" t="0"/>
          <a:stretch/>
        </p:blipFill>
        <p:spPr>
          <a:xfrm>
            <a:off x="5427555" y="5331144"/>
            <a:ext cx="1376218" cy="1376218"/>
          </a:xfrm>
          <a:prstGeom prst="rect">
            <a:avLst/>
          </a:prstGeom>
          <a:noFill/>
          <a:ln>
            <a:noFill/>
          </a:ln>
        </p:spPr>
      </p:pic>
      <p:sp>
        <p:nvSpPr>
          <p:cNvPr id="267" name="Google Shape;267;p38"/>
          <p:cNvSpPr/>
          <p:nvPr/>
        </p:nvSpPr>
        <p:spPr>
          <a:xfrm>
            <a:off x="7548958" y="3405110"/>
            <a:ext cx="446087" cy="531884"/>
          </a:xfrm>
          <a:prstGeom prst="chevron">
            <a:avLst>
              <a:gd fmla="val 50000" name="adj"/>
            </a:avLst>
          </a:prstGeom>
          <a:solidFill>
            <a:srgbClr val="2E75B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8" name="Google Shape;268;p38"/>
          <p:cNvSpPr/>
          <p:nvPr/>
        </p:nvSpPr>
        <p:spPr>
          <a:xfrm>
            <a:off x="-39787" y="3431272"/>
            <a:ext cx="7687230" cy="503088"/>
          </a:xfrm>
          <a:prstGeom prst="homePlate">
            <a:avLst>
              <a:gd fmla="val 50000" name="adj"/>
            </a:avLst>
          </a:prstGeom>
          <a:solidFill>
            <a:srgbClr val="2E75B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9" name="Google Shape;269;p38"/>
          <p:cNvSpPr txBox="1"/>
          <p:nvPr/>
        </p:nvSpPr>
        <p:spPr>
          <a:xfrm>
            <a:off x="-1" y="3409074"/>
            <a:ext cx="7398327"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2F2F2"/>
                </a:solidFill>
                <a:latin typeface="Cambria"/>
                <a:ea typeface="Cambria"/>
                <a:cs typeface="Cambria"/>
                <a:sym typeface="Cambria"/>
              </a:rPr>
              <a:t>Scoring System and RSS OFFSET</a:t>
            </a:r>
            <a:endParaRPr b="0" i="0" sz="2800" u="none" cap="none" strike="noStrike">
              <a:solidFill>
                <a:srgbClr val="000000"/>
              </a:solidFill>
              <a:latin typeface="Arial"/>
              <a:ea typeface="Arial"/>
              <a:cs typeface="Arial"/>
              <a:sym typeface="Arial"/>
            </a:endParaRPr>
          </a:p>
        </p:txBody>
      </p:sp>
      <p:sp>
        <p:nvSpPr>
          <p:cNvPr id="270" name="Google Shape;270;p38"/>
          <p:cNvSpPr txBox="1"/>
          <p:nvPr/>
        </p:nvSpPr>
        <p:spPr>
          <a:xfrm>
            <a:off x="19664" y="4024415"/>
            <a:ext cx="12192000" cy="13541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200"/>
              </a:spcAft>
              <a:buNone/>
            </a:pPr>
            <a:r>
              <a:rPr b="0" i="0" lang="en-US" sz="1800" u="none" cap="none" strike="noStrike">
                <a:solidFill>
                  <a:srgbClr val="434343"/>
                </a:solidFill>
                <a:latin typeface="Cambria"/>
                <a:ea typeface="Cambria"/>
                <a:cs typeface="Cambria"/>
                <a:sym typeface="Cambria"/>
              </a:rPr>
              <a:t>We decided to implement a scoring system and RSS OFFSET. These enhancements are intended to manage the variability and inconsistency of RSSI values collected from Wi-Fi access points. The scoring system prioritizes fingerprints based on their signal strength and stability, which aligns with our objective of enhancing reliability in RSSI-based location estimation.</a:t>
            </a:r>
            <a:endParaRPr b="1" i="0" sz="2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g2d17f729a3a_0_0"/>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277" name="Google Shape;277;g2d17f729a3a_0_0"/>
          <p:cNvPicPr preferRelativeResize="0"/>
          <p:nvPr/>
        </p:nvPicPr>
        <p:blipFill rotWithShape="1">
          <a:blip r:embed="rId4">
            <a:alphaModFix amt="37000"/>
          </a:blip>
          <a:srcRect b="15426" l="0" r="0" t="0"/>
          <a:stretch/>
        </p:blipFill>
        <p:spPr>
          <a:xfrm>
            <a:off x="9100849" y="6483654"/>
            <a:ext cx="5202699" cy="4400172"/>
          </a:xfrm>
          <a:prstGeom prst="rect">
            <a:avLst/>
          </a:prstGeom>
          <a:noFill/>
          <a:ln>
            <a:noFill/>
          </a:ln>
        </p:spPr>
      </p:pic>
      <p:sp>
        <p:nvSpPr>
          <p:cNvPr id="278" name="Google Shape;278;g2d17f729a3a_0_0"/>
          <p:cNvSpPr/>
          <p:nvPr/>
        </p:nvSpPr>
        <p:spPr>
          <a:xfrm>
            <a:off x="4940300" y="318675"/>
            <a:ext cx="7251363"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9" name="Google Shape;279;g2d17f729a3a_0_0"/>
          <p:cNvSpPr txBox="1"/>
          <p:nvPr/>
        </p:nvSpPr>
        <p:spPr>
          <a:xfrm>
            <a:off x="5264583" y="582762"/>
            <a:ext cx="12763200" cy="738900"/>
          </a:xfrm>
          <a:prstGeom prst="rect">
            <a:avLst/>
          </a:prstGeom>
          <a:noFill/>
          <a:ln>
            <a:noFill/>
          </a:ln>
        </p:spPr>
        <p:txBody>
          <a:bodyPr anchorCtr="0" anchor="t" bIns="0" lIns="0" spcFirstLastPara="1" rIns="0" wrap="square" tIns="0">
            <a:spAutoFit/>
          </a:bodyPr>
          <a:lstStyle/>
          <a:p>
            <a:pPr indent="0" lvl="0" marL="0" rtl="0" algn="l">
              <a:lnSpc>
                <a:spcPct val="163333"/>
              </a:lnSpc>
              <a:spcBef>
                <a:spcPts val="0"/>
              </a:spcBef>
              <a:spcAft>
                <a:spcPts val="0"/>
              </a:spcAft>
              <a:buClr>
                <a:schemeClr val="dk1"/>
              </a:buClr>
              <a:buSzPts val="4800"/>
              <a:buFont typeface="Arial"/>
              <a:buNone/>
            </a:pPr>
            <a:r>
              <a:rPr b="1" lang="en-US" sz="4800">
                <a:solidFill>
                  <a:srgbClr val="F2F2F2"/>
                </a:solidFill>
                <a:latin typeface="Cambria"/>
                <a:ea typeface="Cambria"/>
                <a:cs typeface="Cambria"/>
                <a:sym typeface="Cambria"/>
              </a:rPr>
              <a:t>Proposed Approach</a:t>
            </a:r>
            <a:endParaRPr b="1" sz="4800">
              <a:solidFill>
                <a:srgbClr val="F2F2F2"/>
              </a:solidFill>
              <a:latin typeface="Cambria"/>
              <a:ea typeface="Cambria"/>
              <a:cs typeface="Cambria"/>
              <a:sym typeface="Cambria"/>
            </a:endParaRPr>
          </a:p>
        </p:txBody>
      </p:sp>
      <p:pic>
        <p:nvPicPr>
          <p:cNvPr id="280" name="Google Shape;280;g2d17f729a3a_0_0"/>
          <p:cNvPicPr preferRelativeResize="0"/>
          <p:nvPr/>
        </p:nvPicPr>
        <p:blipFill rotWithShape="1">
          <a:blip r:embed="rId4">
            <a:alphaModFix amt="37000"/>
          </a:blip>
          <a:srcRect b="15426" l="0" r="0" t="0"/>
          <a:stretch/>
        </p:blipFill>
        <p:spPr>
          <a:xfrm rot="2852531">
            <a:off x="-3383956" y="-3966118"/>
            <a:ext cx="5624913" cy="4757258"/>
          </a:xfrm>
          <a:prstGeom prst="rect">
            <a:avLst/>
          </a:prstGeom>
          <a:noFill/>
          <a:ln>
            <a:noFill/>
          </a:ln>
        </p:spPr>
      </p:pic>
      <p:sp>
        <p:nvSpPr>
          <p:cNvPr id="281" name="Google Shape;281;g2d17f729a3a_0_0"/>
          <p:cNvSpPr/>
          <p:nvPr/>
        </p:nvSpPr>
        <p:spPr>
          <a:xfrm>
            <a:off x="378227" y="1362969"/>
            <a:ext cx="1343354" cy="1349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E75B6"/>
          </a:solidFill>
          <a:ln cap="flat" cmpd="sng" w="9525">
            <a:solidFill>
              <a:srgbClr val="2E75B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2" name="Google Shape;282;g2d17f729a3a_0_0"/>
          <p:cNvSpPr/>
          <p:nvPr/>
        </p:nvSpPr>
        <p:spPr>
          <a:xfrm>
            <a:off x="456659" y="1441754"/>
            <a:ext cx="1185312" cy="1190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2F2F2"/>
          </a:solidFill>
          <a:ln cap="flat" cmpd="sng" w="9525">
            <a:solidFill>
              <a:srgbClr val="2E75B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3" name="Google Shape;283;g2d17f729a3a_0_0"/>
          <p:cNvSpPr txBox="1"/>
          <p:nvPr/>
        </p:nvSpPr>
        <p:spPr>
          <a:xfrm>
            <a:off x="507625" y="1777900"/>
            <a:ext cx="1056900" cy="6003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3900"/>
              <a:buFont typeface="Arial"/>
              <a:buNone/>
            </a:pPr>
            <a:r>
              <a:rPr b="1" lang="en-US" sz="3900">
                <a:latin typeface="Open Sans ExtraBold"/>
                <a:ea typeface="Open Sans ExtraBold"/>
                <a:cs typeface="Open Sans ExtraBold"/>
                <a:sym typeface="Open Sans ExtraBold"/>
              </a:rPr>
              <a:t>1+2</a:t>
            </a:r>
            <a:endParaRPr b="0" i="0" u="none" cap="none" strike="noStrike">
              <a:solidFill>
                <a:srgbClr val="000000"/>
              </a:solidFill>
              <a:latin typeface="Arial"/>
              <a:ea typeface="Arial"/>
              <a:cs typeface="Arial"/>
              <a:sym typeface="Arial"/>
            </a:endParaRPr>
          </a:p>
        </p:txBody>
      </p:sp>
      <p:cxnSp>
        <p:nvCxnSpPr>
          <p:cNvPr id="284" name="Google Shape;284;g2d17f729a3a_0_0"/>
          <p:cNvCxnSpPr/>
          <p:nvPr/>
        </p:nvCxnSpPr>
        <p:spPr>
          <a:xfrm flipH="1" rot="10800000">
            <a:off x="913496" y="2612536"/>
            <a:ext cx="10266300" cy="35400"/>
          </a:xfrm>
          <a:prstGeom prst="straightConnector1">
            <a:avLst/>
          </a:prstGeom>
          <a:noFill/>
          <a:ln cap="flat" cmpd="sng" w="85725">
            <a:solidFill>
              <a:srgbClr val="2E75B6"/>
            </a:solidFill>
            <a:prstDash val="solid"/>
            <a:round/>
            <a:headEnd len="sm" w="sm" type="none"/>
            <a:tailEnd len="sm" w="sm" type="none"/>
          </a:ln>
        </p:spPr>
      </p:cxnSp>
      <p:sp>
        <p:nvSpPr>
          <p:cNvPr id="285" name="Google Shape;285;g2d17f729a3a_0_0"/>
          <p:cNvSpPr/>
          <p:nvPr/>
        </p:nvSpPr>
        <p:spPr>
          <a:xfrm rot="-5400000">
            <a:off x="11162363" y="2497071"/>
            <a:ext cx="275082" cy="240501"/>
          </a:xfrm>
          <a:custGeom>
            <a:rect b="b" l="l" r="r" t="t"/>
            <a:pathLst>
              <a:path extrusionOk="0" h="1687728" w="1930400">
                <a:moveTo>
                  <a:pt x="0" y="0"/>
                </a:moveTo>
                <a:lnTo>
                  <a:pt x="965200" y="1687728"/>
                </a:lnTo>
                <a:lnTo>
                  <a:pt x="1930400" y="0"/>
                </a:lnTo>
                <a:close/>
              </a:path>
            </a:pathLst>
          </a:custGeom>
          <a:solidFill>
            <a:srgbClr val="2E75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6" name="Google Shape;286;g2d17f729a3a_0_0"/>
          <p:cNvSpPr txBox="1"/>
          <p:nvPr/>
        </p:nvSpPr>
        <p:spPr>
          <a:xfrm>
            <a:off x="1714353" y="1861552"/>
            <a:ext cx="135447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dk1"/>
                </a:solidFill>
                <a:latin typeface="Cambria"/>
                <a:ea typeface="Cambria"/>
                <a:cs typeface="Cambria"/>
                <a:sym typeface="Cambria"/>
              </a:rPr>
              <a:t>Collecting RSSI and Creating Fingerprint</a:t>
            </a:r>
            <a:endParaRPr sz="4000">
              <a:solidFill>
                <a:schemeClr val="dk1"/>
              </a:solidFill>
              <a:latin typeface="Calibri"/>
              <a:ea typeface="Calibri"/>
              <a:cs typeface="Calibri"/>
              <a:sym typeface="Calibri"/>
            </a:endParaRPr>
          </a:p>
        </p:txBody>
      </p:sp>
      <p:sp>
        <p:nvSpPr>
          <p:cNvPr id="287" name="Google Shape;287;g2d17f729a3a_0_0"/>
          <p:cNvSpPr txBox="1"/>
          <p:nvPr/>
        </p:nvSpPr>
        <p:spPr>
          <a:xfrm>
            <a:off x="289450" y="2896625"/>
            <a:ext cx="8319000" cy="193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2400">
                <a:solidFill>
                  <a:schemeClr val="dk1"/>
                </a:solidFill>
                <a:latin typeface="Cambria"/>
                <a:ea typeface="Cambria"/>
                <a:cs typeface="Cambria"/>
                <a:sym typeface="Cambria"/>
              </a:rPr>
              <a:t>Walk around the indoor space with a device that measures WiFi signal strengths and record the signal strengths at various locations. Each recorded set of signal strengths is called a fingerprint. These fingerprints are then stored in a database, along with their corresponding locations Article [1]</a:t>
            </a:r>
            <a:endParaRPr sz="3000">
              <a:solidFill>
                <a:schemeClr val="dk1"/>
              </a:solidFill>
            </a:endParaRPr>
          </a:p>
        </p:txBody>
      </p:sp>
      <p:pic>
        <p:nvPicPr>
          <p:cNvPr id="288" name="Google Shape;288;g2d17f729a3a_0_0"/>
          <p:cNvPicPr preferRelativeResize="0"/>
          <p:nvPr/>
        </p:nvPicPr>
        <p:blipFill>
          <a:blip r:embed="rId5">
            <a:alphaModFix/>
          </a:blip>
          <a:stretch>
            <a:fillRect/>
          </a:stretch>
        </p:blipFill>
        <p:spPr>
          <a:xfrm>
            <a:off x="9100850" y="4060075"/>
            <a:ext cx="2365100" cy="2423575"/>
          </a:xfrm>
          <a:prstGeom prst="rect">
            <a:avLst/>
          </a:prstGeom>
          <a:noFill/>
          <a:ln>
            <a:noFill/>
          </a:ln>
        </p:spPr>
      </p:pic>
      <p:pic>
        <p:nvPicPr>
          <p:cNvPr id="289" name="Google Shape;289;g2d17f729a3a_0_0"/>
          <p:cNvPicPr preferRelativeResize="0"/>
          <p:nvPr/>
        </p:nvPicPr>
        <p:blipFill>
          <a:blip r:embed="rId6">
            <a:alphaModFix/>
          </a:blip>
          <a:stretch>
            <a:fillRect/>
          </a:stretch>
        </p:blipFill>
        <p:spPr>
          <a:xfrm>
            <a:off x="1202200" y="5222825"/>
            <a:ext cx="6782800" cy="1260825"/>
          </a:xfrm>
          <a:prstGeom prst="rect">
            <a:avLst/>
          </a:prstGeom>
          <a:noFill/>
          <a:ln>
            <a:noFill/>
          </a:ln>
        </p:spPr>
      </p:pic>
      <p:sp>
        <p:nvSpPr>
          <p:cNvPr id="290" name="Google Shape;290;g2d17f729a3a_0_0"/>
          <p:cNvSpPr/>
          <p:nvPr/>
        </p:nvSpPr>
        <p:spPr>
          <a:xfrm>
            <a:off x="9002425" y="3988425"/>
            <a:ext cx="2631300" cy="2579700"/>
          </a:xfrm>
          <a:prstGeom prst="roundRect">
            <a:avLst>
              <a:gd fmla="val 16667" name="adj"/>
            </a:avLst>
          </a:prstGeom>
          <a:noFill/>
          <a:ln cap="flat" cmpd="sng" w="28575">
            <a:solidFill>
              <a:srgbClr val="2E75B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1" name="Google Shape;291;g2d17f729a3a_0_0"/>
          <p:cNvSpPr/>
          <p:nvPr/>
        </p:nvSpPr>
        <p:spPr>
          <a:xfrm>
            <a:off x="1102475" y="5024825"/>
            <a:ext cx="7154100" cy="1543200"/>
          </a:xfrm>
          <a:prstGeom prst="roundRect">
            <a:avLst>
              <a:gd fmla="val 16667" name="adj"/>
            </a:avLst>
          </a:prstGeom>
          <a:noFill/>
          <a:ln cap="flat" cmpd="sng" w="28575">
            <a:solidFill>
              <a:srgbClr val="2E75B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g2d17f729a3a_0_110"/>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298" name="Google Shape;298;g2d17f729a3a_0_110"/>
          <p:cNvPicPr preferRelativeResize="0"/>
          <p:nvPr/>
        </p:nvPicPr>
        <p:blipFill rotWithShape="1">
          <a:blip r:embed="rId4">
            <a:alphaModFix amt="37000"/>
          </a:blip>
          <a:srcRect b="15426" l="0" r="0" t="0"/>
          <a:stretch/>
        </p:blipFill>
        <p:spPr>
          <a:xfrm rot="5551275">
            <a:off x="-2635675" y="5287262"/>
            <a:ext cx="4128333" cy="3491528"/>
          </a:xfrm>
          <a:prstGeom prst="rect">
            <a:avLst/>
          </a:prstGeom>
          <a:noFill/>
          <a:ln>
            <a:noFill/>
          </a:ln>
        </p:spPr>
      </p:pic>
      <p:pic>
        <p:nvPicPr>
          <p:cNvPr id="299" name="Google Shape;299;g2d17f729a3a_0_110"/>
          <p:cNvPicPr preferRelativeResize="0"/>
          <p:nvPr/>
        </p:nvPicPr>
        <p:blipFill rotWithShape="1">
          <a:blip r:embed="rId4">
            <a:alphaModFix amt="37000"/>
          </a:blip>
          <a:srcRect b="15426" l="0" r="0" t="0"/>
          <a:stretch/>
        </p:blipFill>
        <p:spPr>
          <a:xfrm>
            <a:off x="9100849" y="6483654"/>
            <a:ext cx="5202699" cy="4400172"/>
          </a:xfrm>
          <a:prstGeom prst="rect">
            <a:avLst/>
          </a:prstGeom>
          <a:noFill/>
          <a:ln>
            <a:noFill/>
          </a:ln>
        </p:spPr>
      </p:pic>
      <p:sp>
        <p:nvSpPr>
          <p:cNvPr id="300" name="Google Shape;300;g2d17f729a3a_0_110"/>
          <p:cNvSpPr/>
          <p:nvPr/>
        </p:nvSpPr>
        <p:spPr>
          <a:xfrm>
            <a:off x="4940300" y="318675"/>
            <a:ext cx="7251363"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1" name="Google Shape;301;g2d17f729a3a_0_110"/>
          <p:cNvSpPr txBox="1"/>
          <p:nvPr/>
        </p:nvSpPr>
        <p:spPr>
          <a:xfrm>
            <a:off x="5264583" y="582762"/>
            <a:ext cx="12763200" cy="738900"/>
          </a:xfrm>
          <a:prstGeom prst="rect">
            <a:avLst/>
          </a:prstGeom>
          <a:noFill/>
          <a:ln>
            <a:noFill/>
          </a:ln>
        </p:spPr>
        <p:txBody>
          <a:bodyPr anchorCtr="0" anchor="t" bIns="0" lIns="0" spcFirstLastPara="1" rIns="0" wrap="square" tIns="0">
            <a:spAutoFit/>
          </a:bodyPr>
          <a:lstStyle/>
          <a:p>
            <a:pPr indent="0" lvl="0" marL="0" rtl="0" algn="l">
              <a:lnSpc>
                <a:spcPct val="163333"/>
              </a:lnSpc>
              <a:spcBef>
                <a:spcPts val="0"/>
              </a:spcBef>
              <a:spcAft>
                <a:spcPts val="0"/>
              </a:spcAft>
              <a:buClr>
                <a:schemeClr val="dk1"/>
              </a:buClr>
              <a:buSzPts val="4800"/>
              <a:buFont typeface="Arial"/>
              <a:buNone/>
            </a:pPr>
            <a:r>
              <a:rPr b="1" lang="en-US" sz="4800">
                <a:solidFill>
                  <a:srgbClr val="F2F2F2"/>
                </a:solidFill>
                <a:latin typeface="Cambria"/>
                <a:ea typeface="Cambria"/>
                <a:cs typeface="Cambria"/>
                <a:sym typeface="Cambria"/>
              </a:rPr>
              <a:t>Proposed Approach</a:t>
            </a:r>
            <a:endParaRPr b="1" sz="4800">
              <a:solidFill>
                <a:srgbClr val="F2F2F2"/>
              </a:solidFill>
              <a:latin typeface="Cambria"/>
              <a:ea typeface="Cambria"/>
              <a:cs typeface="Cambria"/>
              <a:sym typeface="Cambria"/>
            </a:endParaRPr>
          </a:p>
        </p:txBody>
      </p:sp>
      <p:pic>
        <p:nvPicPr>
          <p:cNvPr id="302" name="Google Shape;302;g2d17f729a3a_0_110"/>
          <p:cNvPicPr preferRelativeResize="0"/>
          <p:nvPr/>
        </p:nvPicPr>
        <p:blipFill rotWithShape="1">
          <a:blip r:embed="rId4">
            <a:alphaModFix amt="37000"/>
          </a:blip>
          <a:srcRect b="15426" l="0" r="0" t="0"/>
          <a:stretch/>
        </p:blipFill>
        <p:spPr>
          <a:xfrm rot="2852531">
            <a:off x="-3383956" y="-3966118"/>
            <a:ext cx="5624913" cy="4757258"/>
          </a:xfrm>
          <a:prstGeom prst="rect">
            <a:avLst/>
          </a:prstGeom>
          <a:noFill/>
          <a:ln>
            <a:noFill/>
          </a:ln>
        </p:spPr>
      </p:pic>
      <p:sp>
        <p:nvSpPr>
          <p:cNvPr id="303" name="Google Shape;303;g2d17f729a3a_0_110"/>
          <p:cNvSpPr/>
          <p:nvPr/>
        </p:nvSpPr>
        <p:spPr>
          <a:xfrm>
            <a:off x="378227" y="1362969"/>
            <a:ext cx="1343354" cy="1349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E75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4" name="Google Shape;304;g2d17f729a3a_0_110"/>
          <p:cNvSpPr/>
          <p:nvPr/>
        </p:nvSpPr>
        <p:spPr>
          <a:xfrm>
            <a:off x="456659" y="1441754"/>
            <a:ext cx="1185312" cy="1190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5" name="Google Shape;305;g2d17f729a3a_0_110"/>
          <p:cNvSpPr txBox="1"/>
          <p:nvPr/>
        </p:nvSpPr>
        <p:spPr>
          <a:xfrm>
            <a:off x="690495" y="1777899"/>
            <a:ext cx="711600" cy="6003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3900"/>
              <a:buFont typeface="Arial"/>
              <a:buNone/>
            </a:pPr>
            <a:r>
              <a:rPr b="1" i="0" lang="en-US" sz="3900" u="none" cap="none" strike="noStrike">
                <a:solidFill>
                  <a:srgbClr val="000000"/>
                </a:solidFill>
                <a:latin typeface="Open Sans ExtraBold"/>
                <a:ea typeface="Open Sans ExtraBold"/>
                <a:cs typeface="Open Sans ExtraBold"/>
                <a:sym typeface="Open Sans ExtraBold"/>
              </a:rPr>
              <a:t>0</a:t>
            </a:r>
            <a:r>
              <a:rPr b="1" lang="en-US" sz="3900">
                <a:latin typeface="Open Sans ExtraBold"/>
                <a:ea typeface="Open Sans ExtraBold"/>
                <a:cs typeface="Open Sans ExtraBold"/>
                <a:sym typeface="Open Sans ExtraBold"/>
              </a:rPr>
              <a:t>3</a:t>
            </a:r>
            <a:endParaRPr b="0" i="0" sz="1400" u="none" cap="none" strike="noStrike">
              <a:solidFill>
                <a:srgbClr val="000000"/>
              </a:solidFill>
              <a:latin typeface="Arial"/>
              <a:ea typeface="Arial"/>
              <a:cs typeface="Arial"/>
              <a:sym typeface="Arial"/>
            </a:endParaRPr>
          </a:p>
        </p:txBody>
      </p:sp>
      <p:cxnSp>
        <p:nvCxnSpPr>
          <p:cNvPr id="306" name="Google Shape;306;g2d17f729a3a_0_110"/>
          <p:cNvCxnSpPr/>
          <p:nvPr/>
        </p:nvCxnSpPr>
        <p:spPr>
          <a:xfrm flipH="1" rot="10800000">
            <a:off x="913496" y="2612536"/>
            <a:ext cx="10266300" cy="35400"/>
          </a:xfrm>
          <a:prstGeom prst="straightConnector1">
            <a:avLst/>
          </a:prstGeom>
          <a:noFill/>
          <a:ln cap="flat" cmpd="sng" w="85725">
            <a:solidFill>
              <a:srgbClr val="2E75B6"/>
            </a:solidFill>
            <a:prstDash val="solid"/>
            <a:round/>
            <a:headEnd len="sm" w="sm" type="none"/>
            <a:tailEnd len="sm" w="sm" type="none"/>
          </a:ln>
        </p:spPr>
      </p:cxnSp>
      <p:sp>
        <p:nvSpPr>
          <p:cNvPr id="307" name="Google Shape;307;g2d17f729a3a_0_110"/>
          <p:cNvSpPr/>
          <p:nvPr/>
        </p:nvSpPr>
        <p:spPr>
          <a:xfrm rot="-5400000">
            <a:off x="11162363" y="2497071"/>
            <a:ext cx="275082" cy="240501"/>
          </a:xfrm>
          <a:custGeom>
            <a:rect b="b" l="l" r="r" t="t"/>
            <a:pathLst>
              <a:path extrusionOk="0" h="1687728" w="1930400">
                <a:moveTo>
                  <a:pt x="0" y="0"/>
                </a:moveTo>
                <a:lnTo>
                  <a:pt x="965200" y="1687728"/>
                </a:lnTo>
                <a:lnTo>
                  <a:pt x="1930400" y="0"/>
                </a:lnTo>
                <a:close/>
              </a:path>
            </a:pathLst>
          </a:custGeom>
          <a:solidFill>
            <a:srgbClr val="2E75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8" name="Google Shape;308;g2d17f729a3a_0_110"/>
          <p:cNvSpPr txBox="1"/>
          <p:nvPr/>
        </p:nvSpPr>
        <p:spPr>
          <a:xfrm>
            <a:off x="1714350" y="1861550"/>
            <a:ext cx="55476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dk1"/>
                </a:solidFill>
                <a:latin typeface="Cambria"/>
                <a:ea typeface="Cambria"/>
                <a:cs typeface="Cambria"/>
                <a:sym typeface="Cambria"/>
              </a:rPr>
              <a:t>Filtering Irrelevant Data</a:t>
            </a:r>
            <a:endParaRPr sz="4000">
              <a:solidFill>
                <a:schemeClr val="dk1"/>
              </a:solidFill>
              <a:latin typeface="Calibri"/>
              <a:ea typeface="Calibri"/>
              <a:cs typeface="Calibri"/>
              <a:sym typeface="Calibri"/>
            </a:endParaRPr>
          </a:p>
        </p:txBody>
      </p:sp>
      <p:sp>
        <p:nvSpPr>
          <p:cNvPr id="309" name="Google Shape;309;g2d17f729a3a_0_110"/>
          <p:cNvSpPr txBox="1"/>
          <p:nvPr/>
        </p:nvSpPr>
        <p:spPr>
          <a:xfrm>
            <a:off x="289450" y="2896625"/>
            <a:ext cx="114084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2400">
                <a:solidFill>
                  <a:schemeClr val="dk1"/>
                </a:solidFill>
                <a:latin typeface="Cambria"/>
                <a:ea typeface="Cambria"/>
                <a:cs typeface="Cambria"/>
                <a:sym typeface="Cambria"/>
              </a:rPr>
              <a:t>Ignore very low signal strengths from the current fingerprint using threshold T1 [1].</a:t>
            </a:r>
            <a:endParaRPr sz="3000">
              <a:solidFill>
                <a:schemeClr val="dk1"/>
              </a:solidFill>
            </a:endParaRPr>
          </a:p>
        </p:txBody>
      </p:sp>
      <p:sp>
        <p:nvSpPr>
          <p:cNvPr id="310" name="Google Shape;310;g2d17f729a3a_0_110"/>
          <p:cNvSpPr txBox="1"/>
          <p:nvPr/>
        </p:nvSpPr>
        <p:spPr>
          <a:xfrm>
            <a:off x="959300" y="3608550"/>
            <a:ext cx="3981000" cy="29745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b="1" lang="en-US" sz="1500">
                <a:solidFill>
                  <a:schemeClr val="dk1"/>
                </a:solidFill>
                <a:latin typeface="Courier New"/>
                <a:ea typeface="Courier New"/>
                <a:cs typeface="Courier New"/>
                <a:sym typeface="Courier New"/>
              </a:rPr>
              <a:t>Fingerprint": {</a:t>
            </a:r>
            <a:endParaRPr b="1" sz="1500">
              <a:solidFill>
                <a:schemeClr val="dk1"/>
              </a:solidFill>
              <a:latin typeface="Courier New"/>
              <a:ea typeface="Courier New"/>
              <a:cs typeface="Courier New"/>
              <a:sym typeface="Courier New"/>
            </a:endParaRPr>
          </a:p>
          <a:p>
            <a:pPr indent="0" lvl="0" marL="0" rtl="0" algn="l">
              <a:lnSpc>
                <a:spcPct val="125000"/>
              </a:lnSpc>
              <a:spcBef>
                <a:spcPts val="1200"/>
              </a:spcBef>
              <a:spcAft>
                <a:spcPts val="0"/>
              </a:spcAft>
              <a:buNone/>
            </a:pPr>
            <a:r>
              <a:rPr b="1" lang="en-US" sz="1500">
                <a:solidFill>
                  <a:srgbClr val="FF0000"/>
                </a:solidFill>
                <a:latin typeface="Courier New"/>
                <a:ea typeface="Courier New"/>
                <a:cs typeface="Courier New"/>
                <a:sym typeface="Courier New"/>
              </a:rPr>
              <a:t>      "20:bb:c0:1d:c3:40": -104,</a:t>
            </a:r>
            <a:endParaRPr b="1" sz="1500">
              <a:solidFill>
                <a:srgbClr val="FF0000"/>
              </a:solidFill>
              <a:latin typeface="Courier New"/>
              <a:ea typeface="Courier New"/>
              <a:cs typeface="Courier New"/>
              <a:sym typeface="Courier New"/>
            </a:endParaRPr>
          </a:p>
          <a:p>
            <a:pPr indent="0" lvl="0" marL="0" rtl="0" algn="l">
              <a:lnSpc>
                <a:spcPct val="125000"/>
              </a:lnSpc>
              <a:spcBef>
                <a:spcPts val="1200"/>
              </a:spcBef>
              <a:spcAft>
                <a:spcPts val="0"/>
              </a:spcAft>
              <a:buNone/>
            </a:pPr>
            <a:r>
              <a:rPr b="1" lang="en-US" sz="1500">
                <a:solidFill>
                  <a:schemeClr val="dk1"/>
                </a:solidFill>
                <a:latin typeface="Courier New"/>
                <a:ea typeface="Courier New"/>
                <a:cs typeface="Courier New"/>
                <a:sym typeface="Courier New"/>
              </a:rPr>
              <a:t>      "f4:83:cd:6a:c4:d6": -68,</a:t>
            </a:r>
            <a:endParaRPr b="1" sz="1500">
              <a:solidFill>
                <a:schemeClr val="dk1"/>
              </a:solidFill>
              <a:latin typeface="Courier New"/>
              <a:ea typeface="Courier New"/>
              <a:cs typeface="Courier New"/>
              <a:sym typeface="Courier New"/>
            </a:endParaRPr>
          </a:p>
          <a:p>
            <a:pPr indent="0" lvl="0" marL="0" rtl="0" algn="l">
              <a:lnSpc>
                <a:spcPct val="150000"/>
              </a:lnSpc>
              <a:spcBef>
                <a:spcPts val="1200"/>
              </a:spcBef>
              <a:spcAft>
                <a:spcPts val="0"/>
              </a:spcAft>
              <a:buNone/>
            </a:pPr>
            <a:r>
              <a:rPr b="1" lang="en-US" sz="1500">
                <a:solidFill>
                  <a:schemeClr val="dk1"/>
                </a:solidFill>
                <a:latin typeface="Courier New"/>
                <a:ea typeface="Courier New"/>
                <a:cs typeface="Courier New"/>
                <a:sym typeface="Courier New"/>
              </a:rPr>
              <a:t>	…</a:t>
            </a:r>
            <a:endParaRPr b="1" sz="1500">
              <a:solidFill>
                <a:schemeClr val="dk1"/>
              </a:solidFill>
              <a:latin typeface="Courier New"/>
              <a:ea typeface="Courier New"/>
              <a:cs typeface="Courier New"/>
              <a:sym typeface="Courier New"/>
            </a:endParaRPr>
          </a:p>
          <a:p>
            <a:pPr indent="0" lvl="0" marL="0" rtl="0" algn="l">
              <a:lnSpc>
                <a:spcPct val="125000"/>
              </a:lnSpc>
              <a:spcBef>
                <a:spcPts val="0"/>
              </a:spcBef>
              <a:spcAft>
                <a:spcPts val="0"/>
              </a:spcAft>
              <a:buNone/>
            </a:pPr>
            <a:r>
              <a:rPr b="1" lang="en-US" sz="1500">
                <a:solidFill>
                  <a:schemeClr val="dk1"/>
                </a:solidFill>
                <a:latin typeface="Courier New"/>
                <a:ea typeface="Courier New"/>
                <a:cs typeface="Courier New"/>
                <a:sym typeface="Courier New"/>
              </a:rPr>
              <a:t>      "9c:97:26:4c:55:21": -81,</a:t>
            </a:r>
            <a:endParaRPr b="1" sz="1500">
              <a:solidFill>
                <a:schemeClr val="dk1"/>
              </a:solidFill>
              <a:latin typeface="Courier New"/>
              <a:ea typeface="Courier New"/>
              <a:cs typeface="Courier New"/>
              <a:sym typeface="Courier New"/>
            </a:endParaRPr>
          </a:p>
          <a:p>
            <a:pPr indent="0" lvl="0" marL="0" rtl="0" algn="l">
              <a:lnSpc>
                <a:spcPct val="125000"/>
              </a:lnSpc>
              <a:spcBef>
                <a:spcPts val="1200"/>
              </a:spcBef>
              <a:spcAft>
                <a:spcPts val="0"/>
              </a:spcAft>
              <a:buNone/>
            </a:pPr>
            <a:r>
              <a:rPr b="1" lang="en-US" sz="1500">
                <a:solidFill>
                  <a:srgbClr val="FF0000"/>
                </a:solidFill>
                <a:latin typeface="Courier New"/>
                <a:ea typeface="Courier New"/>
                <a:cs typeface="Courier New"/>
                <a:sym typeface="Courier New"/>
              </a:rPr>
              <a:t>      "00:0e:8e:7a:3d:c3": -100</a:t>
            </a:r>
            <a:endParaRPr b="1" sz="1500">
              <a:solidFill>
                <a:srgbClr val="FF0000"/>
              </a:solidFill>
              <a:latin typeface="Courier New"/>
              <a:ea typeface="Courier New"/>
              <a:cs typeface="Courier New"/>
              <a:sym typeface="Courier New"/>
            </a:endParaRPr>
          </a:p>
          <a:p>
            <a:pPr indent="0" lvl="0" marL="0" rtl="0" algn="l">
              <a:lnSpc>
                <a:spcPct val="125000"/>
              </a:lnSpc>
              <a:spcBef>
                <a:spcPts val="1200"/>
              </a:spcBef>
              <a:spcAft>
                <a:spcPts val="1200"/>
              </a:spcAft>
              <a:buNone/>
            </a:pPr>
            <a:r>
              <a:rPr b="1" lang="en-US" sz="1500">
                <a:solidFill>
                  <a:schemeClr val="dk1"/>
                </a:solidFill>
                <a:latin typeface="Courier New"/>
                <a:ea typeface="Courier New"/>
                <a:cs typeface="Courier New"/>
                <a:sym typeface="Courier New"/>
              </a:rPr>
              <a:t>}</a:t>
            </a:r>
            <a:endParaRPr b="1" sz="1800"/>
          </a:p>
        </p:txBody>
      </p:sp>
      <p:sp>
        <p:nvSpPr>
          <p:cNvPr id="311" name="Google Shape;311;g2d17f729a3a_0_110"/>
          <p:cNvSpPr/>
          <p:nvPr/>
        </p:nvSpPr>
        <p:spPr>
          <a:xfrm>
            <a:off x="5264573" y="4762278"/>
            <a:ext cx="618300" cy="738900"/>
          </a:xfrm>
          <a:prstGeom prst="chevron">
            <a:avLst>
              <a:gd fmla="val 50000" name="adj"/>
            </a:avLst>
          </a:prstGeom>
          <a:solidFill>
            <a:srgbClr val="2E75B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2" name="Google Shape;312;g2d17f729a3a_0_110"/>
          <p:cNvSpPr txBox="1"/>
          <p:nvPr/>
        </p:nvSpPr>
        <p:spPr>
          <a:xfrm>
            <a:off x="6207150" y="3892288"/>
            <a:ext cx="3981000" cy="22743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rPr b="1" lang="en-US" sz="1500">
                <a:solidFill>
                  <a:schemeClr val="dk1"/>
                </a:solidFill>
                <a:latin typeface="Courier New"/>
                <a:ea typeface="Courier New"/>
                <a:cs typeface="Courier New"/>
                <a:sym typeface="Courier New"/>
              </a:rPr>
              <a:t>Fingerprint": {</a:t>
            </a:r>
            <a:endParaRPr b="1" sz="1500">
              <a:solidFill>
                <a:schemeClr val="dk1"/>
              </a:solidFill>
              <a:latin typeface="Courier New"/>
              <a:ea typeface="Courier New"/>
              <a:cs typeface="Courier New"/>
              <a:sym typeface="Courier New"/>
            </a:endParaRPr>
          </a:p>
          <a:p>
            <a:pPr indent="0" lvl="0" marL="0" rtl="0" algn="l">
              <a:lnSpc>
                <a:spcPct val="125000"/>
              </a:lnSpc>
              <a:spcBef>
                <a:spcPts val="1200"/>
              </a:spcBef>
              <a:spcAft>
                <a:spcPts val="0"/>
              </a:spcAft>
              <a:buNone/>
            </a:pPr>
            <a:r>
              <a:rPr b="1" lang="en-US" sz="1500">
                <a:solidFill>
                  <a:schemeClr val="dk1"/>
                </a:solidFill>
                <a:latin typeface="Courier New"/>
                <a:ea typeface="Courier New"/>
                <a:cs typeface="Courier New"/>
                <a:sym typeface="Courier New"/>
              </a:rPr>
              <a:t>      "f4:83:cd:6a:c4:d6": -68,</a:t>
            </a:r>
            <a:endParaRPr b="1" sz="1500">
              <a:solidFill>
                <a:schemeClr val="dk1"/>
              </a:solidFill>
              <a:latin typeface="Courier New"/>
              <a:ea typeface="Courier New"/>
              <a:cs typeface="Courier New"/>
              <a:sym typeface="Courier New"/>
            </a:endParaRPr>
          </a:p>
          <a:p>
            <a:pPr indent="0" lvl="0" marL="0" rtl="0" algn="l">
              <a:lnSpc>
                <a:spcPct val="115000"/>
              </a:lnSpc>
              <a:spcBef>
                <a:spcPts val="1200"/>
              </a:spcBef>
              <a:spcAft>
                <a:spcPts val="0"/>
              </a:spcAft>
              <a:buNone/>
            </a:pPr>
            <a:r>
              <a:rPr b="1" lang="en-US" sz="1500">
                <a:solidFill>
                  <a:schemeClr val="dk1"/>
                </a:solidFill>
                <a:latin typeface="Courier New"/>
                <a:ea typeface="Courier New"/>
                <a:cs typeface="Courier New"/>
                <a:sym typeface="Courier New"/>
              </a:rPr>
              <a:t>	…</a:t>
            </a:r>
            <a:endParaRPr b="1" sz="15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500">
              <a:solidFill>
                <a:schemeClr val="dk1"/>
              </a:solidFill>
              <a:latin typeface="Courier New"/>
              <a:ea typeface="Courier New"/>
              <a:cs typeface="Courier New"/>
              <a:sym typeface="Courier New"/>
            </a:endParaRPr>
          </a:p>
          <a:p>
            <a:pPr indent="0" lvl="0" marL="0" rtl="0" algn="l">
              <a:lnSpc>
                <a:spcPct val="125000"/>
              </a:lnSpc>
              <a:spcBef>
                <a:spcPts val="0"/>
              </a:spcBef>
              <a:spcAft>
                <a:spcPts val="0"/>
              </a:spcAft>
              <a:buNone/>
            </a:pPr>
            <a:r>
              <a:rPr b="1" lang="en-US" sz="1500">
                <a:solidFill>
                  <a:schemeClr val="dk1"/>
                </a:solidFill>
                <a:latin typeface="Courier New"/>
                <a:ea typeface="Courier New"/>
                <a:cs typeface="Courier New"/>
                <a:sym typeface="Courier New"/>
              </a:rPr>
              <a:t>      "9c:97:26:4c:55:21": -81,</a:t>
            </a:r>
            <a:endParaRPr b="1" sz="1500">
              <a:solidFill>
                <a:schemeClr val="dk1"/>
              </a:solidFill>
              <a:latin typeface="Courier New"/>
              <a:ea typeface="Courier New"/>
              <a:cs typeface="Courier New"/>
              <a:sym typeface="Courier New"/>
            </a:endParaRPr>
          </a:p>
          <a:p>
            <a:pPr indent="0" lvl="0" marL="0" rtl="0" algn="l">
              <a:lnSpc>
                <a:spcPct val="125000"/>
              </a:lnSpc>
              <a:spcBef>
                <a:spcPts val="1200"/>
              </a:spcBef>
              <a:spcAft>
                <a:spcPts val="1200"/>
              </a:spcAft>
              <a:buNone/>
            </a:pPr>
            <a:r>
              <a:rPr b="1" lang="en-US" sz="1500">
                <a:solidFill>
                  <a:schemeClr val="dk1"/>
                </a:solidFill>
                <a:latin typeface="Courier New"/>
                <a:ea typeface="Courier New"/>
                <a:cs typeface="Courier New"/>
                <a:sym typeface="Courier New"/>
              </a:rPr>
              <a:t>}</a:t>
            </a:r>
            <a:endParaRPr b="1" sz="1800"/>
          </a:p>
        </p:txBody>
      </p:sp>
      <p:sp>
        <p:nvSpPr>
          <p:cNvPr id="313" name="Google Shape;313;g2d17f729a3a_0_110"/>
          <p:cNvSpPr txBox="1"/>
          <p:nvPr/>
        </p:nvSpPr>
        <p:spPr>
          <a:xfrm>
            <a:off x="4981075" y="4221875"/>
            <a:ext cx="1185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solidFill>
                  <a:schemeClr val="accent1"/>
                </a:solidFill>
                <a:latin typeface="Cambria"/>
                <a:ea typeface="Cambria"/>
                <a:cs typeface="Cambria"/>
                <a:sym typeface="Cambria"/>
              </a:rPr>
              <a:t>T1 = -100 </a:t>
            </a:r>
            <a:endParaRPr b="1" sz="80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g2d17f729a3a_0_38"/>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320" name="Google Shape;320;g2d17f729a3a_0_38"/>
          <p:cNvPicPr preferRelativeResize="0"/>
          <p:nvPr/>
        </p:nvPicPr>
        <p:blipFill rotWithShape="1">
          <a:blip r:embed="rId4">
            <a:alphaModFix amt="37000"/>
          </a:blip>
          <a:srcRect b="15426" l="0" r="0" t="0"/>
          <a:stretch/>
        </p:blipFill>
        <p:spPr>
          <a:xfrm rot="3735163">
            <a:off x="-2275874" y="5317035"/>
            <a:ext cx="4128331" cy="3491528"/>
          </a:xfrm>
          <a:prstGeom prst="rect">
            <a:avLst/>
          </a:prstGeom>
          <a:noFill/>
          <a:ln>
            <a:noFill/>
          </a:ln>
        </p:spPr>
      </p:pic>
      <p:pic>
        <p:nvPicPr>
          <p:cNvPr id="321" name="Google Shape;321;g2d17f729a3a_0_38"/>
          <p:cNvPicPr preferRelativeResize="0"/>
          <p:nvPr/>
        </p:nvPicPr>
        <p:blipFill rotWithShape="1">
          <a:blip r:embed="rId4">
            <a:alphaModFix amt="37000"/>
          </a:blip>
          <a:srcRect b="15426" l="0" r="0" t="0"/>
          <a:stretch/>
        </p:blipFill>
        <p:spPr>
          <a:xfrm>
            <a:off x="9100849" y="6483654"/>
            <a:ext cx="5202699" cy="4400172"/>
          </a:xfrm>
          <a:prstGeom prst="rect">
            <a:avLst/>
          </a:prstGeom>
          <a:noFill/>
          <a:ln>
            <a:noFill/>
          </a:ln>
        </p:spPr>
      </p:pic>
      <p:sp>
        <p:nvSpPr>
          <p:cNvPr id="322" name="Google Shape;322;g2d17f729a3a_0_38"/>
          <p:cNvSpPr/>
          <p:nvPr/>
        </p:nvSpPr>
        <p:spPr>
          <a:xfrm>
            <a:off x="4940300" y="318675"/>
            <a:ext cx="7251363"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3" name="Google Shape;323;g2d17f729a3a_0_38"/>
          <p:cNvSpPr txBox="1"/>
          <p:nvPr/>
        </p:nvSpPr>
        <p:spPr>
          <a:xfrm>
            <a:off x="5264583" y="582762"/>
            <a:ext cx="12763200" cy="738900"/>
          </a:xfrm>
          <a:prstGeom prst="rect">
            <a:avLst/>
          </a:prstGeom>
          <a:noFill/>
          <a:ln>
            <a:noFill/>
          </a:ln>
        </p:spPr>
        <p:txBody>
          <a:bodyPr anchorCtr="0" anchor="t" bIns="0" lIns="0" spcFirstLastPara="1" rIns="0" wrap="square" tIns="0">
            <a:spAutoFit/>
          </a:bodyPr>
          <a:lstStyle/>
          <a:p>
            <a:pPr indent="0" lvl="0" marL="0" rtl="0" algn="l">
              <a:lnSpc>
                <a:spcPct val="163333"/>
              </a:lnSpc>
              <a:spcBef>
                <a:spcPts val="0"/>
              </a:spcBef>
              <a:spcAft>
                <a:spcPts val="0"/>
              </a:spcAft>
              <a:buClr>
                <a:schemeClr val="dk1"/>
              </a:buClr>
              <a:buSzPts val="4800"/>
              <a:buFont typeface="Arial"/>
              <a:buNone/>
            </a:pPr>
            <a:r>
              <a:rPr b="1" lang="en-US" sz="4800">
                <a:solidFill>
                  <a:srgbClr val="F2F2F2"/>
                </a:solidFill>
                <a:latin typeface="Cambria"/>
                <a:ea typeface="Cambria"/>
                <a:cs typeface="Cambria"/>
                <a:sym typeface="Cambria"/>
              </a:rPr>
              <a:t>Proposed Approach</a:t>
            </a:r>
            <a:endParaRPr b="1" sz="4800">
              <a:solidFill>
                <a:srgbClr val="F2F2F2"/>
              </a:solidFill>
              <a:latin typeface="Cambria"/>
              <a:ea typeface="Cambria"/>
              <a:cs typeface="Cambria"/>
              <a:sym typeface="Cambria"/>
            </a:endParaRPr>
          </a:p>
        </p:txBody>
      </p:sp>
      <p:pic>
        <p:nvPicPr>
          <p:cNvPr id="324" name="Google Shape;324;g2d17f729a3a_0_38"/>
          <p:cNvPicPr preferRelativeResize="0"/>
          <p:nvPr/>
        </p:nvPicPr>
        <p:blipFill rotWithShape="1">
          <a:blip r:embed="rId4">
            <a:alphaModFix amt="37000"/>
          </a:blip>
          <a:srcRect b="15426" l="0" r="0" t="0"/>
          <a:stretch/>
        </p:blipFill>
        <p:spPr>
          <a:xfrm rot="2852531">
            <a:off x="-3383956" y="-3966118"/>
            <a:ext cx="5624913" cy="4757258"/>
          </a:xfrm>
          <a:prstGeom prst="rect">
            <a:avLst/>
          </a:prstGeom>
          <a:noFill/>
          <a:ln>
            <a:noFill/>
          </a:ln>
        </p:spPr>
      </p:pic>
      <p:sp>
        <p:nvSpPr>
          <p:cNvPr id="325" name="Google Shape;325;g2d17f729a3a_0_38"/>
          <p:cNvSpPr/>
          <p:nvPr/>
        </p:nvSpPr>
        <p:spPr>
          <a:xfrm>
            <a:off x="378227" y="1362969"/>
            <a:ext cx="1343354" cy="1349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E75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6" name="Google Shape;326;g2d17f729a3a_0_38"/>
          <p:cNvSpPr/>
          <p:nvPr/>
        </p:nvSpPr>
        <p:spPr>
          <a:xfrm>
            <a:off x="456659" y="1441754"/>
            <a:ext cx="1185312" cy="1190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7" name="Google Shape;327;g2d17f729a3a_0_38"/>
          <p:cNvSpPr txBox="1"/>
          <p:nvPr/>
        </p:nvSpPr>
        <p:spPr>
          <a:xfrm>
            <a:off x="690495" y="1777899"/>
            <a:ext cx="711600" cy="6003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3900"/>
              <a:buFont typeface="Arial"/>
              <a:buNone/>
            </a:pPr>
            <a:r>
              <a:rPr b="1" i="0" lang="en-US" sz="3900" u="none" cap="none" strike="noStrike">
                <a:solidFill>
                  <a:srgbClr val="000000"/>
                </a:solidFill>
                <a:latin typeface="Open Sans ExtraBold"/>
                <a:ea typeface="Open Sans ExtraBold"/>
                <a:cs typeface="Open Sans ExtraBold"/>
                <a:sym typeface="Open Sans ExtraBold"/>
              </a:rPr>
              <a:t>0</a:t>
            </a:r>
            <a:r>
              <a:rPr b="1" lang="en-US" sz="3900">
                <a:latin typeface="Open Sans ExtraBold"/>
                <a:ea typeface="Open Sans ExtraBold"/>
                <a:cs typeface="Open Sans ExtraBold"/>
                <a:sym typeface="Open Sans ExtraBold"/>
              </a:rPr>
              <a:t>4</a:t>
            </a:r>
            <a:endParaRPr b="0" i="0" sz="1400" u="none" cap="none" strike="noStrike">
              <a:solidFill>
                <a:srgbClr val="000000"/>
              </a:solidFill>
              <a:latin typeface="Arial"/>
              <a:ea typeface="Arial"/>
              <a:cs typeface="Arial"/>
              <a:sym typeface="Arial"/>
            </a:endParaRPr>
          </a:p>
        </p:txBody>
      </p:sp>
      <p:cxnSp>
        <p:nvCxnSpPr>
          <p:cNvPr id="328" name="Google Shape;328;g2d17f729a3a_0_38"/>
          <p:cNvCxnSpPr/>
          <p:nvPr/>
        </p:nvCxnSpPr>
        <p:spPr>
          <a:xfrm flipH="1" rot="10800000">
            <a:off x="913496" y="2612536"/>
            <a:ext cx="10266300" cy="35400"/>
          </a:xfrm>
          <a:prstGeom prst="straightConnector1">
            <a:avLst/>
          </a:prstGeom>
          <a:noFill/>
          <a:ln cap="flat" cmpd="sng" w="85725">
            <a:solidFill>
              <a:srgbClr val="2E75B6"/>
            </a:solidFill>
            <a:prstDash val="solid"/>
            <a:round/>
            <a:headEnd len="sm" w="sm" type="none"/>
            <a:tailEnd len="sm" w="sm" type="none"/>
          </a:ln>
        </p:spPr>
      </p:cxnSp>
      <p:sp>
        <p:nvSpPr>
          <p:cNvPr id="329" name="Google Shape;329;g2d17f729a3a_0_38"/>
          <p:cNvSpPr/>
          <p:nvPr/>
        </p:nvSpPr>
        <p:spPr>
          <a:xfrm rot="-5400000">
            <a:off x="11162363" y="2497071"/>
            <a:ext cx="275082" cy="240501"/>
          </a:xfrm>
          <a:custGeom>
            <a:rect b="b" l="l" r="r" t="t"/>
            <a:pathLst>
              <a:path extrusionOk="0" h="1687728" w="1930400">
                <a:moveTo>
                  <a:pt x="0" y="0"/>
                </a:moveTo>
                <a:lnTo>
                  <a:pt x="965200" y="1687728"/>
                </a:lnTo>
                <a:lnTo>
                  <a:pt x="1930400" y="0"/>
                </a:lnTo>
                <a:close/>
              </a:path>
            </a:pathLst>
          </a:custGeom>
          <a:solidFill>
            <a:srgbClr val="2E75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0" name="Google Shape;330;g2d17f729a3a_0_38"/>
          <p:cNvSpPr txBox="1"/>
          <p:nvPr/>
        </p:nvSpPr>
        <p:spPr>
          <a:xfrm>
            <a:off x="1714350" y="1861551"/>
            <a:ext cx="135447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dk1"/>
                </a:solidFill>
                <a:latin typeface="Cambria"/>
                <a:ea typeface="Cambria"/>
                <a:cs typeface="Cambria"/>
                <a:sym typeface="Cambria"/>
              </a:rPr>
              <a:t>Calculating a Subset of Similar Fingerprints</a:t>
            </a:r>
            <a:endParaRPr sz="4000">
              <a:solidFill>
                <a:schemeClr val="dk1"/>
              </a:solidFill>
              <a:latin typeface="Calibri"/>
              <a:ea typeface="Calibri"/>
              <a:cs typeface="Calibri"/>
              <a:sym typeface="Calibri"/>
            </a:endParaRPr>
          </a:p>
        </p:txBody>
      </p:sp>
      <p:sp>
        <p:nvSpPr>
          <p:cNvPr id="331" name="Google Shape;331;g2d17f729a3a_0_38"/>
          <p:cNvSpPr txBox="1"/>
          <p:nvPr/>
        </p:nvSpPr>
        <p:spPr>
          <a:xfrm>
            <a:off x="289450" y="2896625"/>
            <a:ext cx="11327700" cy="15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2400">
                <a:solidFill>
                  <a:schemeClr val="dk1"/>
                </a:solidFill>
                <a:latin typeface="Cambria"/>
                <a:ea typeface="Cambria"/>
                <a:cs typeface="Cambria"/>
                <a:sym typeface="Cambria"/>
              </a:rPr>
              <a:t>Calculate an Lf, a subset of fingerprints from the map with a relatively big number of common access points (i.e. reachable from the location of f and the fingerprint in Lf) [1] where aps(f) is a set of access points from fingerprint f. In the program, we used MAC addresses to indicate an access point.</a:t>
            </a:r>
            <a:endParaRPr sz="3000">
              <a:solidFill>
                <a:schemeClr val="dk1"/>
              </a:solidFill>
            </a:endParaRPr>
          </a:p>
        </p:txBody>
      </p:sp>
      <p:pic>
        <p:nvPicPr>
          <p:cNvPr id="332" name="Google Shape;332;g2d17f729a3a_0_38"/>
          <p:cNvPicPr preferRelativeResize="0"/>
          <p:nvPr/>
        </p:nvPicPr>
        <p:blipFill>
          <a:blip r:embed="rId5">
            <a:alphaModFix/>
          </a:blip>
          <a:stretch>
            <a:fillRect/>
          </a:stretch>
        </p:blipFill>
        <p:spPr>
          <a:xfrm>
            <a:off x="1703688" y="4799750"/>
            <a:ext cx="8499225" cy="446475"/>
          </a:xfrm>
          <a:prstGeom prst="rect">
            <a:avLst/>
          </a:prstGeom>
          <a:noFill/>
          <a:ln>
            <a:noFill/>
          </a:ln>
        </p:spPr>
      </p:pic>
      <p:sp>
        <p:nvSpPr>
          <p:cNvPr id="333" name="Google Shape;333;g2d17f729a3a_0_38"/>
          <p:cNvSpPr txBox="1"/>
          <p:nvPr/>
        </p:nvSpPr>
        <p:spPr>
          <a:xfrm>
            <a:off x="2299900" y="5491550"/>
            <a:ext cx="73068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US" sz="1500">
                <a:solidFill>
                  <a:schemeClr val="dk1"/>
                </a:solidFill>
              </a:rPr>
              <a:t>Equation 1:  Calculation of the subset Lf, consisting of fingerprints with common access points and a sufficient number of overlaps with the current fingerprint.</a:t>
            </a:r>
            <a:endParaRPr i="1" sz="1500">
              <a:solidFill>
                <a:schemeClr val="dk1"/>
              </a:solidFill>
            </a:endParaRPr>
          </a:p>
        </p:txBody>
      </p:sp>
      <p:sp>
        <p:nvSpPr>
          <p:cNvPr id="334" name="Google Shape;334;g2d17f729a3a_0_38"/>
          <p:cNvSpPr/>
          <p:nvPr/>
        </p:nvSpPr>
        <p:spPr>
          <a:xfrm>
            <a:off x="1533200" y="4672150"/>
            <a:ext cx="8816100" cy="681000"/>
          </a:xfrm>
          <a:prstGeom prst="roundRect">
            <a:avLst>
              <a:gd fmla="val 16667" name="adj"/>
            </a:avLst>
          </a:prstGeom>
          <a:noFill/>
          <a:ln cap="flat" cmpd="sng" w="28575">
            <a:solidFill>
              <a:srgbClr val="2E75B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g2d17f729a3a_0_174"/>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341" name="Google Shape;341;g2d17f729a3a_0_174"/>
          <p:cNvPicPr preferRelativeResize="0"/>
          <p:nvPr/>
        </p:nvPicPr>
        <p:blipFill rotWithShape="1">
          <a:blip r:embed="rId4">
            <a:alphaModFix amt="37000"/>
          </a:blip>
          <a:srcRect b="15426" l="0" r="0" t="0"/>
          <a:stretch/>
        </p:blipFill>
        <p:spPr>
          <a:xfrm rot="3735163">
            <a:off x="-2275874" y="5317035"/>
            <a:ext cx="4128331" cy="3491528"/>
          </a:xfrm>
          <a:prstGeom prst="rect">
            <a:avLst/>
          </a:prstGeom>
          <a:noFill/>
          <a:ln>
            <a:noFill/>
          </a:ln>
        </p:spPr>
      </p:pic>
      <p:pic>
        <p:nvPicPr>
          <p:cNvPr id="342" name="Google Shape;342;g2d17f729a3a_0_174"/>
          <p:cNvPicPr preferRelativeResize="0"/>
          <p:nvPr/>
        </p:nvPicPr>
        <p:blipFill rotWithShape="1">
          <a:blip r:embed="rId4">
            <a:alphaModFix amt="37000"/>
          </a:blip>
          <a:srcRect b="15426" l="0" r="0" t="0"/>
          <a:stretch/>
        </p:blipFill>
        <p:spPr>
          <a:xfrm rot="2852531">
            <a:off x="-3383956" y="-3966118"/>
            <a:ext cx="5624913" cy="4757258"/>
          </a:xfrm>
          <a:prstGeom prst="rect">
            <a:avLst/>
          </a:prstGeom>
          <a:noFill/>
          <a:ln>
            <a:noFill/>
          </a:ln>
        </p:spPr>
      </p:pic>
      <p:sp>
        <p:nvSpPr>
          <p:cNvPr id="343" name="Google Shape;343;g2d17f729a3a_0_174"/>
          <p:cNvSpPr/>
          <p:nvPr/>
        </p:nvSpPr>
        <p:spPr>
          <a:xfrm>
            <a:off x="-98323" y="1998276"/>
            <a:ext cx="12424108" cy="538480"/>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4" name="Google Shape;344;g2d17f729a3a_0_174"/>
          <p:cNvSpPr txBox="1"/>
          <p:nvPr/>
        </p:nvSpPr>
        <p:spPr>
          <a:xfrm>
            <a:off x="0" y="1997163"/>
            <a:ext cx="121920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lang="en-US" sz="2800">
                <a:solidFill>
                  <a:srgbClr val="F2F2F2"/>
                </a:solidFill>
                <a:latin typeface="Cambria"/>
                <a:ea typeface="Cambria"/>
                <a:cs typeface="Cambria"/>
                <a:sym typeface="Cambria"/>
              </a:rPr>
              <a:t>Calculating a Subset of Similar Fingerprints</a:t>
            </a:r>
            <a:endParaRPr b="0" i="0" sz="2800" u="none" cap="none" strike="noStrike">
              <a:solidFill>
                <a:srgbClr val="F2F2F2"/>
              </a:solidFill>
              <a:latin typeface="Calibri"/>
              <a:ea typeface="Calibri"/>
              <a:cs typeface="Calibri"/>
              <a:sym typeface="Calibri"/>
            </a:endParaRPr>
          </a:p>
        </p:txBody>
      </p:sp>
      <p:sp>
        <p:nvSpPr>
          <p:cNvPr id="345" name="Google Shape;345;g2d17f729a3a_0_174"/>
          <p:cNvSpPr txBox="1"/>
          <p:nvPr/>
        </p:nvSpPr>
        <p:spPr>
          <a:xfrm>
            <a:off x="129308" y="2601428"/>
            <a:ext cx="11924100" cy="416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1"/>
                </a:solidFill>
                <a:latin typeface="Cambria"/>
                <a:ea typeface="Cambria"/>
                <a:cs typeface="Cambria"/>
                <a:sym typeface="Cambria"/>
              </a:rPr>
              <a:t>Inputs:</a:t>
            </a:r>
            <a:r>
              <a:rPr b="0" i="0" lang="en-US" sz="2000" u="none" cap="none" strike="noStrike">
                <a:solidFill>
                  <a:schemeClr val="dk1"/>
                </a:solidFill>
                <a:latin typeface="Cambria"/>
                <a:ea typeface="Cambria"/>
                <a:cs typeface="Cambria"/>
                <a:sym typeface="Cambria"/>
              </a:rPr>
              <a:t> Two fingerprints - one from the current dataset (fingerprint) and one from the reference set (refFp).</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1500"/>
              </a:spcBef>
              <a:spcAft>
                <a:spcPts val="0"/>
              </a:spcAft>
              <a:buNone/>
            </a:pPr>
            <a:r>
              <a:rPr b="1" i="0" lang="en-US" sz="2000" u="none" cap="none" strike="noStrike">
                <a:solidFill>
                  <a:schemeClr val="dk1"/>
                </a:solidFill>
                <a:latin typeface="Cambria"/>
                <a:ea typeface="Cambria"/>
                <a:cs typeface="Cambria"/>
                <a:sym typeface="Cambria"/>
              </a:rPr>
              <a:t>Process:</a:t>
            </a:r>
            <a:endParaRPr b="1" i="0" sz="2000" u="none" cap="none" strike="noStrike">
              <a:solidFill>
                <a:schemeClr val="dk1"/>
              </a:solidFill>
              <a:latin typeface="Arial"/>
              <a:ea typeface="Arial"/>
              <a:cs typeface="Arial"/>
              <a:sym typeface="Arial"/>
            </a:endParaRPr>
          </a:p>
          <a:p>
            <a:pPr indent="-311150" lvl="1" marL="742950" marR="0" rtl="0" algn="l">
              <a:lnSpc>
                <a:spcPct val="100000"/>
              </a:lnSpc>
              <a:spcBef>
                <a:spcPts val="0"/>
              </a:spcBef>
              <a:spcAft>
                <a:spcPts val="0"/>
              </a:spcAft>
              <a:buClr>
                <a:schemeClr val="dk1"/>
              </a:buClr>
              <a:buSzPts val="2000"/>
              <a:buFont typeface="Arial"/>
              <a:buChar char="•"/>
            </a:pPr>
            <a:r>
              <a:rPr lang="en-US" sz="2000">
                <a:solidFill>
                  <a:schemeClr val="dk1"/>
                </a:solidFill>
                <a:latin typeface="Cambria"/>
                <a:ea typeface="Cambria"/>
                <a:cs typeface="Cambria"/>
                <a:sym typeface="Cambria"/>
              </a:rPr>
              <a:t>R</a:t>
            </a:r>
            <a:r>
              <a:rPr b="0" i="0" lang="en-US" sz="2000" u="none" cap="none" strike="noStrike">
                <a:solidFill>
                  <a:schemeClr val="dk1"/>
                </a:solidFill>
                <a:latin typeface="Cambria"/>
                <a:ea typeface="Cambria"/>
                <a:cs typeface="Cambria"/>
                <a:sym typeface="Cambria"/>
              </a:rPr>
              <a:t>etrieves sets of APs from both fingerprints that exceed a defined minimum signal strength. </a:t>
            </a:r>
            <a:endParaRPr b="0" i="0" sz="2000" u="none" cap="none" strike="noStrike">
              <a:solidFill>
                <a:schemeClr val="dk1"/>
              </a:solidFill>
              <a:latin typeface="Cambria"/>
              <a:ea typeface="Cambria"/>
              <a:cs typeface="Cambria"/>
              <a:sym typeface="Cambria"/>
            </a:endParaRPr>
          </a:p>
          <a:p>
            <a:pPr indent="-311150" lvl="1" marL="7429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mbria"/>
                <a:ea typeface="Cambria"/>
                <a:cs typeface="Cambria"/>
                <a:sym typeface="Cambria"/>
              </a:rPr>
              <a:t>This threshold ensures that only significant APs are considered, reducing noise in the data.</a:t>
            </a:r>
            <a:endParaRPr b="0" i="0" sz="2000" u="none" cap="none" strike="noStrike">
              <a:solidFill>
                <a:schemeClr val="dk1"/>
              </a:solidFill>
              <a:latin typeface="Arial"/>
              <a:ea typeface="Arial"/>
              <a:cs typeface="Arial"/>
              <a:sym typeface="Arial"/>
            </a:endParaRPr>
          </a:p>
          <a:p>
            <a:pPr indent="-311150" lvl="1" marL="742950" marR="0" rtl="0" algn="l">
              <a:lnSpc>
                <a:spcPct val="100000"/>
              </a:lnSpc>
              <a:spcBef>
                <a:spcPts val="0"/>
              </a:spcBef>
              <a:spcAft>
                <a:spcPts val="0"/>
              </a:spcAft>
              <a:buClr>
                <a:schemeClr val="dk1"/>
              </a:buClr>
              <a:buSzPts val="2000"/>
              <a:buFont typeface="Arial"/>
              <a:buChar char="•"/>
            </a:pPr>
            <a:r>
              <a:rPr lang="en-US" sz="2000">
                <a:solidFill>
                  <a:schemeClr val="dk1"/>
                </a:solidFill>
                <a:latin typeface="Cambria"/>
                <a:ea typeface="Cambria"/>
                <a:cs typeface="Cambria"/>
                <a:sym typeface="Cambria"/>
              </a:rPr>
              <a:t>c</a:t>
            </a:r>
            <a:r>
              <a:rPr b="0" i="0" lang="en-US" sz="2000" u="none" cap="none" strike="noStrike">
                <a:solidFill>
                  <a:schemeClr val="dk1"/>
                </a:solidFill>
                <a:latin typeface="Cambria"/>
                <a:ea typeface="Cambria"/>
                <a:cs typeface="Cambria"/>
                <a:sym typeface="Cambria"/>
              </a:rPr>
              <a:t>alculates the intersection of APs present in both fingerprints and identifies APs unique to each.</a:t>
            </a:r>
            <a:endParaRPr b="0" i="0" sz="2000" u="none" cap="none" strike="noStrike">
              <a:solidFill>
                <a:schemeClr val="dk1"/>
              </a:solidFill>
              <a:latin typeface="Arial"/>
              <a:ea typeface="Arial"/>
              <a:cs typeface="Arial"/>
              <a:sym typeface="Arial"/>
            </a:endParaRPr>
          </a:p>
          <a:p>
            <a:pPr indent="-311150" lvl="1" marL="7429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mbria"/>
                <a:ea typeface="Cambria"/>
                <a:cs typeface="Cambria"/>
                <a:sym typeface="Cambria"/>
              </a:rPr>
              <a:t>The score is computed using the formula: 2 * size of intersection - size of unique APs in fingerprint - size of unique APs in refFp.</a:t>
            </a:r>
            <a:endParaRPr b="0" i="0" sz="2000" u="none" cap="none" strike="noStrike">
              <a:solidFill>
                <a:schemeClr val="dk1"/>
              </a:solidFill>
              <a:latin typeface="Cambria"/>
              <a:ea typeface="Cambria"/>
              <a:cs typeface="Cambria"/>
              <a:sym typeface="Cambria"/>
            </a:endParaRPr>
          </a:p>
          <a:p>
            <a:pPr indent="0" lvl="0" marL="914400" marR="0" rtl="0" algn="l">
              <a:lnSpc>
                <a:spcPct val="100000"/>
              </a:lnSpc>
              <a:spcBef>
                <a:spcPts val="0"/>
              </a:spcBef>
              <a:spcAft>
                <a:spcPts val="0"/>
              </a:spcAft>
              <a:buNone/>
            </a:pPr>
            <a:r>
              <a:t/>
            </a:r>
            <a:endParaRPr sz="2000">
              <a:solidFill>
                <a:schemeClr val="dk1"/>
              </a:solidFill>
              <a:latin typeface="Cambria"/>
              <a:ea typeface="Cambria"/>
              <a:cs typeface="Cambria"/>
              <a:sym typeface="Cambria"/>
            </a:endParaRPr>
          </a:p>
          <a:p>
            <a:pPr indent="0" lvl="0" marL="457200" marR="0" rtl="0" algn="l">
              <a:lnSpc>
                <a:spcPct val="100000"/>
              </a:lnSpc>
              <a:spcBef>
                <a:spcPts val="0"/>
              </a:spcBef>
              <a:spcAft>
                <a:spcPts val="0"/>
              </a:spcAft>
              <a:buNone/>
            </a:pPr>
            <a:r>
              <a:rPr b="1" i="0" lang="en-US" sz="2000" u="none" cap="none" strike="noStrike">
                <a:solidFill>
                  <a:schemeClr val="dk1"/>
                </a:solidFill>
                <a:latin typeface="Cambria"/>
                <a:ea typeface="Cambria"/>
                <a:cs typeface="Cambria"/>
                <a:sym typeface="Cambria"/>
              </a:rPr>
              <a:t>Output:</a:t>
            </a:r>
            <a:r>
              <a:rPr b="0" i="0" lang="en-US" sz="2000" u="none" cap="none" strike="noStrike">
                <a:solidFill>
                  <a:schemeClr val="dk1"/>
                </a:solidFill>
                <a:latin typeface="Cambria"/>
                <a:ea typeface="Cambria"/>
                <a:cs typeface="Cambria"/>
                <a:sym typeface="Cambria"/>
              </a:rPr>
              <a:t> </a:t>
            </a:r>
            <a:endParaRPr b="0" i="0" sz="2000" u="none" cap="none" strike="noStrike">
              <a:solidFill>
                <a:schemeClr val="dk1"/>
              </a:solidFill>
              <a:latin typeface="Cambria"/>
              <a:ea typeface="Cambria"/>
              <a:cs typeface="Cambria"/>
              <a:sym typeface="Cambria"/>
            </a:endParaRPr>
          </a:p>
          <a:p>
            <a:pPr indent="0" lvl="0" marL="457200" marR="0" rtl="0" algn="l">
              <a:lnSpc>
                <a:spcPct val="100000"/>
              </a:lnSpc>
              <a:spcBef>
                <a:spcPts val="0"/>
              </a:spcBef>
              <a:spcAft>
                <a:spcPts val="0"/>
              </a:spcAft>
              <a:buNone/>
            </a:pPr>
            <a:r>
              <a:rPr b="0" i="0" lang="en-US" sz="2000" u="none" cap="none" strike="noStrike">
                <a:solidFill>
                  <a:schemeClr val="dk1"/>
                </a:solidFill>
                <a:latin typeface="Cambria"/>
                <a:ea typeface="Cambria"/>
                <a:cs typeface="Cambria"/>
                <a:sym typeface="Cambria"/>
              </a:rPr>
              <a:t>An integer score that serves as a quantitative measure of similarity between the two fingerprints.</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None/>
            </a:pPr>
            <a:br>
              <a:rPr b="0" i="0" lang="en-US" sz="1800" u="none" cap="none" strike="noStrike">
                <a:solidFill>
                  <a:schemeClr val="dk1"/>
                </a:solidFill>
                <a:latin typeface="Arial"/>
                <a:ea typeface="Arial"/>
                <a:cs typeface="Arial"/>
                <a:sym typeface="Arial"/>
              </a:rPr>
            </a:br>
            <a:endParaRPr b="0" i="0" sz="2400" u="none" cap="none" strike="noStrike">
              <a:solidFill>
                <a:schemeClr val="dk1"/>
              </a:solidFill>
              <a:latin typeface="Calibri"/>
              <a:ea typeface="Calibri"/>
              <a:cs typeface="Calibri"/>
              <a:sym typeface="Calibri"/>
            </a:endParaRPr>
          </a:p>
        </p:txBody>
      </p:sp>
      <p:pic>
        <p:nvPicPr>
          <p:cNvPr id="346" name="Google Shape;346;g2d17f729a3a_0_174">
            <a:hlinkClick r:id="rId5"/>
          </p:cNvPr>
          <p:cNvPicPr preferRelativeResize="0"/>
          <p:nvPr/>
        </p:nvPicPr>
        <p:blipFill rotWithShape="1">
          <a:blip r:embed="rId6">
            <a:alphaModFix/>
          </a:blip>
          <a:srcRect b="0" l="0" r="0" t="0"/>
          <a:stretch/>
        </p:blipFill>
        <p:spPr>
          <a:xfrm>
            <a:off x="1729311" y="6026503"/>
            <a:ext cx="9006304" cy="327152"/>
          </a:xfrm>
          <a:prstGeom prst="rect">
            <a:avLst/>
          </a:prstGeom>
          <a:noFill/>
          <a:ln>
            <a:noFill/>
          </a:ln>
        </p:spPr>
      </p:pic>
      <p:sp>
        <p:nvSpPr>
          <p:cNvPr id="347" name="Google Shape;347;g2d17f729a3a_0_174"/>
          <p:cNvSpPr/>
          <p:nvPr/>
        </p:nvSpPr>
        <p:spPr>
          <a:xfrm>
            <a:off x="4940300" y="318675"/>
            <a:ext cx="7251363"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8" name="Google Shape;348;g2d17f729a3a_0_174"/>
          <p:cNvSpPr txBox="1"/>
          <p:nvPr/>
        </p:nvSpPr>
        <p:spPr>
          <a:xfrm>
            <a:off x="5264583" y="582762"/>
            <a:ext cx="12763200" cy="738900"/>
          </a:xfrm>
          <a:prstGeom prst="rect">
            <a:avLst/>
          </a:prstGeom>
          <a:noFill/>
          <a:ln>
            <a:noFill/>
          </a:ln>
        </p:spPr>
        <p:txBody>
          <a:bodyPr anchorCtr="0" anchor="t" bIns="0" lIns="0" spcFirstLastPara="1" rIns="0" wrap="square" tIns="0">
            <a:spAutoFit/>
          </a:bodyPr>
          <a:lstStyle/>
          <a:p>
            <a:pPr indent="0" lvl="0" marL="0" rtl="0" algn="l">
              <a:lnSpc>
                <a:spcPct val="163333"/>
              </a:lnSpc>
              <a:spcBef>
                <a:spcPts val="0"/>
              </a:spcBef>
              <a:spcAft>
                <a:spcPts val="0"/>
              </a:spcAft>
              <a:buClr>
                <a:schemeClr val="dk1"/>
              </a:buClr>
              <a:buSzPts val="4800"/>
              <a:buFont typeface="Arial"/>
              <a:buNone/>
            </a:pPr>
            <a:r>
              <a:rPr b="1" lang="en-US" sz="4800">
                <a:solidFill>
                  <a:srgbClr val="F2F2F2"/>
                </a:solidFill>
                <a:latin typeface="Cambria"/>
                <a:ea typeface="Cambria"/>
                <a:cs typeface="Cambria"/>
                <a:sym typeface="Cambria"/>
              </a:rPr>
              <a:t>Proposed Approach</a:t>
            </a:r>
            <a:endParaRPr b="1" sz="4800">
              <a:solidFill>
                <a:srgbClr val="F2F2F2"/>
              </a:solidFill>
              <a:latin typeface="Cambria"/>
              <a:ea typeface="Cambria"/>
              <a:cs typeface="Cambria"/>
              <a:sym typeface="Cambria"/>
            </a:endParaRPr>
          </a:p>
        </p:txBody>
      </p:sp>
      <p:sp>
        <p:nvSpPr>
          <p:cNvPr id="349" name="Google Shape;349;g2d17f729a3a_0_174"/>
          <p:cNvSpPr/>
          <p:nvPr/>
        </p:nvSpPr>
        <p:spPr>
          <a:xfrm>
            <a:off x="1596550" y="5928475"/>
            <a:ext cx="9271800" cy="523200"/>
          </a:xfrm>
          <a:prstGeom prst="roundRect">
            <a:avLst>
              <a:gd fmla="val 16667" name="adj"/>
            </a:avLst>
          </a:prstGeom>
          <a:noFill/>
          <a:ln cap="flat" cmpd="sng" w="28575">
            <a:solidFill>
              <a:srgbClr val="2E75B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g2d17f729a3a_0_62"/>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356" name="Google Shape;356;g2d17f729a3a_0_62"/>
          <p:cNvPicPr preferRelativeResize="0"/>
          <p:nvPr/>
        </p:nvPicPr>
        <p:blipFill rotWithShape="1">
          <a:blip r:embed="rId4">
            <a:alphaModFix amt="37000"/>
          </a:blip>
          <a:srcRect b="15426" l="0" r="0" t="0"/>
          <a:stretch/>
        </p:blipFill>
        <p:spPr>
          <a:xfrm rot="3735163">
            <a:off x="-2275874" y="5317035"/>
            <a:ext cx="4128331" cy="3491528"/>
          </a:xfrm>
          <a:prstGeom prst="rect">
            <a:avLst/>
          </a:prstGeom>
          <a:noFill/>
          <a:ln>
            <a:noFill/>
          </a:ln>
        </p:spPr>
      </p:pic>
      <p:pic>
        <p:nvPicPr>
          <p:cNvPr id="357" name="Google Shape;357;g2d17f729a3a_0_62"/>
          <p:cNvPicPr preferRelativeResize="0"/>
          <p:nvPr/>
        </p:nvPicPr>
        <p:blipFill rotWithShape="1">
          <a:blip r:embed="rId4">
            <a:alphaModFix amt="37000"/>
          </a:blip>
          <a:srcRect b="15426" l="0" r="0" t="0"/>
          <a:stretch/>
        </p:blipFill>
        <p:spPr>
          <a:xfrm>
            <a:off x="9100849" y="6483654"/>
            <a:ext cx="5202699" cy="4400172"/>
          </a:xfrm>
          <a:prstGeom prst="rect">
            <a:avLst/>
          </a:prstGeom>
          <a:noFill/>
          <a:ln>
            <a:noFill/>
          </a:ln>
        </p:spPr>
      </p:pic>
      <p:sp>
        <p:nvSpPr>
          <p:cNvPr id="358" name="Google Shape;358;g2d17f729a3a_0_62"/>
          <p:cNvSpPr/>
          <p:nvPr/>
        </p:nvSpPr>
        <p:spPr>
          <a:xfrm>
            <a:off x="4940300" y="318675"/>
            <a:ext cx="7251363"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9" name="Google Shape;359;g2d17f729a3a_0_62"/>
          <p:cNvSpPr txBox="1"/>
          <p:nvPr/>
        </p:nvSpPr>
        <p:spPr>
          <a:xfrm>
            <a:off x="5264583" y="582762"/>
            <a:ext cx="12763200" cy="738900"/>
          </a:xfrm>
          <a:prstGeom prst="rect">
            <a:avLst/>
          </a:prstGeom>
          <a:noFill/>
          <a:ln>
            <a:noFill/>
          </a:ln>
        </p:spPr>
        <p:txBody>
          <a:bodyPr anchorCtr="0" anchor="t" bIns="0" lIns="0" spcFirstLastPara="1" rIns="0" wrap="square" tIns="0">
            <a:spAutoFit/>
          </a:bodyPr>
          <a:lstStyle/>
          <a:p>
            <a:pPr indent="0" lvl="0" marL="0" rtl="0" algn="l">
              <a:lnSpc>
                <a:spcPct val="163333"/>
              </a:lnSpc>
              <a:spcBef>
                <a:spcPts val="0"/>
              </a:spcBef>
              <a:spcAft>
                <a:spcPts val="0"/>
              </a:spcAft>
              <a:buClr>
                <a:schemeClr val="dk1"/>
              </a:buClr>
              <a:buSzPts val="4800"/>
              <a:buFont typeface="Arial"/>
              <a:buNone/>
            </a:pPr>
            <a:r>
              <a:rPr b="1" lang="en-US" sz="4800">
                <a:solidFill>
                  <a:srgbClr val="F2F2F2"/>
                </a:solidFill>
                <a:latin typeface="Cambria"/>
                <a:ea typeface="Cambria"/>
                <a:cs typeface="Cambria"/>
                <a:sym typeface="Cambria"/>
              </a:rPr>
              <a:t>Proposed Approach</a:t>
            </a:r>
            <a:endParaRPr b="1" sz="4800">
              <a:solidFill>
                <a:srgbClr val="F2F2F2"/>
              </a:solidFill>
              <a:latin typeface="Cambria"/>
              <a:ea typeface="Cambria"/>
              <a:cs typeface="Cambria"/>
              <a:sym typeface="Cambria"/>
            </a:endParaRPr>
          </a:p>
        </p:txBody>
      </p:sp>
      <p:pic>
        <p:nvPicPr>
          <p:cNvPr id="360" name="Google Shape;360;g2d17f729a3a_0_62"/>
          <p:cNvPicPr preferRelativeResize="0"/>
          <p:nvPr/>
        </p:nvPicPr>
        <p:blipFill rotWithShape="1">
          <a:blip r:embed="rId4">
            <a:alphaModFix amt="37000"/>
          </a:blip>
          <a:srcRect b="15426" l="0" r="0" t="0"/>
          <a:stretch/>
        </p:blipFill>
        <p:spPr>
          <a:xfrm rot="2852531">
            <a:off x="-3383956" y="-3966118"/>
            <a:ext cx="5624913" cy="4757258"/>
          </a:xfrm>
          <a:prstGeom prst="rect">
            <a:avLst/>
          </a:prstGeom>
          <a:noFill/>
          <a:ln>
            <a:noFill/>
          </a:ln>
        </p:spPr>
      </p:pic>
      <p:sp>
        <p:nvSpPr>
          <p:cNvPr id="361" name="Google Shape;361;g2d17f729a3a_0_62"/>
          <p:cNvSpPr/>
          <p:nvPr/>
        </p:nvSpPr>
        <p:spPr>
          <a:xfrm>
            <a:off x="378227" y="1362969"/>
            <a:ext cx="1343354" cy="1349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E75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2" name="Google Shape;362;g2d17f729a3a_0_62"/>
          <p:cNvSpPr/>
          <p:nvPr/>
        </p:nvSpPr>
        <p:spPr>
          <a:xfrm>
            <a:off x="456659" y="1441754"/>
            <a:ext cx="1185312" cy="1190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3" name="Google Shape;363;g2d17f729a3a_0_62"/>
          <p:cNvSpPr txBox="1"/>
          <p:nvPr/>
        </p:nvSpPr>
        <p:spPr>
          <a:xfrm>
            <a:off x="690495" y="1777899"/>
            <a:ext cx="711600" cy="6003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3900"/>
              <a:buFont typeface="Arial"/>
              <a:buNone/>
            </a:pPr>
            <a:r>
              <a:rPr b="1" i="0" lang="en-US" sz="3900" u="none" cap="none" strike="noStrike">
                <a:solidFill>
                  <a:srgbClr val="000000"/>
                </a:solidFill>
                <a:latin typeface="Open Sans ExtraBold"/>
                <a:ea typeface="Open Sans ExtraBold"/>
                <a:cs typeface="Open Sans ExtraBold"/>
                <a:sym typeface="Open Sans ExtraBold"/>
              </a:rPr>
              <a:t>0</a:t>
            </a:r>
            <a:r>
              <a:rPr b="1" lang="en-US" sz="3900">
                <a:latin typeface="Open Sans ExtraBold"/>
                <a:ea typeface="Open Sans ExtraBold"/>
                <a:cs typeface="Open Sans ExtraBold"/>
                <a:sym typeface="Open Sans ExtraBold"/>
              </a:rPr>
              <a:t>5</a:t>
            </a:r>
            <a:endParaRPr b="0" i="0" sz="1400" u="none" cap="none" strike="noStrike">
              <a:solidFill>
                <a:srgbClr val="000000"/>
              </a:solidFill>
              <a:latin typeface="Arial"/>
              <a:ea typeface="Arial"/>
              <a:cs typeface="Arial"/>
              <a:sym typeface="Arial"/>
            </a:endParaRPr>
          </a:p>
        </p:txBody>
      </p:sp>
      <p:cxnSp>
        <p:nvCxnSpPr>
          <p:cNvPr id="364" name="Google Shape;364;g2d17f729a3a_0_62"/>
          <p:cNvCxnSpPr/>
          <p:nvPr/>
        </p:nvCxnSpPr>
        <p:spPr>
          <a:xfrm flipH="1" rot="10800000">
            <a:off x="913496" y="2612536"/>
            <a:ext cx="10266300" cy="35400"/>
          </a:xfrm>
          <a:prstGeom prst="straightConnector1">
            <a:avLst/>
          </a:prstGeom>
          <a:noFill/>
          <a:ln cap="flat" cmpd="sng" w="85725">
            <a:solidFill>
              <a:srgbClr val="2E75B6"/>
            </a:solidFill>
            <a:prstDash val="solid"/>
            <a:round/>
            <a:headEnd len="sm" w="sm" type="none"/>
            <a:tailEnd len="sm" w="sm" type="none"/>
          </a:ln>
        </p:spPr>
      </p:cxnSp>
      <p:sp>
        <p:nvSpPr>
          <p:cNvPr id="365" name="Google Shape;365;g2d17f729a3a_0_62"/>
          <p:cNvSpPr/>
          <p:nvPr/>
        </p:nvSpPr>
        <p:spPr>
          <a:xfrm rot="-5400000">
            <a:off x="11162363" y="2497071"/>
            <a:ext cx="275082" cy="240501"/>
          </a:xfrm>
          <a:custGeom>
            <a:rect b="b" l="l" r="r" t="t"/>
            <a:pathLst>
              <a:path extrusionOk="0" h="1687728" w="1930400">
                <a:moveTo>
                  <a:pt x="0" y="0"/>
                </a:moveTo>
                <a:lnTo>
                  <a:pt x="965200" y="1687728"/>
                </a:lnTo>
                <a:lnTo>
                  <a:pt x="1930400" y="0"/>
                </a:lnTo>
                <a:close/>
              </a:path>
            </a:pathLst>
          </a:custGeom>
          <a:solidFill>
            <a:srgbClr val="4877CA"/>
          </a:solidFill>
          <a:ln cap="flat" cmpd="sng" w="9525">
            <a:solidFill>
              <a:srgbClr val="2E75B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6" name="Google Shape;366;g2d17f729a3a_0_62"/>
          <p:cNvSpPr txBox="1"/>
          <p:nvPr/>
        </p:nvSpPr>
        <p:spPr>
          <a:xfrm>
            <a:off x="1714353" y="1861552"/>
            <a:ext cx="135447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dk1"/>
                </a:solidFill>
                <a:latin typeface="Cambria"/>
                <a:ea typeface="Cambria"/>
                <a:cs typeface="Cambria"/>
                <a:sym typeface="Cambria"/>
              </a:rPr>
              <a:t>Calculating Dissimilarity</a:t>
            </a:r>
            <a:endParaRPr sz="4000">
              <a:solidFill>
                <a:schemeClr val="dk1"/>
              </a:solidFill>
              <a:latin typeface="Cambria"/>
              <a:ea typeface="Cambria"/>
              <a:cs typeface="Cambria"/>
              <a:sym typeface="Cambria"/>
            </a:endParaRPr>
          </a:p>
        </p:txBody>
      </p:sp>
      <p:sp>
        <p:nvSpPr>
          <p:cNvPr id="367" name="Google Shape;367;g2d17f729a3a_0_62"/>
          <p:cNvSpPr txBox="1"/>
          <p:nvPr/>
        </p:nvSpPr>
        <p:spPr>
          <a:xfrm>
            <a:off x="289450" y="2896625"/>
            <a:ext cx="11327700" cy="15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2400">
                <a:solidFill>
                  <a:schemeClr val="dk1"/>
                </a:solidFill>
                <a:latin typeface="Cambria"/>
                <a:ea typeface="Cambria"/>
                <a:cs typeface="Cambria"/>
                <a:sym typeface="Cambria"/>
              </a:rPr>
              <a:t>Calculate the dissimilarity between the current fingerprint and each fingerprint in Lf using the Euclidean distance in N-dimensional space, where N is the number of access points that are reachable from both the current fingerprint and a fingerprint from Lf. The j-th coordinate is the signal strength of the j-th access point in the fingerprint [1]:</a:t>
            </a:r>
            <a:endParaRPr sz="3000">
              <a:solidFill>
                <a:schemeClr val="dk1"/>
              </a:solidFill>
            </a:endParaRPr>
          </a:p>
        </p:txBody>
      </p:sp>
      <p:pic>
        <p:nvPicPr>
          <p:cNvPr id="368" name="Google Shape;368;g2d17f729a3a_0_62"/>
          <p:cNvPicPr preferRelativeResize="0"/>
          <p:nvPr/>
        </p:nvPicPr>
        <p:blipFill>
          <a:blip r:embed="rId5">
            <a:alphaModFix/>
          </a:blip>
          <a:stretch>
            <a:fillRect/>
          </a:stretch>
        </p:blipFill>
        <p:spPr>
          <a:xfrm>
            <a:off x="2798138" y="4715225"/>
            <a:ext cx="6310313" cy="1190625"/>
          </a:xfrm>
          <a:prstGeom prst="rect">
            <a:avLst/>
          </a:prstGeom>
          <a:noFill/>
          <a:ln>
            <a:noFill/>
          </a:ln>
        </p:spPr>
      </p:pic>
      <p:sp>
        <p:nvSpPr>
          <p:cNvPr id="369" name="Google Shape;369;g2d17f729a3a_0_62"/>
          <p:cNvSpPr txBox="1"/>
          <p:nvPr/>
        </p:nvSpPr>
        <p:spPr>
          <a:xfrm>
            <a:off x="1900450" y="6041500"/>
            <a:ext cx="81057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Equation 2:  Calculation of dissimilarity between the current fingerprint and a fingerprint from Lf, based on the difference in received signal strength (RSS) values of common access points.</a:t>
            </a:r>
            <a:endParaRPr sz="1500"/>
          </a:p>
        </p:txBody>
      </p:sp>
      <p:sp>
        <p:nvSpPr>
          <p:cNvPr id="370" name="Google Shape;370;g2d17f729a3a_0_62"/>
          <p:cNvSpPr/>
          <p:nvPr/>
        </p:nvSpPr>
        <p:spPr>
          <a:xfrm>
            <a:off x="2604050" y="4527125"/>
            <a:ext cx="6657300" cy="1514400"/>
          </a:xfrm>
          <a:prstGeom prst="roundRect">
            <a:avLst>
              <a:gd fmla="val 16667" name="adj"/>
            </a:avLst>
          </a:prstGeom>
          <a:noFill/>
          <a:ln cap="flat" cmpd="sng" w="28575">
            <a:solidFill>
              <a:srgbClr val="2E75B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g2d17f729a3a_0_92"/>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377" name="Google Shape;377;g2d17f729a3a_0_92"/>
          <p:cNvPicPr preferRelativeResize="0"/>
          <p:nvPr/>
        </p:nvPicPr>
        <p:blipFill rotWithShape="1">
          <a:blip r:embed="rId4">
            <a:alphaModFix amt="37000"/>
          </a:blip>
          <a:srcRect b="15426" l="0" r="0" t="0"/>
          <a:stretch/>
        </p:blipFill>
        <p:spPr>
          <a:xfrm rot="3735163">
            <a:off x="-2275874" y="5317035"/>
            <a:ext cx="4128331" cy="3491528"/>
          </a:xfrm>
          <a:prstGeom prst="rect">
            <a:avLst/>
          </a:prstGeom>
          <a:noFill/>
          <a:ln>
            <a:noFill/>
          </a:ln>
        </p:spPr>
      </p:pic>
      <p:pic>
        <p:nvPicPr>
          <p:cNvPr id="378" name="Google Shape;378;g2d17f729a3a_0_92"/>
          <p:cNvPicPr preferRelativeResize="0"/>
          <p:nvPr/>
        </p:nvPicPr>
        <p:blipFill rotWithShape="1">
          <a:blip r:embed="rId4">
            <a:alphaModFix amt="37000"/>
          </a:blip>
          <a:srcRect b="15426" l="0" r="0" t="0"/>
          <a:stretch/>
        </p:blipFill>
        <p:spPr>
          <a:xfrm>
            <a:off x="9100849" y="6483654"/>
            <a:ext cx="5202699" cy="4400172"/>
          </a:xfrm>
          <a:prstGeom prst="rect">
            <a:avLst/>
          </a:prstGeom>
          <a:noFill/>
          <a:ln>
            <a:noFill/>
          </a:ln>
        </p:spPr>
      </p:pic>
      <p:sp>
        <p:nvSpPr>
          <p:cNvPr id="379" name="Google Shape;379;g2d17f729a3a_0_92"/>
          <p:cNvSpPr/>
          <p:nvPr/>
        </p:nvSpPr>
        <p:spPr>
          <a:xfrm>
            <a:off x="4940300" y="318675"/>
            <a:ext cx="7251363"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0" name="Google Shape;380;g2d17f729a3a_0_92"/>
          <p:cNvSpPr txBox="1"/>
          <p:nvPr/>
        </p:nvSpPr>
        <p:spPr>
          <a:xfrm>
            <a:off x="5264583" y="582762"/>
            <a:ext cx="12763200" cy="738900"/>
          </a:xfrm>
          <a:prstGeom prst="rect">
            <a:avLst/>
          </a:prstGeom>
          <a:noFill/>
          <a:ln>
            <a:noFill/>
          </a:ln>
        </p:spPr>
        <p:txBody>
          <a:bodyPr anchorCtr="0" anchor="t" bIns="0" lIns="0" spcFirstLastPara="1" rIns="0" wrap="square" tIns="0">
            <a:spAutoFit/>
          </a:bodyPr>
          <a:lstStyle/>
          <a:p>
            <a:pPr indent="0" lvl="0" marL="0" rtl="0" algn="l">
              <a:lnSpc>
                <a:spcPct val="163333"/>
              </a:lnSpc>
              <a:spcBef>
                <a:spcPts val="0"/>
              </a:spcBef>
              <a:spcAft>
                <a:spcPts val="0"/>
              </a:spcAft>
              <a:buClr>
                <a:schemeClr val="dk1"/>
              </a:buClr>
              <a:buSzPts val="4800"/>
              <a:buFont typeface="Arial"/>
              <a:buNone/>
            </a:pPr>
            <a:r>
              <a:rPr b="1" lang="en-US" sz="4800">
                <a:solidFill>
                  <a:srgbClr val="F2F2F2"/>
                </a:solidFill>
                <a:latin typeface="Cambria"/>
                <a:ea typeface="Cambria"/>
                <a:cs typeface="Cambria"/>
                <a:sym typeface="Cambria"/>
              </a:rPr>
              <a:t>Proposed Approach</a:t>
            </a:r>
            <a:endParaRPr b="1" sz="4800">
              <a:solidFill>
                <a:srgbClr val="F2F2F2"/>
              </a:solidFill>
              <a:latin typeface="Cambria"/>
              <a:ea typeface="Cambria"/>
              <a:cs typeface="Cambria"/>
              <a:sym typeface="Cambria"/>
            </a:endParaRPr>
          </a:p>
        </p:txBody>
      </p:sp>
      <p:pic>
        <p:nvPicPr>
          <p:cNvPr id="381" name="Google Shape;381;g2d17f729a3a_0_92"/>
          <p:cNvPicPr preferRelativeResize="0"/>
          <p:nvPr/>
        </p:nvPicPr>
        <p:blipFill rotWithShape="1">
          <a:blip r:embed="rId4">
            <a:alphaModFix amt="37000"/>
          </a:blip>
          <a:srcRect b="15426" l="0" r="0" t="0"/>
          <a:stretch/>
        </p:blipFill>
        <p:spPr>
          <a:xfrm rot="2852531">
            <a:off x="-3383956" y="-3966118"/>
            <a:ext cx="5624913" cy="4757258"/>
          </a:xfrm>
          <a:prstGeom prst="rect">
            <a:avLst/>
          </a:prstGeom>
          <a:noFill/>
          <a:ln>
            <a:noFill/>
          </a:ln>
        </p:spPr>
      </p:pic>
      <p:sp>
        <p:nvSpPr>
          <p:cNvPr id="382" name="Google Shape;382;g2d17f729a3a_0_92"/>
          <p:cNvSpPr/>
          <p:nvPr/>
        </p:nvSpPr>
        <p:spPr>
          <a:xfrm>
            <a:off x="378227" y="1362969"/>
            <a:ext cx="1343354" cy="1349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E75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3" name="Google Shape;383;g2d17f729a3a_0_92"/>
          <p:cNvSpPr/>
          <p:nvPr/>
        </p:nvSpPr>
        <p:spPr>
          <a:xfrm>
            <a:off x="456659" y="1441754"/>
            <a:ext cx="1185312" cy="1190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4" name="Google Shape;384;g2d17f729a3a_0_92"/>
          <p:cNvSpPr txBox="1"/>
          <p:nvPr/>
        </p:nvSpPr>
        <p:spPr>
          <a:xfrm>
            <a:off x="690495" y="1777899"/>
            <a:ext cx="711600" cy="6003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3900"/>
              <a:buFont typeface="Arial"/>
              <a:buNone/>
            </a:pPr>
            <a:r>
              <a:rPr b="1" i="0" lang="en-US" sz="3900" u="none" cap="none" strike="noStrike">
                <a:solidFill>
                  <a:srgbClr val="000000"/>
                </a:solidFill>
                <a:latin typeface="Open Sans ExtraBold"/>
                <a:ea typeface="Open Sans ExtraBold"/>
                <a:cs typeface="Open Sans ExtraBold"/>
                <a:sym typeface="Open Sans ExtraBold"/>
              </a:rPr>
              <a:t>0</a:t>
            </a:r>
            <a:r>
              <a:rPr b="1" lang="en-US" sz="3900">
                <a:latin typeface="Open Sans ExtraBold"/>
                <a:ea typeface="Open Sans ExtraBold"/>
                <a:cs typeface="Open Sans ExtraBold"/>
                <a:sym typeface="Open Sans ExtraBold"/>
              </a:rPr>
              <a:t>6</a:t>
            </a:r>
            <a:endParaRPr b="0" i="0" sz="1400" u="none" cap="none" strike="noStrike">
              <a:solidFill>
                <a:srgbClr val="000000"/>
              </a:solidFill>
              <a:latin typeface="Arial"/>
              <a:ea typeface="Arial"/>
              <a:cs typeface="Arial"/>
              <a:sym typeface="Arial"/>
            </a:endParaRPr>
          </a:p>
        </p:txBody>
      </p:sp>
      <p:cxnSp>
        <p:nvCxnSpPr>
          <p:cNvPr id="385" name="Google Shape;385;g2d17f729a3a_0_92"/>
          <p:cNvCxnSpPr/>
          <p:nvPr/>
        </p:nvCxnSpPr>
        <p:spPr>
          <a:xfrm flipH="1" rot="10800000">
            <a:off x="913496" y="2612536"/>
            <a:ext cx="10266300" cy="35400"/>
          </a:xfrm>
          <a:prstGeom prst="straightConnector1">
            <a:avLst/>
          </a:prstGeom>
          <a:noFill/>
          <a:ln cap="flat" cmpd="sng" w="85725">
            <a:solidFill>
              <a:srgbClr val="2E75B6"/>
            </a:solidFill>
            <a:prstDash val="solid"/>
            <a:round/>
            <a:headEnd len="sm" w="sm" type="none"/>
            <a:tailEnd len="sm" w="sm" type="none"/>
          </a:ln>
        </p:spPr>
      </p:cxnSp>
      <p:sp>
        <p:nvSpPr>
          <p:cNvPr id="386" name="Google Shape;386;g2d17f729a3a_0_92"/>
          <p:cNvSpPr/>
          <p:nvPr/>
        </p:nvSpPr>
        <p:spPr>
          <a:xfrm rot="-5400000">
            <a:off x="11162363" y="2497071"/>
            <a:ext cx="275082" cy="240501"/>
          </a:xfrm>
          <a:custGeom>
            <a:rect b="b" l="l" r="r" t="t"/>
            <a:pathLst>
              <a:path extrusionOk="0" h="1687728" w="1930400">
                <a:moveTo>
                  <a:pt x="0" y="0"/>
                </a:moveTo>
                <a:lnTo>
                  <a:pt x="965200" y="1687728"/>
                </a:lnTo>
                <a:lnTo>
                  <a:pt x="1930400" y="0"/>
                </a:lnTo>
                <a:close/>
              </a:path>
            </a:pathLst>
          </a:custGeom>
          <a:solidFill>
            <a:srgbClr val="2E75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7" name="Google Shape;387;g2d17f729a3a_0_92"/>
          <p:cNvSpPr txBox="1"/>
          <p:nvPr/>
        </p:nvSpPr>
        <p:spPr>
          <a:xfrm>
            <a:off x="1714353" y="1861552"/>
            <a:ext cx="135447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dk1"/>
                </a:solidFill>
                <a:latin typeface="Cambria"/>
                <a:ea typeface="Cambria"/>
                <a:cs typeface="Cambria"/>
                <a:sym typeface="Cambria"/>
              </a:rPr>
              <a:t>Calculating Similarity</a:t>
            </a:r>
            <a:endParaRPr sz="4000">
              <a:solidFill>
                <a:schemeClr val="dk1"/>
              </a:solidFill>
              <a:latin typeface="Calibri"/>
              <a:ea typeface="Calibri"/>
              <a:cs typeface="Calibri"/>
              <a:sym typeface="Calibri"/>
            </a:endParaRPr>
          </a:p>
        </p:txBody>
      </p:sp>
      <p:sp>
        <p:nvSpPr>
          <p:cNvPr id="388" name="Google Shape;388;g2d17f729a3a_0_92"/>
          <p:cNvSpPr txBox="1"/>
          <p:nvPr/>
        </p:nvSpPr>
        <p:spPr>
          <a:xfrm>
            <a:off x="289450" y="2896625"/>
            <a:ext cx="113277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2400">
                <a:solidFill>
                  <a:schemeClr val="dk1"/>
                </a:solidFill>
                <a:latin typeface="Cambria"/>
                <a:ea typeface="Cambria"/>
                <a:cs typeface="Cambria"/>
                <a:sym typeface="Cambria"/>
              </a:rPr>
              <a:t>Calculate the similarity between the current fingerprint and each fingerprint in Lf using the [Article 1], This similarity is used as a weighting factor in averaging locations of fingerprints in Lf.</a:t>
            </a:r>
            <a:endParaRPr sz="3000">
              <a:solidFill>
                <a:schemeClr val="dk1"/>
              </a:solidFill>
            </a:endParaRPr>
          </a:p>
        </p:txBody>
      </p:sp>
      <p:pic>
        <p:nvPicPr>
          <p:cNvPr id="389" name="Google Shape;389;g2d17f729a3a_0_92"/>
          <p:cNvPicPr preferRelativeResize="0"/>
          <p:nvPr/>
        </p:nvPicPr>
        <p:blipFill>
          <a:blip r:embed="rId5">
            <a:alphaModFix/>
          </a:blip>
          <a:stretch>
            <a:fillRect/>
          </a:stretch>
        </p:blipFill>
        <p:spPr>
          <a:xfrm>
            <a:off x="4339013" y="4345925"/>
            <a:ext cx="3228569" cy="1026300"/>
          </a:xfrm>
          <a:prstGeom prst="rect">
            <a:avLst/>
          </a:prstGeom>
          <a:noFill/>
          <a:ln>
            <a:noFill/>
          </a:ln>
        </p:spPr>
      </p:pic>
      <p:sp>
        <p:nvSpPr>
          <p:cNvPr id="390" name="Google Shape;390;g2d17f729a3a_0_92"/>
          <p:cNvSpPr txBox="1"/>
          <p:nvPr/>
        </p:nvSpPr>
        <p:spPr>
          <a:xfrm>
            <a:off x="2299900" y="5672200"/>
            <a:ext cx="73068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US" sz="1500">
                <a:solidFill>
                  <a:schemeClr val="dk1"/>
                </a:solidFill>
              </a:rPr>
              <a:t>Equation 3:  Calculation of similarity between the current fingerprint and a fingerprint from Lf, as the inverse of the dissimilarity value.</a:t>
            </a:r>
            <a:endParaRPr i="1" sz="1500">
              <a:solidFill>
                <a:schemeClr val="dk1"/>
              </a:solidFill>
            </a:endParaRPr>
          </a:p>
        </p:txBody>
      </p:sp>
      <p:sp>
        <p:nvSpPr>
          <p:cNvPr id="391" name="Google Shape;391;g2d17f729a3a_0_92"/>
          <p:cNvSpPr/>
          <p:nvPr/>
        </p:nvSpPr>
        <p:spPr>
          <a:xfrm>
            <a:off x="4174875" y="4237050"/>
            <a:ext cx="3553200" cy="1349400"/>
          </a:xfrm>
          <a:prstGeom prst="roundRect">
            <a:avLst>
              <a:gd fmla="val 16667" name="adj"/>
            </a:avLst>
          </a:prstGeom>
          <a:noFill/>
          <a:ln cap="flat" cmpd="sng" w="28575">
            <a:solidFill>
              <a:srgbClr val="2E75B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g2d17f729a3a_0_133"/>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398" name="Google Shape;398;g2d17f729a3a_0_133"/>
          <p:cNvPicPr preferRelativeResize="0"/>
          <p:nvPr/>
        </p:nvPicPr>
        <p:blipFill rotWithShape="1">
          <a:blip r:embed="rId4">
            <a:alphaModFix amt="37000"/>
          </a:blip>
          <a:srcRect b="15426" l="0" r="0" t="0"/>
          <a:stretch/>
        </p:blipFill>
        <p:spPr>
          <a:xfrm rot="3735163">
            <a:off x="-2275874" y="5317035"/>
            <a:ext cx="4128331" cy="3491528"/>
          </a:xfrm>
          <a:prstGeom prst="rect">
            <a:avLst/>
          </a:prstGeom>
          <a:noFill/>
          <a:ln>
            <a:noFill/>
          </a:ln>
        </p:spPr>
      </p:pic>
      <p:pic>
        <p:nvPicPr>
          <p:cNvPr id="399" name="Google Shape;399;g2d17f729a3a_0_133"/>
          <p:cNvPicPr preferRelativeResize="0"/>
          <p:nvPr/>
        </p:nvPicPr>
        <p:blipFill rotWithShape="1">
          <a:blip r:embed="rId4">
            <a:alphaModFix amt="37000"/>
          </a:blip>
          <a:srcRect b="15426" l="0" r="0" t="0"/>
          <a:stretch/>
        </p:blipFill>
        <p:spPr>
          <a:xfrm>
            <a:off x="9100849" y="6483654"/>
            <a:ext cx="5202699" cy="4400172"/>
          </a:xfrm>
          <a:prstGeom prst="rect">
            <a:avLst/>
          </a:prstGeom>
          <a:noFill/>
          <a:ln>
            <a:noFill/>
          </a:ln>
        </p:spPr>
      </p:pic>
      <p:sp>
        <p:nvSpPr>
          <p:cNvPr id="400" name="Google Shape;400;g2d17f729a3a_0_133"/>
          <p:cNvSpPr/>
          <p:nvPr/>
        </p:nvSpPr>
        <p:spPr>
          <a:xfrm>
            <a:off x="4940300" y="318675"/>
            <a:ext cx="7251363"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1" name="Google Shape;401;g2d17f729a3a_0_133"/>
          <p:cNvSpPr txBox="1"/>
          <p:nvPr/>
        </p:nvSpPr>
        <p:spPr>
          <a:xfrm>
            <a:off x="5264583" y="582762"/>
            <a:ext cx="12763200" cy="738900"/>
          </a:xfrm>
          <a:prstGeom prst="rect">
            <a:avLst/>
          </a:prstGeom>
          <a:noFill/>
          <a:ln>
            <a:noFill/>
          </a:ln>
        </p:spPr>
        <p:txBody>
          <a:bodyPr anchorCtr="0" anchor="t" bIns="0" lIns="0" spcFirstLastPara="1" rIns="0" wrap="square" tIns="0">
            <a:spAutoFit/>
          </a:bodyPr>
          <a:lstStyle/>
          <a:p>
            <a:pPr indent="0" lvl="0" marL="0" rtl="0" algn="l">
              <a:lnSpc>
                <a:spcPct val="163333"/>
              </a:lnSpc>
              <a:spcBef>
                <a:spcPts val="0"/>
              </a:spcBef>
              <a:spcAft>
                <a:spcPts val="0"/>
              </a:spcAft>
              <a:buClr>
                <a:schemeClr val="dk1"/>
              </a:buClr>
              <a:buSzPts val="4800"/>
              <a:buFont typeface="Arial"/>
              <a:buNone/>
            </a:pPr>
            <a:r>
              <a:rPr b="1" lang="en-US" sz="4800">
                <a:solidFill>
                  <a:srgbClr val="F2F2F2"/>
                </a:solidFill>
                <a:latin typeface="Cambria"/>
                <a:ea typeface="Cambria"/>
                <a:cs typeface="Cambria"/>
                <a:sym typeface="Cambria"/>
              </a:rPr>
              <a:t>Proposed Approach</a:t>
            </a:r>
            <a:endParaRPr b="1" sz="4800">
              <a:solidFill>
                <a:srgbClr val="F2F2F2"/>
              </a:solidFill>
              <a:latin typeface="Cambria"/>
              <a:ea typeface="Cambria"/>
              <a:cs typeface="Cambria"/>
              <a:sym typeface="Cambria"/>
            </a:endParaRPr>
          </a:p>
        </p:txBody>
      </p:sp>
      <p:pic>
        <p:nvPicPr>
          <p:cNvPr id="402" name="Google Shape;402;g2d17f729a3a_0_133"/>
          <p:cNvPicPr preferRelativeResize="0"/>
          <p:nvPr/>
        </p:nvPicPr>
        <p:blipFill rotWithShape="1">
          <a:blip r:embed="rId4">
            <a:alphaModFix amt="37000"/>
          </a:blip>
          <a:srcRect b="15426" l="0" r="0" t="0"/>
          <a:stretch/>
        </p:blipFill>
        <p:spPr>
          <a:xfrm rot="2852531">
            <a:off x="-3383956" y="-3966118"/>
            <a:ext cx="5624913" cy="4757258"/>
          </a:xfrm>
          <a:prstGeom prst="rect">
            <a:avLst/>
          </a:prstGeom>
          <a:noFill/>
          <a:ln>
            <a:noFill/>
          </a:ln>
        </p:spPr>
      </p:pic>
      <p:sp>
        <p:nvSpPr>
          <p:cNvPr id="403" name="Google Shape;403;g2d17f729a3a_0_133"/>
          <p:cNvSpPr/>
          <p:nvPr/>
        </p:nvSpPr>
        <p:spPr>
          <a:xfrm>
            <a:off x="378227" y="1362969"/>
            <a:ext cx="1343354" cy="1349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E75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4" name="Google Shape;404;g2d17f729a3a_0_133"/>
          <p:cNvSpPr/>
          <p:nvPr/>
        </p:nvSpPr>
        <p:spPr>
          <a:xfrm>
            <a:off x="456659" y="1441754"/>
            <a:ext cx="1185312" cy="1190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5" name="Google Shape;405;g2d17f729a3a_0_133"/>
          <p:cNvSpPr txBox="1"/>
          <p:nvPr/>
        </p:nvSpPr>
        <p:spPr>
          <a:xfrm>
            <a:off x="690495" y="1777899"/>
            <a:ext cx="711600" cy="6003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3900"/>
              <a:buFont typeface="Arial"/>
              <a:buNone/>
            </a:pPr>
            <a:r>
              <a:rPr b="1" i="0" lang="en-US" sz="3900" u="none" cap="none" strike="noStrike">
                <a:solidFill>
                  <a:srgbClr val="000000"/>
                </a:solidFill>
                <a:latin typeface="Open Sans ExtraBold"/>
                <a:ea typeface="Open Sans ExtraBold"/>
                <a:cs typeface="Open Sans ExtraBold"/>
                <a:sym typeface="Open Sans ExtraBold"/>
              </a:rPr>
              <a:t>0</a:t>
            </a:r>
            <a:r>
              <a:rPr b="1" lang="en-US" sz="3900">
                <a:latin typeface="Open Sans ExtraBold"/>
                <a:ea typeface="Open Sans ExtraBold"/>
                <a:cs typeface="Open Sans ExtraBold"/>
                <a:sym typeface="Open Sans ExtraBold"/>
              </a:rPr>
              <a:t>7</a:t>
            </a:r>
            <a:endParaRPr b="0" i="0" sz="1400" u="none" cap="none" strike="noStrike">
              <a:solidFill>
                <a:srgbClr val="000000"/>
              </a:solidFill>
              <a:latin typeface="Arial"/>
              <a:ea typeface="Arial"/>
              <a:cs typeface="Arial"/>
              <a:sym typeface="Arial"/>
            </a:endParaRPr>
          </a:p>
        </p:txBody>
      </p:sp>
      <p:cxnSp>
        <p:nvCxnSpPr>
          <p:cNvPr id="406" name="Google Shape;406;g2d17f729a3a_0_133"/>
          <p:cNvCxnSpPr/>
          <p:nvPr/>
        </p:nvCxnSpPr>
        <p:spPr>
          <a:xfrm flipH="1" rot="10800000">
            <a:off x="913496" y="2612536"/>
            <a:ext cx="10266300" cy="35400"/>
          </a:xfrm>
          <a:prstGeom prst="straightConnector1">
            <a:avLst/>
          </a:prstGeom>
          <a:noFill/>
          <a:ln cap="flat" cmpd="sng" w="85725">
            <a:solidFill>
              <a:srgbClr val="2E75B6"/>
            </a:solidFill>
            <a:prstDash val="solid"/>
            <a:round/>
            <a:headEnd len="sm" w="sm" type="none"/>
            <a:tailEnd len="sm" w="sm" type="none"/>
          </a:ln>
        </p:spPr>
      </p:cxnSp>
      <p:sp>
        <p:nvSpPr>
          <p:cNvPr id="407" name="Google Shape;407;g2d17f729a3a_0_133"/>
          <p:cNvSpPr/>
          <p:nvPr/>
        </p:nvSpPr>
        <p:spPr>
          <a:xfrm rot="-5400000">
            <a:off x="11162363" y="2497071"/>
            <a:ext cx="275082" cy="240501"/>
          </a:xfrm>
          <a:custGeom>
            <a:rect b="b" l="l" r="r" t="t"/>
            <a:pathLst>
              <a:path extrusionOk="0" h="1687728" w="1930400">
                <a:moveTo>
                  <a:pt x="0" y="0"/>
                </a:moveTo>
                <a:lnTo>
                  <a:pt x="965200" y="1687728"/>
                </a:lnTo>
                <a:lnTo>
                  <a:pt x="1930400" y="0"/>
                </a:lnTo>
                <a:close/>
              </a:path>
            </a:pathLst>
          </a:custGeom>
          <a:solidFill>
            <a:srgbClr val="2E75B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8" name="Google Shape;408;g2d17f729a3a_0_133"/>
          <p:cNvSpPr txBox="1"/>
          <p:nvPr/>
        </p:nvSpPr>
        <p:spPr>
          <a:xfrm>
            <a:off x="1714353" y="1861552"/>
            <a:ext cx="135447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dk1"/>
                </a:solidFill>
                <a:latin typeface="Cambria"/>
                <a:ea typeface="Cambria"/>
                <a:cs typeface="Cambria"/>
                <a:sym typeface="Cambria"/>
              </a:rPr>
              <a:t>Estimating the Location</a:t>
            </a:r>
            <a:endParaRPr sz="4000">
              <a:solidFill>
                <a:schemeClr val="dk1"/>
              </a:solidFill>
              <a:latin typeface="Calibri"/>
              <a:ea typeface="Calibri"/>
              <a:cs typeface="Calibri"/>
              <a:sym typeface="Calibri"/>
            </a:endParaRPr>
          </a:p>
        </p:txBody>
      </p:sp>
      <p:sp>
        <p:nvSpPr>
          <p:cNvPr id="409" name="Google Shape;409;g2d17f729a3a_0_133"/>
          <p:cNvSpPr txBox="1"/>
          <p:nvPr/>
        </p:nvSpPr>
        <p:spPr>
          <a:xfrm>
            <a:off x="289450" y="2896625"/>
            <a:ext cx="113277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2400">
                <a:solidFill>
                  <a:schemeClr val="dk1"/>
                </a:solidFill>
                <a:latin typeface="Cambria"/>
                <a:ea typeface="Cambria"/>
                <a:cs typeface="Cambria"/>
                <a:sym typeface="Cambria"/>
              </a:rPr>
              <a:t>Estimate the location of the mobile device by calculating a weighted average of the locations of the similar fingerprints, where the weights are based on the similarity between the current fingerprint and each of the similar fingerprints [3]:</a:t>
            </a:r>
            <a:endParaRPr sz="3000">
              <a:solidFill>
                <a:schemeClr val="dk1"/>
              </a:solidFill>
            </a:endParaRPr>
          </a:p>
        </p:txBody>
      </p:sp>
      <p:pic>
        <p:nvPicPr>
          <p:cNvPr id="410" name="Google Shape;410;g2d17f729a3a_0_133"/>
          <p:cNvPicPr preferRelativeResize="0"/>
          <p:nvPr/>
        </p:nvPicPr>
        <p:blipFill>
          <a:blip r:embed="rId5">
            <a:alphaModFix/>
          </a:blip>
          <a:stretch>
            <a:fillRect/>
          </a:stretch>
        </p:blipFill>
        <p:spPr>
          <a:xfrm>
            <a:off x="3351950" y="4419600"/>
            <a:ext cx="5202700" cy="1110200"/>
          </a:xfrm>
          <a:prstGeom prst="rect">
            <a:avLst/>
          </a:prstGeom>
          <a:noFill/>
          <a:ln>
            <a:noFill/>
          </a:ln>
        </p:spPr>
      </p:pic>
      <p:sp>
        <p:nvSpPr>
          <p:cNvPr id="411" name="Google Shape;411;g2d17f729a3a_0_133"/>
          <p:cNvSpPr txBox="1"/>
          <p:nvPr/>
        </p:nvSpPr>
        <p:spPr>
          <a:xfrm>
            <a:off x="1894800" y="5742425"/>
            <a:ext cx="84024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US" sz="1500">
                <a:solidFill>
                  <a:schemeClr val="dk1"/>
                </a:solidFill>
              </a:rPr>
              <a:t>Equation 4:  Estimation of the location of the current fingerprint by computing the weighted average of the known locations of fingerprints in Lf, using the similarity values as weights.</a:t>
            </a:r>
            <a:endParaRPr i="1" sz="1500">
              <a:solidFill>
                <a:schemeClr val="dk1"/>
              </a:solidFill>
            </a:endParaRPr>
          </a:p>
        </p:txBody>
      </p:sp>
      <p:sp>
        <p:nvSpPr>
          <p:cNvPr id="412" name="Google Shape;412;g2d17f729a3a_0_133"/>
          <p:cNvSpPr/>
          <p:nvPr/>
        </p:nvSpPr>
        <p:spPr>
          <a:xfrm>
            <a:off x="3081925" y="4242950"/>
            <a:ext cx="5661600" cy="1393800"/>
          </a:xfrm>
          <a:prstGeom prst="roundRect">
            <a:avLst>
              <a:gd fmla="val 16667" name="adj"/>
            </a:avLst>
          </a:prstGeom>
          <a:noFill/>
          <a:ln cap="flat" cmpd="sng" w="28575">
            <a:solidFill>
              <a:srgbClr val="2E75B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g2d13e43dfd3_0_6"/>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419" name="Google Shape;419;g2d13e43dfd3_0_6"/>
          <p:cNvPicPr preferRelativeResize="0"/>
          <p:nvPr/>
        </p:nvPicPr>
        <p:blipFill rotWithShape="1">
          <a:blip r:embed="rId4">
            <a:alphaModFix amt="37000"/>
          </a:blip>
          <a:srcRect b="15426" l="0" r="0" t="0"/>
          <a:stretch/>
        </p:blipFill>
        <p:spPr>
          <a:xfrm rot="3735163">
            <a:off x="-2275874" y="5317035"/>
            <a:ext cx="4128331" cy="3491528"/>
          </a:xfrm>
          <a:prstGeom prst="rect">
            <a:avLst/>
          </a:prstGeom>
          <a:noFill/>
          <a:ln>
            <a:noFill/>
          </a:ln>
        </p:spPr>
      </p:pic>
      <p:pic>
        <p:nvPicPr>
          <p:cNvPr id="420" name="Google Shape;420;g2d13e43dfd3_0_6"/>
          <p:cNvPicPr preferRelativeResize="0"/>
          <p:nvPr/>
        </p:nvPicPr>
        <p:blipFill rotWithShape="1">
          <a:blip r:embed="rId4">
            <a:alphaModFix amt="37000"/>
          </a:blip>
          <a:srcRect b="15426" l="0" r="0" t="0"/>
          <a:stretch/>
        </p:blipFill>
        <p:spPr>
          <a:xfrm rot="2852531">
            <a:off x="-3383956" y="-3966118"/>
            <a:ext cx="5624913" cy="4757258"/>
          </a:xfrm>
          <a:prstGeom prst="rect">
            <a:avLst/>
          </a:prstGeom>
          <a:noFill/>
          <a:ln>
            <a:noFill/>
          </a:ln>
        </p:spPr>
      </p:pic>
      <p:pic>
        <p:nvPicPr>
          <p:cNvPr id="421" name="Google Shape;421;g2d13e43dfd3_0_6" title="Presentation Video_Mark2.mkv">
            <a:hlinkClick r:id="rId5"/>
          </p:cNvPr>
          <p:cNvPicPr preferRelativeResize="0"/>
          <p:nvPr/>
        </p:nvPicPr>
        <p:blipFill>
          <a:blip r:embed="rId6">
            <a:alphaModFix/>
          </a:blip>
          <a:stretch>
            <a:fillRect/>
          </a:stretch>
        </p:blipFill>
        <p:spPr>
          <a:xfrm>
            <a:off x="1067025" y="694100"/>
            <a:ext cx="10380250" cy="5583775"/>
          </a:xfrm>
          <a:prstGeom prst="rect">
            <a:avLst/>
          </a:prstGeom>
          <a:noFill/>
          <a:ln cap="flat" cmpd="sng" w="38100">
            <a:solidFill>
              <a:srgbClr val="2E75B6"/>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15"/>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427" name="Google Shape;427;p15"/>
          <p:cNvPicPr preferRelativeResize="0"/>
          <p:nvPr/>
        </p:nvPicPr>
        <p:blipFill rotWithShape="1">
          <a:blip r:embed="rId4">
            <a:alphaModFix amt="37000"/>
          </a:blip>
          <a:srcRect b="15425" l="0" r="0" t="0"/>
          <a:stretch/>
        </p:blipFill>
        <p:spPr>
          <a:xfrm rot="3987644">
            <a:off x="-2812456" y="3727279"/>
            <a:ext cx="5624912" cy="4757259"/>
          </a:xfrm>
          <a:prstGeom prst="rect">
            <a:avLst/>
          </a:prstGeom>
          <a:noFill/>
          <a:ln>
            <a:noFill/>
          </a:ln>
        </p:spPr>
      </p:pic>
      <p:pic>
        <p:nvPicPr>
          <p:cNvPr id="428" name="Google Shape;428;p15"/>
          <p:cNvPicPr preferRelativeResize="0"/>
          <p:nvPr/>
        </p:nvPicPr>
        <p:blipFill rotWithShape="1">
          <a:blip r:embed="rId4">
            <a:alphaModFix amt="37000"/>
          </a:blip>
          <a:srcRect b="15425" l="0" r="0" t="0"/>
          <a:stretch/>
        </p:blipFill>
        <p:spPr>
          <a:xfrm>
            <a:off x="8678635" y="5341477"/>
            <a:ext cx="5624913" cy="4757259"/>
          </a:xfrm>
          <a:prstGeom prst="rect">
            <a:avLst/>
          </a:prstGeom>
          <a:noFill/>
          <a:ln>
            <a:noFill/>
          </a:ln>
        </p:spPr>
      </p:pic>
      <p:pic>
        <p:nvPicPr>
          <p:cNvPr id="429" name="Google Shape;429;p15"/>
          <p:cNvPicPr preferRelativeResize="0"/>
          <p:nvPr/>
        </p:nvPicPr>
        <p:blipFill rotWithShape="1">
          <a:blip r:embed="rId4">
            <a:alphaModFix amt="37000"/>
          </a:blip>
          <a:srcRect b="15425" l="0" r="0" t="0"/>
          <a:stretch/>
        </p:blipFill>
        <p:spPr>
          <a:xfrm rot="2852532">
            <a:off x="-3383957" y="-3966118"/>
            <a:ext cx="5624913" cy="4757259"/>
          </a:xfrm>
          <a:prstGeom prst="rect">
            <a:avLst/>
          </a:prstGeom>
          <a:noFill/>
          <a:ln>
            <a:noFill/>
          </a:ln>
        </p:spPr>
      </p:pic>
      <p:sp>
        <p:nvSpPr>
          <p:cNvPr id="430" name="Google Shape;430;p15"/>
          <p:cNvSpPr/>
          <p:nvPr/>
        </p:nvSpPr>
        <p:spPr>
          <a:xfrm>
            <a:off x="-117988" y="2007055"/>
            <a:ext cx="12427975" cy="804971"/>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1" name="Google Shape;431;p15"/>
          <p:cNvSpPr txBox="1"/>
          <p:nvPr/>
        </p:nvSpPr>
        <p:spPr>
          <a:xfrm>
            <a:off x="117987" y="2093112"/>
            <a:ext cx="1207401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2F2F2"/>
                </a:solidFill>
                <a:latin typeface="Cambria"/>
                <a:ea typeface="Cambria"/>
                <a:cs typeface="Cambria"/>
                <a:sym typeface="Cambria"/>
              </a:rPr>
              <a:t>The experiment was designed to capture a set of Wi-Fi signal strength readings, or 'fingerprints', across the entire expanse of a mall floor</a:t>
            </a:r>
            <a:endParaRPr b="0" i="0" sz="1800" u="none" cap="none" strike="noStrike">
              <a:solidFill>
                <a:srgbClr val="F2F2F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32" name="Google Shape;432;p15"/>
          <p:cNvPicPr preferRelativeResize="0"/>
          <p:nvPr/>
        </p:nvPicPr>
        <p:blipFill rotWithShape="1">
          <a:blip r:embed="rId5">
            <a:alphaModFix/>
          </a:blip>
          <a:srcRect b="0" l="0" r="0" t="0"/>
          <a:stretch/>
        </p:blipFill>
        <p:spPr>
          <a:xfrm>
            <a:off x="211394" y="3059469"/>
            <a:ext cx="5943601" cy="2809875"/>
          </a:xfrm>
          <a:prstGeom prst="rect">
            <a:avLst/>
          </a:prstGeom>
          <a:noFill/>
          <a:ln cap="flat" cmpd="sng" w="9525">
            <a:solidFill>
              <a:srgbClr val="000000"/>
            </a:solidFill>
            <a:prstDash val="solid"/>
            <a:round/>
            <a:headEnd len="sm" w="sm" type="none"/>
            <a:tailEnd len="sm" w="sm" type="none"/>
          </a:ln>
        </p:spPr>
      </p:pic>
      <p:sp>
        <p:nvSpPr>
          <p:cNvPr id="433" name="Google Shape;433;p15"/>
          <p:cNvSpPr txBox="1"/>
          <p:nvPr/>
        </p:nvSpPr>
        <p:spPr>
          <a:xfrm>
            <a:off x="2636974" y="5940605"/>
            <a:ext cx="43755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1" lang="en-US" sz="1600" u="none" cap="none" strike="noStrike">
                <a:solidFill>
                  <a:srgbClr val="000000"/>
                </a:solidFill>
                <a:latin typeface="Arial"/>
                <a:ea typeface="Arial"/>
                <a:cs typeface="Arial"/>
                <a:sym typeface="Arial"/>
              </a:rPr>
              <a:t>Figure 5:  Fingerprints data collected fingerprints at numerous locations throughout the mall.</a:t>
            </a:r>
            <a:endParaRPr b="0" i="0" sz="1600" u="none" cap="none" strike="noStrike">
              <a:solidFill>
                <a:schemeClr val="dk1"/>
              </a:solidFill>
              <a:latin typeface="Calibri"/>
              <a:ea typeface="Calibri"/>
              <a:cs typeface="Calibri"/>
              <a:sym typeface="Calibri"/>
            </a:endParaRPr>
          </a:p>
        </p:txBody>
      </p:sp>
      <p:sp>
        <p:nvSpPr>
          <p:cNvPr id="434" name="Google Shape;434;p15"/>
          <p:cNvSpPr txBox="1"/>
          <p:nvPr/>
        </p:nvSpPr>
        <p:spPr>
          <a:xfrm>
            <a:off x="6319920" y="3400317"/>
            <a:ext cx="56250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4292F"/>
              </a:buClr>
              <a:buSzPts val="1800"/>
              <a:buFont typeface="Calibri"/>
              <a:buAutoNum type="arabicPeriod"/>
            </a:pPr>
            <a:r>
              <a:rPr b="0" i="0" lang="en-US" sz="1800" u="none" cap="none" strike="noStrike">
                <a:solidFill>
                  <a:srgbClr val="24292F"/>
                </a:solidFill>
                <a:latin typeface="Cambria"/>
                <a:ea typeface="Cambria"/>
                <a:cs typeface="Cambria"/>
                <a:sym typeface="Cambria"/>
              </a:rPr>
              <a:t>The "Scatter Plot of Coordinates from JSON Data" offers a visual representation of the collected fingerprints.</a:t>
            </a:r>
            <a:endParaRPr b="0" i="0" sz="1400" u="none" cap="none" strike="noStrike">
              <a:solidFill>
                <a:srgbClr val="000000"/>
              </a:solidFill>
              <a:latin typeface="Arial"/>
              <a:ea typeface="Arial"/>
              <a:cs typeface="Arial"/>
              <a:sym typeface="Arial"/>
            </a:endParaRPr>
          </a:p>
          <a:p>
            <a:pPr indent="114300" lvl="0" marL="0" marR="0" rtl="0" algn="l">
              <a:lnSpc>
                <a:spcPct val="100000"/>
              </a:lnSpc>
              <a:spcBef>
                <a:spcPts val="0"/>
              </a:spcBef>
              <a:spcAft>
                <a:spcPts val="0"/>
              </a:spcAft>
              <a:buClr>
                <a:srgbClr val="24292F"/>
              </a:buClr>
              <a:buSzPts val="1800"/>
              <a:buFont typeface="Calibri"/>
              <a:buNone/>
            </a:pPr>
            <a:r>
              <a:t/>
            </a:r>
            <a:endParaRPr b="0" i="0" sz="1800" u="none" cap="none" strike="noStrike">
              <a:solidFill>
                <a:srgbClr val="24292F"/>
              </a:solidFill>
              <a:latin typeface="Cambria"/>
              <a:ea typeface="Cambria"/>
              <a:cs typeface="Cambria"/>
              <a:sym typeface="Cambria"/>
            </a:endParaRPr>
          </a:p>
          <a:p>
            <a:pPr indent="0" lvl="0" marL="0" marR="0" rtl="0" algn="l">
              <a:lnSpc>
                <a:spcPct val="100000"/>
              </a:lnSpc>
              <a:spcBef>
                <a:spcPts val="0"/>
              </a:spcBef>
              <a:spcAft>
                <a:spcPts val="0"/>
              </a:spcAft>
              <a:buClr>
                <a:srgbClr val="24292F"/>
              </a:buClr>
              <a:buSzPts val="1800"/>
              <a:buFont typeface="Calibri"/>
              <a:buAutoNum type="arabicPeriod"/>
            </a:pPr>
            <a:r>
              <a:rPr b="0" i="0" lang="en-US" sz="1800" u="none" cap="none" strike="noStrike">
                <a:solidFill>
                  <a:srgbClr val="24292F"/>
                </a:solidFill>
                <a:latin typeface="Cambria"/>
                <a:ea typeface="Cambria"/>
                <a:cs typeface="Cambria"/>
                <a:sym typeface="Cambria"/>
              </a:rPr>
              <a:t>The blue dots scattered across the plot demonstrate an extensive collection effort, covering a wide array of spatial scenarios within the mall.</a:t>
            </a:r>
            <a:endParaRPr b="0" i="0" sz="1400" u="none" cap="none" strike="noStrike">
              <a:solidFill>
                <a:srgbClr val="000000"/>
              </a:solidFill>
              <a:latin typeface="Arial"/>
              <a:ea typeface="Arial"/>
              <a:cs typeface="Arial"/>
              <a:sym typeface="Arial"/>
            </a:endParaRPr>
          </a:p>
        </p:txBody>
      </p:sp>
      <p:sp>
        <p:nvSpPr>
          <p:cNvPr id="435" name="Google Shape;435;p15"/>
          <p:cNvSpPr/>
          <p:nvPr/>
        </p:nvSpPr>
        <p:spPr>
          <a:xfrm>
            <a:off x="2914650" y="278125"/>
            <a:ext cx="9274446"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6" name="Google Shape;436;p15"/>
          <p:cNvSpPr txBox="1"/>
          <p:nvPr/>
        </p:nvSpPr>
        <p:spPr>
          <a:xfrm>
            <a:off x="4524603" y="505401"/>
            <a:ext cx="12763200" cy="7389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rgbClr val="000000"/>
              </a:buClr>
              <a:buSzPts val="4800"/>
              <a:buFont typeface="Arial"/>
              <a:buNone/>
            </a:pPr>
            <a:r>
              <a:rPr b="1" i="0" lang="en-US" sz="4800" u="none" cap="none" strike="noStrike">
                <a:solidFill>
                  <a:srgbClr val="F2F2F2"/>
                </a:solidFill>
                <a:latin typeface="Cambria"/>
                <a:ea typeface="Cambria"/>
                <a:cs typeface="Cambria"/>
                <a:sym typeface="Cambria"/>
              </a:rPr>
              <a:t>Experiments and Results</a:t>
            </a:r>
            <a:endParaRPr i="0" sz="4800" u="none" cap="none" strike="noStrike">
              <a:solidFill>
                <a:srgbClr val="F2F2F2"/>
              </a:solidFill>
              <a:latin typeface="Cambria"/>
              <a:ea typeface="Cambria"/>
              <a:cs typeface="Cambria"/>
              <a:sym typeface="Cambria"/>
            </a:endParaRPr>
          </a:p>
        </p:txBody>
      </p:sp>
      <p:pic>
        <p:nvPicPr>
          <p:cNvPr descr="Fingerprint with solid fill" id="437" name="Google Shape;437;p15"/>
          <p:cNvPicPr preferRelativeResize="0"/>
          <p:nvPr/>
        </p:nvPicPr>
        <p:blipFill rotWithShape="1">
          <a:blip r:embed="rId6">
            <a:alphaModFix/>
          </a:blip>
          <a:srcRect b="0" l="0" r="0" t="0"/>
          <a:stretch/>
        </p:blipFill>
        <p:spPr>
          <a:xfrm rot="-1865476">
            <a:off x="2874627" y="211355"/>
            <a:ext cx="1549873" cy="15498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101" name="Google Shape;101;p2"/>
          <p:cNvPicPr preferRelativeResize="0"/>
          <p:nvPr/>
        </p:nvPicPr>
        <p:blipFill rotWithShape="1">
          <a:blip r:embed="rId4">
            <a:alphaModFix amt="37000"/>
          </a:blip>
          <a:srcRect b="15426" l="0" r="20267" t="25604"/>
          <a:stretch/>
        </p:blipFill>
        <p:spPr>
          <a:xfrm>
            <a:off x="7707075" y="0"/>
            <a:ext cx="4484925" cy="3316926"/>
          </a:xfrm>
          <a:prstGeom prst="rect">
            <a:avLst/>
          </a:prstGeom>
          <a:noFill/>
          <a:ln>
            <a:noFill/>
          </a:ln>
        </p:spPr>
      </p:pic>
      <p:pic>
        <p:nvPicPr>
          <p:cNvPr id="102" name="Google Shape;102;p2"/>
          <p:cNvPicPr preferRelativeResize="0"/>
          <p:nvPr/>
        </p:nvPicPr>
        <p:blipFill rotWithShape="1">
          <a:blip r:embed="rId4">
            <a:alphaModFix amt="37000"/>
          </a:blip>
          <a:srcRect b="58576" l="61331" r="0" t="0"/>
          <a:stretch/>
        </p:blipFill>
        <p:spPr>
          <a:xfrm>
            <a:off x="0" y="5606675"/>
            <a:ext cx="1168101" cy="1251324"/>
          </a:xfrm>
          <a:prstGeom prst="rect">
            <a:avLst/>
          </a:prstGeom>
          <a:noFill/>
          <a:ln>
            <a:noFill/>
          </a:ln>
        </p:spPr>
      </p:pic>
      <p:sp>
        <p:nvSpPr>
          <p:cNvPr id="103" name="Google Shape;103;p2"/>
          <p:cNvSpPr txBox="1"/>
          <p:nvPr/>
        </p:nvSpPr>
        <p:spPr>
          <a:xfrm>
            <a:off x="1350574" y="2793388"/>
            <a:ext cx="2013900" cy="776100"/>
          </a:xfrm>
          <a:prstGeom prst="rect">
            <a:avLst/>
          </a:prstGeom>
          <a:noFill/>
          <a:ln>
            <a:noFill/>
          </a:ln>
        </p:spPr>
        <p:txBody>
          <a:bodyPr anchorCtr="0" anchor="t" bIns="0" lIns="0" spcFirstLastPara="1" rIns="0" wrap="square" tIns="0">
            <a:spAutoFit/>
          </a:bodyPr>
          <a:lstStyle/>
          <a:p>
            <a:pPr indent="0" lvl="0" marL="0" marR="0" rtl="0" algn="ctr">
              <a:lnSpc>
                <a:spcPct val="119982"/>
              </a:lnSpc>
              <a:spcBef>
                <a:spcPts val="0"/>
              </a:spcBef>
              <a:spcAft>
                <a:spcPts val="0"/>
              </a:spcAft>
              <a:buClr>
                <a:srgbClr val="000000"/>
              </a:buClr>
              <a:buSzPts val="2292"/>
              <a:buFont typeface="Arial"/>
              <a:buNone/>
            </a:pPr>
            <a:r>
              <a:rPr i="0" lang="en-US" sz="2292" u="none" cap="none" strike="noStrike">
                <a:solidFill>
                  <a:srgbClr val="010101"/>
                </a:solidFill>
                <a:latin typeface="Cambria"/>
                <a:ea typeface="Cambria"/>
                <a:cs typeface="Cambria"/>
                <a:sym typeface="Cambria"/>
              </a:rPr>
              <a:t>The Project</a:t>
            </a:r>
            <a:r>
              <a:rPr lang="en-US" sz="2292">
                <a:solidFill>
                  <a:srgbClr val="010101"/>
                </a:solidFill>
                <a:latin typeface="Cambria"/>
                <a:ea typeface="Cambria"/>
                <a:cs typeface="Cambria"/>
                <a:sym typeface="Cambria"/>
              </a:rPr>
              <a:t>’s</a:t>
            </a:r>
            <a:r>
              <a:rPr i="0" lang="en-US" sz="2292" u="none" cap="none" strike="noStrike">
                <a:solidFill>
                  <a:srgbClr val="010101"/>
                </a:solidFill>
                <a:latin typeface="Cambria"/>
                <a:ea typeface="Cambria"/>
                <a:cs typeface="Cambria"/>
                <a:sym typeface="Cambria"/>
              </a:rPr>
              <a:t> Objective</a:t>
            </a:r>
            <a:endParaRPr i="0" sz="1400" u="none" cap="none" strike="noStrike">
              <a:solidFill>
                <a:srgbClr val="000000"/>
              </a:solidFill>
              <a:latin typeface="Cambria"/>
              <a:ea typeface="Cambria"/>
              <a:cs typeface="Cambria"/>
              <a:sym typeface="Cambria"/>
            </a:endParaRPr>
          </a:p>
        </p:txBody>
      </p:sp>
      <p:sp>
        <p:nvSpPr>
          <p:cNvPr id="104" name="Google Shape;104;p2"/>
          <p:cNvSpPr txBox="1"/>
          <p:nvPr/>
        </p:nvSpPr>
        <p:spPr>
          <a:xfrm>
            <a:off x="1350575" y="4034238"/>
            <a:ext cx="2601600" cy="776100"/>
          </a:xfrm>
          <a:prstGeom prst="rect">
            <a:avLst/>
          </a:prstGeom>
          <a:noFill/>
          <a:ln>
            <a:noFill/>
          </a:ln>
        </p:spPr>
        <p:txBody>
          <a:bodyPr anchorCtr="0" anchor="t" bIns="0" lIns="0" spcFirstLastPara="1" rIns="0" wrap="square" tIns="0">
            <a:spAutoFit/>
          </a:bodyPr>
          <a:lstStyle/>
          <a:p>
            <a:pPr indent="0" lvl="0" marL="0" marR="0" rtl="0" algn="ctr">
              <a:lnSpc>
                <a:spcPct val="119982"/>
              </a:lnSpc>
              <a:spcBef>
                <a:spcPts val="0"/>
              </a:spcBef>
              <a:spcAft>
                <a:spcPts val="0"/>
              </a:spcAft>
              <a:buClr>
                <a:srgbClr val="000000"/>
              </a:buClr>
              <a:buSzPts val="2292"/>
              <a:buFont typeface="Arial"/>
              <a:buNone/>
            </a:pPr>
            <a:r>
              <a:rPr i="0" lang="en-US" sz="2292" u="none" cap="none" strike="noStrike">
                <a:solidFill>
                  <a:srgbClr val="010101"/>
                </a:solidFill>
                <a:latin typeface="Cambria"/>
                <a:ea typeface="Cambria"/>
                <a:cs typeface="Cambria"/>
                <a:sym typeface="Cambria"/>
              </a:rPr>
              <a:t>Background and Related Work</a:t>
            </a:r>
            <a:endParaRPr i="0" sz="1400" u="none" cap="none" strike="noStrike">
              <a:solidFill>
                <a:srgbClr val="000000"/>
              </a:solidFill>
              <a:latin typeface="Cambria"/>
              <a:ea typeface="Cambria"/>
              <a:cs typeface="Cambria"/>
              <a:sym typeface="Cambria"/>
            </a:endParaRPr>
          </a:p>
        </p:txBody>
      </p:sp>
      <p:sp>
        <p:nvSpPr>
          <p:cNvPr id="105" name="Google Shape;105;p2"/>
          <p:cNvSpPr txBox="1"/>
          <p:nvPr/>
        </p:nvSpPr>
        <p:spPr>
          <a:xfrm>
            <a:off x="1350575" y="5105175"/>
            <a:ext cx="2735400" cy="352800"/>
          </a:xfrm>
          <a:prstGeom prst="rect">
            <a:avLst/>
          </a:prstGeom>
          <a:noFill/>
          <a:ln>
            <a:noFill/>
          </a:ln>
        </p:spPr>
        <p:txBody>
          <a:bodyPr anchorCtr="0" anchor="t" bIns="0" lIns="0" spcFirstLastPara="1" rIns="0" wrap="square" tIns="0">
            <a:spAutoFit/>
          </a:bodyPr>
          <a:lstStyle/>
          <a:p>
            <a:pPr indent="0" lvl="0" marL="0" marR="0" rtl="0" algn="ctr">
              <a:lnSpc>
                <a:spcPct val="119982"/>
              </a:lnSpc>
              <a:spcBef>
                <a:spcPts val="0"/>
              </a:spcBef>
              <a:spcAft>
                <a:spcPts val="0"/>
              </a:spcAft>
              <a:buClr>
                <a:srgbClr val="000000"/>
              </a:buClr>
              <a:buSzPts val="2292"/>
              <a:buFont typeface="Arial"/>
              <a:buNone/>
            </a:pPr>
            <a:r>
              <a:rPr i="0" lang="en-US" sz="2292" u="none" cap="none" strike="noStrike">
                <a:solidFill>
                  <a:srgbClr val="010101"/>
                </a:solidFill>
                <a:latin typeface="Cambria"/>
                <a:ea typeface="Cambria"/>
                <a:cs typeface="Cambria"/>
                <a:sym typeface="Cambria"/>
              </a:rPr>
              <a:t>Research Process</a:t>
            </a:r>
            <a:endParaRPr i="0" sz="1400" u="none" cap="none" strike="noStrike">
              <a:solidFill>
                <a:srgbClr val="000000"/>
              </a:solidFill>
              <a:latin typeface="Cambria"/>
              <a:ea typeface="Cambria"/>
              <a:cs typeface="Cambria"/>
              <a:sym typeface="Cambria"/>
            </a:endParaRPr>
          </a:p>
        </p:txBody>
      </p:sp>
      <p:sp>
        <p:nvSpPr>
          <p:cNvPr id="106" name="Google Shape;106;p2"/>
          <p:cNvSpPr txBox="1"/>
          <p:nvPr/>
        </p:nvSpPr>
        <p:spPr>
          <a:xfrm>
            <a:off x="5316526" y="5105175"/>
            <a:ext cx="3283500" cy="352800"/>
          </a:xfrm>
          <a:prstGeom prst="rect">
            <a:avLst/>
          </a:prstGeom>
          <a:noFill/>
          <a:ln>
            <a:noFill/>
          </a:ln>
        </p:spPr>
        <p:txBody>
          <a:bodyPr anchorCtr="0" anchor="t" bIns="0" lIns="0" spcFirstLastPara="1" rIns="0" wrap="square" tIns="0">
            <a:spAutoFit/>
          </a:bodyPr>
          <a:lstStyle/>
          <a:p>
            <a:pPr indent="0" lvl="0" marL="0" marR="0" rtl="0" algn="ctr">
              <a:lnSpc>
                <a:spcPct val="119982"/>
              </a:lnSpc>
              <a:spcBef>
                <a:spcPts val="0"/>
              </a:spcBef>
              <a:spcAft>
                <a:spcPts val="0"/>
              </a:spcAft>
              <a:buClr>
                <a:srgbClr val="000000"/>
              </a:buClr>
              <a:buSzPts val="2292"/>
              <a:buFont typeface="Arial"/>
              <a:buNone/>
            </a:pPr>
            <a:r>
              <a:rPr i="0" lang="en-US" sz="2292" u="none" cap="none" strike="noStrike">
                <a:solidFill>
                  <a:srgbClr val="010101"/>
                </a:solidFill>
                <a:latin typeface="Cambria"/>
                <a:ea typeface="Cambria"/>
                <a:cs typeface="Cambria"/>
                <a:sym typeface="Cambria"/>
              </a:rPr>
              <a:t>Proposed Approach</a:t>
            </a:r>
            <a:endParaRPr i="0" sz="2400" u="none" cap="none" strike="noStrike">
              <a:solidFill>
                <a:srgbClr val="000000"/>
              </a:solidFill>
              <a:latin typeface="Cambria"/>
              <a:ea typeface="Cambria"/>
              <a:cs typeface="Cambria"/>
              <a:sym typeface="Cambria"/>
            </a:endParaRPr>
          </a:p>
        </p:txBody>
      </p:sp>
      <p:sp>
        <p:nvSpPr>
          <p:cNvPr id="107" name="Google Shape;107;p2"/>
          <p:cNvSpPr txBox="1"/>
          <p:nvPr/>
        </p:nvSpPr>
        <p:spPr>
          <a:xfrm>
            <a:off x="5442775" y="3912125"/>
            <a:ext cx="2090100" cy="776100"/>
          </a:xfrm>
          <a:prstGeom prst="rect">
            <a:avLst/>
          </a:prstGeom>
          <a:noFill/>
          <a:ln>
            <a:noFill/>
          </a:ln>
        </p:spPr>
        <p:txBody>
          <a:bodyPr anchorCtr="0" anchor="t" bIns="0" lIns="0" spcFirstLastPara="1" rIns="0" wrap="square" tIns="0">
            <a:spAutoFit/>
          </a:bodyPr>
          <a:lstStyle/>
          <a:p>
            <a:pPr indent="0" lvl="0" marL="0" marR="0" rtl="0" algn="ctr">
              <a:lnSpc>
                <a:spcPct val="119982"/>
              </a:lnSpc>
              <a:spcBef>
                <a:spcPts val="0"/>
              </a:spcBef>
              <a:spcAft>
                <a:spcPts val="0"/>
              </a:spcAft>
              <a:buClr>
                <a:srgbClr val="000000"/>
              </a:buClr>
              <a:buSzPts val="2292"/>
              <a:buFont typeface="Arial"/>
              <a:buNone/>
            </a:pPr>
            <a:r>
              <a:rPr i="0" lang="en-US" sz="2292" u="none" cap="none" strike="noStrike">
                <a:solidFill>
                  <a:srgbClr val="010101"/>
                </a:solidFill>
                <a:latin typeface="Cambria"/>
                <a:ea typeface="Cambria"/>
                <a:cs typeface="Cambria"/>
                <a:sym typeface="Cambria"/>
              </a:rPr>
              <a:t>Experiments and Results</a:t>
            </a:r>
            <a:endParaRPr i="0" sz="2292" u="none" cap="none" strike="noStrike">
              <a:solidFill>
                <a:srgbClr val="010101"/>
              </a:solidFill>
              <a:latin typeface="Cambria"/>
              <a:ea typeface="Cambria"/>
              <a:cs typeface="Cambria"/>
              <a:sym typeface="Cambria"/>
            </a:endParaRPr>
          </a:p>
        </p:txBody>
      </p:sp>
      <p:sp>
        <p:nvSpPr>
          <p:cNvPr id="108" name="Google Shape;108;p2"/>
          <p:cNvSpPr txBox="1"/>
          <p:nvPr/>
        </p:nvSpPr>
        <p:spPr>
          <a:xfrm>
            <a:off x="5442772" y="2787388"/>
            <a:ext cx="1704900" cy="352800"/>
          </a:xfrm>
          <a:prstGeom prst="rect">
            <a:avLst/>
          </a:prstGeom>
          <a:noFill/>
          <a:ln>
            <a:noFill/>
          </a:ln>
        </p:spPr>
        <p:txBody>
          <a:bodyPr anchorCtr="0" anchor="t" bIns="0" lIns="0" spcFirstLastPara="1" rIns="0" wrap="square" tIns="0">
            <a:spAutoFit/>
          </a:bodyPr>
          <a:lstStyle/>
          <a:p>
            <a:pPr indent="0" lvl="0" marL="0" marR="0" rtl="0" algn="ctr">
              <a:lnSpc>
                <a:spcPct val="119982"/>
              </a:lnSpc>
              <a:spcBef>
                <a:spcPts val="0"/>
              </a:spcBef>
              <a:spcAft>
                <a:spcPts val="0"/>
              </a:spcAft>
              <a:buClr>
                <a:srgbClr val="000000"/>
              </a:buClr>
              <a:buSzPts val="2292"/>
              <a:buFont typeface="Arial"/>
              <a:buNone/>
            </a:pPr>
            <a:r>
              <a:rPr i="0" lang="en-US" sz="2292" u="none" cap="none" strike="noStrike">
                <a:solidFill>
                  <a:srgbClr val="010101"/>
                </a:solidFill>
                <a:latin typeface="Cambria"/>
                <a:ea typeface="Cambria"/>
                <a:cs typeface="Cambria"/>
                <a:sym typeface="Cambria"/>
              </a:rPr>
              <a:t>Discussion</a:t>
            </a:r>
            <a:endParaRPr i="0" sz="1400" u="none" cap="none" strike="noStrike">
              <a:solidFill>
                <a:srgbClr val="000000"/>
              </a:solidFill>
              <a:latin typeface="Cambria"/>
              <a:ea typeface="Cambria"/>
              <a:cs typeface="Cambria"/>
              <a:sym typeface="Cambria"/>
            </a:endParaRPr>
          </a:p>
        </p:txBody>
      </p:sp>
      <p:sp>
        <p:nvSpPr>
          <p:cNvPr id="109" name="Google Shape;109;p2"/>
          <p:cNvSpPr txBox="1"/>
          <p:nvPr/>
        </p:nvSpPr>
        <p:spPr>
          <a:xfrm>
            <a:off x="9397079" y="2787400"/>
            <a:ext cx="1837500" cy="352800"/>
          </a:xfrm>
          <a:prstGeom prst="rect">
            <a:avLst/>
          </a:prstGeom>
          <a:noFill/>
          <a:ln>
            <a:noFill/>
          </a:ln>
        </p:spPr>
        <p:txBody>
          <a:bodyPr anchorCtr="0" anchor="t" bIns="0" lIns="0" spcFirstLastPara="1" rIns="0" wrap="square" tIns="0">
            <a:spAutoFit/>
          </a:bodyPr>
          <a:lstStyle/>
          <a:p>
            <a:pPr indent="0" lvl="0" marL="0" marR="0" rtl="0" algn="ctr">
              <a:lnSpc>
                <a:spcPct val="119982"/>
              </a:lnSpc>
              <a:spcBef>
                <a:spcPts val="0"/>
              </a:spcBef>
              <a:spcAft>
                <a:spcPts val="0"/>
              </a:spcAft>
              <a:buClr>
                <a:srgbClr val="000000"/>
              </a:buClr>
              <a:buSzPts val="2292"/>
              <a:buFont typeface="Arial"/>
              <a:buNone/>
            </a:pPr>
            <a:r>
              <a:rPr i="0" lang="en-US" sz="2292" u="none" cap="none" strike="noStrike">
                <a:solidFill>
                  <a:srgbClr val="010101"/>
                </a:solidFill>
                <a:latin typeface="Cambria"/>
                <a:ea typeface="Cambria"/>
                <a:cs typeface="Cambria"/>
                <a:sym typeface="Cambria"/>
              </a:rPr>
              <a:t>Conclusion</a:t>
            </a:r>
            <a:endParaRPr i="0" sz="1400" u="none" cap="none" strike="noStrike">
              <a:solidFill>
                <a:srgbClr val="000000"/>
              </a:solidFill>
              <a:latin typeface="Cambria"/>
              <a:ea typeface="Cambria"/>
              <a:cs typeface="Cambria"/>
              <a:sym typeface="Cambria"/>
            </a:endParaRPr>
          </a:p>
        </p:txBody>
      </p:sp>
      <p:sp>
        <p:nvSpPr>
          <p:cNvPr id="110" name="Google Shape;110;p2"/>
          <p:cNvSpPr/>
          <p:nvPr/>
        </p:nvSpPr>
        <p:spPr>
          <a:xfrm>
            <a:off x="3" y="273975"/>
            <a:ext cx="8600085"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2"/>
          <p:cNvSpPr txBox="1"/>
          <p:nvPr/>
        </p:nvSpPr>
        <p:spPr>
          <a:xfrm>
            <a:off x="517721" y="493813"/>
            <a:ext cx="7752300" cy="1131300"/>
          </a:xfrm>
          <a:prstGeom prst="rect">
            <a:avLst/>
          </a:prstGeom>
          <a:noFill/>
          <a:ln>
            <a:noFill/>
          </a:ln>
        </p:spPr>
        <p:txBody>
          <a:bodyPr anchorCtr="0" anchor="t" bIns="0" lIns="0" spcFirstLastPara="1" rIns="0" wrap="square" tIns="0">
            <a:spAutoFit/>
          </a:bodyPr>
          <a:lstStyle/>
          <a:p>
            <a:pPr indent="0" lvl="0" marL="0" marR="0" rtl="0" algn="l">
              <a:lnSpc>
                <a:spcPct val="98000"/>
              </a:lnSpc>
              <a:spcBef>
                <a:spcPts val="0"/>
              </a:spcBef>
              <a:spcAft>
                <a:spcPts val="0"/>
              </a:spcAft>
              <a:buClr>
                <a:srgbClr val="000000"/>
              </a:buClr>
              <a:buSzPts val="7500"/>
              <a:buFont typeface="Arial"/>
              <a:buNone/>
            </a:pPr>
            <a:r>
              <a:rPr b="1" i="0" lang="en-US" sz="7500" u="none" cap="none" strike="noStrike">
                <a:solidFill>
                  <a:srgbClr val="F2F2F2"/>
                </a:solidFill>
                <a:latin typeface="Cambria"/>
                <a:ea typeface="Cambria"/>
                <a:cs typeface="Cambria"/>
                <a:sym typeface="Cambria"/>
              </a:rPr>
              <a:t>Table Of Content</a:t>
            </a:r>
            <a:endParaRPr i="0" sz="7500" u="none" cap="none" strike="noStrike">
              <a:solidFill>
                <a:srgbClr val="F2F2F2"/>
              </a:solidFill>
              <a:latin typeface="Cambria"/>
              <a:ea typeface="Cambria"/>
              <a:cs typeface="Cambria"/>
              <a:sym typeface="Cambria"/>
            </a:endParaRPr>
          </a:p>
        </p:txBody>
      </p:sp>
      <p:cxnSp>
        <p:nvCxnSpPr>
          <p:cNvPr id="112" name="Google Shape;112;p2"/>
          <p:cNvCxnSpPr/>
          <p:nvPr/>
        </p:nvCxnSpPr>
        <p:spPr>
          <a:xfrm>
            <a:off x="1080655" y="1817035"/>
            <a:ext cx="0" cy="3789636"/>
          </a:xfrm>
          <a:prstGeom prst="straightConnector1">
            <a:avLst/>
          </a:prstGeom>
          <a:noFill/>
          <a:ln cap="flat" cmpd="sng" w="76200">
            <a:solidFill>
              <a:srgbClr val="2E75B6"/>
            </a:solidFill>
            <a:prstDash val="solid"/>
            <a:round/>
            <a:headEnd len="sm" w="sm" type="none"/>
            <a:tailEnd len="sm" w="sm" type="none"/>
          </a:ln>
        </p:spPr>
      </p:cxnSp>
      <p:sp>
        <p:nvSpPr>
          <p:cNvPr id="113" name="Google Shape;113;p2"/>
          <p:cNvSpPr/>
          <p:nvPr/>
        </p:nvSpPr>
        <p:spPr>
          <a:xfrm rot="5400000">
            <a:off x="2103808" y="3522688"/>
            <a:ext cx="1980658" cy="4026968"/>
          </a:xfrm>
          <a:prstGeom prst="arc">
            <a:avLst>
              <a:gd fmla="val 16200000" name="adj1"/>
              <a:gd fmla="val 5396284" name="adj2"/>
            </a:avLst>
          </a:prstGeom>
          <a:noFill/>
          <a:ln cap="flat" cmpd="sng" w="76200">
            <a:solidFill>
              <a:srgbClr val="2E75B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14" name="Google Shape;114;p2"/>
          <p:cNvSpPr/>
          <p:nvPr/>
        </p:nvSpPr>
        <p:spPr>
          <a:xfrm>
            <a:off x="998092" y="2907698"/>
            <a:ext cx="165120" cy="165120"/>
          </a:xfrm>
          <a:prstGeom prst="ellipse">
            <a:avLst/>
          </a:prstGeom>
          <a:solidFill>
            <a:srgbClr val="F2F2F2"/>
          </a:solidFill>
          <a:ln cap="flat" cmpd="sng" w="25400">
            <a:solidFill>
              <a:srgbClr val="2E75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5" name="Google Shape;115;p2"/>
          <p:cNvSpPr/>
          <p:nvPr/>
        </p:nvSpPr>
        <p:spPr>
          <a:xfrm>
            <a:off x="988857" y="4123774"/>
            <a:ext cx="165120" cy="165120"/>
          </a:xfrm>
          <a:prstGeom prst="ellipse">
            <a:avLst/>
          </a:prstGeom>
          <a:solidFill>
            <a:srgbClr val="F2F2F2"/>
          </a:solidFill>
          <a:ln cap="flat" cmpd="sng" w="25400">
            <a:solidFill>
              <a:srgbClr val="2E75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6" name="Google Shape;116;p2"/>
          <p:cNvSpPr/>
          <p:nvPr/>
        </p:nvSpPr>
        <p:spPr>
          <a:xfrm>
            <a:off x="971643" y="5230517"/>
            <a:ext cx="165120" cy="165120"/>
          </a:xfrm>
          <a:prstGeom prst="ellipse">
            <a:avLst/>
          </a:prstGeom>
          <a:solidFill>
            <a:srgbClr val="F2F2F2"/>
          </a:solidFill>
          <a:ln cap="flat" cmpd="sng" w="25400">
            <a:solidFill>
              <a:srgbClr val="2E75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17" name="Google Shape;117;p2"/>
          <p:cNvCxnSpPr/>
          <p:nvPr/>
        </p:nvCxnSpPr>
        <p:spPr>
          <a:xfrm>
            <a:off x="5111747" y="2881230"/>
            <a:ext cx="0" cy="2695761"/>
          </a:xfrm>
          <a:prstGeom prst="straightConnector1">
            <a:avLst/>
          </a:prstGeom>
          <a:noFill/>
          <a:ln cap="flat" cmpd="sng" w="76200">
            <a:solidFill>
              <a:srgbClr val="3E6EC2"/>
            </a:solidFill>
            <a:prstDash val="solid"/>
            <a:round/>
            <a:headEnd len="sm" w="sm" type="none"/>
            <a:tailEnd len="sm" w="sm" type="none"/>
          </a:ln>
        </p:spPr>
      </p:cxnSp>
      <p:sp>
        <p:nvSpPr>
          <p:cNvPr id="118" name="Google Shape;118;p2"/>
          <p:cNvSpPr/>
          <p:nvPr/>
        </p:nvSpPr>
        <p:spPr>
          <a:xfrm rot="-5400000">
            <a:off x="6207198" y="890629"/>
            <a:ext cx="1839600" cy="4030500"/>
          </a:xfrm>
          <a:prstGeom prst="arc">
            <a:avLst>
              <a:gd fmla="val 16200000" name="adj1"/>
              <a:gd fmla="val 5249943" name="adj2"/>
            </a:avLst>
          </a:prstGeom>
          <a:noFill/>
          <a:ln cap="flat" cmpd="sng" w="76200">
            <a:solidFill>
              <a:srgbClr val="2E75B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i="0" sz="1400" u="none" cap="none" strike="noStrike">
              <a:solidFill>
                <a:schemeClr val="dk1"/>
              </a:solidFill>
            </a:endParaRPr>
          </a:p>
        </p:txBody>
      </p:sp>
      <p:sp>
        <p:nvSpPr>
          <p:cNvPr id="119" name="Google Shape;119;p2"/>
          <p:cNvSpPr/>
          <p:nvPr/>
        </p:nvSpPr>
        <p:spPr>
          <a:xfrm>
            <a:off x="5029247" y="2902955"/>
            <a:ext cx="165120" cy="165120"/>
          </a:xfrm>
          <a:prstGeom prst="ellipse">
            <a:avLst/>
          </a:prstGeom>
          <a:solidFill>
            <a:srgbClr val="F2F2F2"/>
          </a:solidFill>
          <a:ln cap="flat" cmpd="sng" w="25400">
            <a:solidFill>
              <a:srgbClr val="2E75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0" name="Google Shape;120;p2"/>
          <p:cNvSpPr/>
          <p:nvPr/>
        </p:nvSpPr>
        <p:spPr>
          <a:xfrm>
            <a:off x="5032520" y="4034252"/>
            <a:ext cx="165120" cy="165120"/>
          </a:xfrm>
          <a:prstGeom prst="ellipse">
            <a:avLst/>
          </a:prstGeom>
          <a:solidFill>
            <a:srgbClr val="F2F2F2"/>
          </a:solidFill>
          <a:ln cap="flat" cmpd="sng" w="25400">
            <a:solidFill>
              <a:srgbClr val="2E75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1" name="Google Shape;121;p2"/>
          <p:cNvSpPr/>
          <p:nvPr/>
        </p:nvSpPr>
        <p:spPr>
          <a:xfrm>
            <a:off x="5044766" y="5225403"/>
            <a:ext cx="165120" cy="165120"/>
          </a:xfrm>
          <a:prstGeom prst="ellipse">
            <a:avLst/>
          </a:prstGeom>
          <a:solidFill>
            <a:srgbClr val="F2F2F2"/>
          </a:solidFill>
          <a:ln cap="flat" cmpd="sng" w="25400">
            <a:solidFill>
              <a:srgbClr val="2E75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22" name="Google Shape;122;p2"/>
          <p:cNvCxnSpPr>
            <a:stCxn id="118" idx="2"/>
          </p:cNvCxnSpPr>
          <p:nvPr/>
        </p:nvCxnSpPr>
        <p:spPr>
          <a:xfrm>
            <a:off x="9133083" y="2818258"/>
            <a:ext cx="9300" cy="4134900"/>
          </a:xfrm>
          <a:prstGeom prst="straightConnector1">
            <a:avLst/>
          </a:prstGeom>
          <a:noFill/>
          <a:ln cap="flat" cmpd="sng" w="76200">
            <a:solidFill>
              <a:srgbClr val="2E75B6"/>
            </a:solidFill>
            <a:prstDash val="solid"/>
            <a:round/>
            <a:headEnd len="sm" w="sm" type="none"/>
            <a:tailEnd len="sm" w="sm" type="none"/>
          </a:ln>
        </p:spPr>
      </p:cxnSp>
      <p:sp>
        <p:nvSpPr>
          <p:cNvPr id="123" name="Google Shape;123;p2"/>
          <p:cNvSpPr/>
          <p:nvPr/>
        </p:nvSpPr>
        <p:spPr>
          <a:xfrm>
            <a:off x="9041229" y="2881229"/>
            <a:ext cx="165120" cy="165120"/>
          </a:xfrm>
          <a:prstGeom prst="ellipse">
            <a:avLst/>
          </a:prstGeom>
          <a:solidFill>
            <a:srgbClr val="F2F2F2"/>
          </a:solidFill>
          <a:ln cap="flat" cmpd="sng" w="25400">
            <a:solidFill>
              <a:srgbClr val="2E75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43"/>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443" name="Google Shape;443;p43"/>
          <p:cNvPicPr preferRelativeResize="0"/>
          <p:nvPr/>
        </p:nvPicPr>
        <p:blipFill rotWithShape="1">
          <a:blip r:embed="rId4">
            <a:alphaModFix amt="37000"/>
          </a:blip>
          <a:srcRect b="15425" l="0" r="0" t="0"/>
          <a:stretch/>
        </p:blipFill>
        <p:spPr>
          <a:xfrm rot="2852532">
            <a:off x="-3383957" y="-3966118"/>
            <a:ext cx="5624913" cy="4757259"/>
          </a:xfrm>
          <a:prstGeom prst="rect">
            <a:avLst/>
          </a:prstGeom>
          <a:noFill/>
          <a:ln>
            <a:noFill/>
          </a:ln>
        </p:spPr>
      </p:pic>
      <p:sp>
        <p:nvSpPr>
          <p:cNvPr id="444" name="Google Shape;444;p43"/>
          <p:cNvSpPr/>
          <p:nvPr/>
        </p:nvSpPr>
        <p:spPr>
          <a:xfrm>
            <a:off x="333374" y="2067376"/>
            <a:ext cx="14598053"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445" name="Google Shape;445;p43"/>
          <p:cNvSpPr txBox="1"/>
          <p:nvPr/>
        </p:nvSpPr>
        <p:spPr>
          <a:xfrm>
            <a:off x="127567" y="2864874"/>
            <a:ext cx="12064433"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mbria"/>
                <a:ea typeface="Cambria"/>
                <a:cs typeface="Cambria"/>
                <a:sym typeface="Cambria"/>
              </a:rPr>
              <a:t>Following the widespread data collection of Wi-Fi fingerprints throughout a mall, we proceeded to evaluate the precision of our indoor positioning system. This section delves into the validation of our system's ability to accurately pinpoint the nearest fingerprint to a given user location input.</a:t>
            </a:r>
            <a:endParaRPr b="0" i="0" sz="1800" u="none" cap="none" strike="noStrike">
              <a:solidFill>
                <a:schemeClr val="dk1"/>
              </a:solidFill>
              <a:latin typeface="Calibri"/>
              <a:ea typeface="Calibri"/>
              <a:cs typeface="Calibri"/>
              <a:sym typeface="Calibri"/>
            </a:endParaRPr>
          </a:p>
        </p:txBody>
      </p:sp>
      <p:sp>
        <p:nvSpPr>
          <p:cNvPr id="446" name="Google Shape;446;p43"/>
          <p:cNvSpPr/>
          <p:nvPr/>
        </p:nvSpPr>
        <p:spPr>
          <a:xfrm>
            <a:off x="-117988" y="2007055"/>
            <a:ext cx="12427975" cy="804971"/>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7" name="Google Shape;447;p43"/>
          <p:cNvSpPr txBox="1"/>
          <p:nvPr/>
        </p:nvSpPr>
        <p:spPr>
          <a:xfrm>
            <a:off x="0" y="2120224"/>
            <a:ext cx="12192001" cy="80021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F2F2F2"/>
                </a:solidFill>
                <a:latin typeface="Cambria"/>
                <a:ea typeface="Cambria"/>
                <a:cs typeface="Cambria"/>
                <a:sym typeface="Cambria"/>
              </a:rPr>
              <a:t>Accuracy Assessment of Nearest Fingerprint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8" name="Google Shape;448;p43"/>
          <p:cNvSpPr txBox="1"/>
          <p:nvPr/>
        </p:nvSpPr>
        <p:spPr>
          <a:xfrm>
            <a:off x="4535054" y="4617107"/>
            <a:ext cx="5968434" cy="92328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Collection of 786 fingerprints</a:t>
            </a:r>
            <a:endParaRPr>
              <a:solidFill>
                <a:schemeClr val="dk1"/>
              </a:solidFil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Remove one to simulate a real-time location</a:t>
            </a:r>
            <a:endParaRPr>
              <a:solidFill>
                <a:schemeClr val="dk1"/>
              </a:solidFil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system was tasked to identify the nearest fingerprint</a:t>
            </a:r>
            <a:endParaRPr>
              <a:solidFill>
                <a:schemeClr val="dk1"/>
              </a:solidFill>
            </a:endParaRPr>
          </a:p>
        </p:txBody>
      </p:sp>
      <p:sp>
        <p:nvSpPr>
          <p:cNvPr id="449" name="Google Shape;449;p43"/>
          <p:cNvSpPr/>
          <p:nvPr/>
        </p:nvSpPr>
        <p:spPr>
          <a:xfrm>
            <a:off x="4587860" y="4134165"/>
            <a:ext cx="917014" cy="401501"/>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0" name="Google Shape;450;p43"/>
          <p:cNvSpPr txBox="1"/>
          <p:nvPr/>
        </p:nvSpPr>
        <p:spPr>
          <a:xfrm>
            <a:off x="4587860" y="4142955"/>
            <a:ext cx="917014" cy="369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2F2F2"/>
                </a:solidFill>
                <a:latin typeface="Cambria"/>
                <a:ea typeface="Cambria"/>
                <a:cs typeface="Cambria"/>
                <a:sym typeface="Cambria"/>
              </a:rPr>
              <a:t>Data</a:t>
            </a:r>
            <a:endParaRPr b="0" i="0" sz="1800" u="none" cap="none" strike="noStrike">
              <a:solidFill>
                <a:srgbClr val="F2F2F2"/>
              </a:solidFill>
              <a:latin typeface="Calibri"/>
              <a:ea typeface="Calibri"/>
              <a:cs typeface="Calibri"/>
              <a:sym typeface="Calibri"/>
            </a:endParaRPr>
          </a:p>
        </p:txBody>
      </p:sp>
      <p:pic>
        <p:nvPicPr>
          <p:cNvPr id="451" name="Google Shape;451;p43"/>
          <p:cNvPicPr preferRelativeResize="0"/>
          <p:nvPr/>
        </p:nvPicPr>
        <p:blipFill rotWithShape="1">
          <a:blip r:embed="rId5">
            <a:alphaModFix/>
          </a:blip>
          <a:srcRect b="0" l="0" r="0" t="0"/>
          <a:stretch/>
        </p:blipFill>
        <p:spPr>
          <a:xfrm>
            <a:off x="94380" y="4026942"/>
            <a:ext cx="4331604" cy="2776669"/>
          </a:xfrm>
          <a:prstGeom prst="rect">
            <a:avLst/>
          </a:prstGeom>
          <a:noFill/>
          <a:ln>
            <a:noFill/>
          </a:ln>
        </p:spPr>
      </p:pic>
      <p:sp>
        <p:nvSpPr>
          <p:cNvPr id="452" name="Google Shape;452;p43"/>
          <p:cNvSpPr txBox="1"/>
          <p:nvPr/>
        </p:nvSpPr>
        <p:spPr>
          <a:xfrm>
            <a:off x="4425984" y="6315714"/>
            <a:ext cx="7541479"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400" u="none" cap="none" strike="noStrike">
                <a:solidFill>
                  <a:srgbClr val="000000"/>
                </a:solidFill>
                <a:latin typeface="Arial"/>
                <a:ea typeface="Arial"/>
                <a:cs typeface="Arial"/>
                <a:sym typeface="Arial"/>
              </a:rPr>
              <a:t>Figure 8: Output result of a location estimation based on training data with arrow point at expected location.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453" name="Google Shape;453;p43"/>
          <p:cNvSpPr/>
          <p:nvPr/>
        </p:nvSpPr>
        <p:spPr>
          <a:xfrm>
            <a:off x="2914650" y="278125"/>
            <a:ext cx="9274446"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4" name="Google Shape;454;p43"/>
          <p:cNvSpPr txBox="1"/>
          <p:nvPr/>
        </p:nvSpPr>
        <p:spPr>
          <a:xfrm>
            <a:off x="4524603" y="505401"/>
            <a:ext cx="12763200" cy="7389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rgbClr val="000000"/>
              </a:buClr>
              <a:buSzPts val="4800"/>
              <a:buFont typeface="Arial"/>
              <a:buNone/>
            </a:pPr>
            <a:r>
              <a:rPr b="1" lang="en-US" sz="4800">
                <a:solidFill>
                  <a:srgbClr val="F2F2F2"/>
                </a:solidFill>
                <a:latin typeface="Cambria"/>
                <a:ea typeface="Cambria"/>
                <a:cs typeface="Cambria"/>
                <a:sym typeface="Cambria"/>
              </a:rPr>
              <a:t>Experiments</a:t>
            </a:r>
            <a:r>
              <a:rPr b="1" i="0" lang="en-US" sz="4800" u="none" cap="none" strike="noStrike">
                <a:solidFill>
                  <a:srgbClr val="F2F2F2"/>
                </a:solidFill>
                <a:latin typeface="Cambria"/>
                <a:ea typeface="Cambria"/>
                <a:cs typeface="Cambria"/>
                <a:sym typeface="Cambria"/>
              </a:rPr>
              <a:t> and Results</a:t>
            </a:r>
            <a:endParaRPr i="0" sz="4800" u="none" cap="none" strike="noStrike">
              <a:solidFill>
                <a:srgbClr val="F2F2F2"/>
              </a:solidFill>
              <a:latin typeface="Cambria"/>
              <a:ea typeface="Cambria"/>
              <a:cs typeface="Cambria"/>
              <a:sym typeface="Cambria"/>
            </a:endParaRPr>
          </a:p>
        </p:txBody>
      </p:sp>
      <p:pic>
        <p:nvPicPr>
          <p:cNvPr descr="Fingerprint with solid fill" id="455" name="Google Shape;455;p43"/>
          <p:cNvPicPr preferRelativeResize="0"/>
          <p:nvPr/>
        </p:nvPicPr>
        <p:blipFill rotWithShape="1">
          <a:blip r:embed="rId6">
            <a:alphaModFix/>
          </a:blip>
          <a:srcRect b="0" l="0" r="0" t="0"/>
          <a:stretch/>
        </p:blipFill>
        <p:spPr>
          <a:xfrm rot="-1865476">
            <a:off x="2874627" y="211355"/>
            <a:ext cx="1549873" cy="154987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44"/>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461" name="Google Shape;461;p44"/>
          <p:cNvPicPr preferRelativeResize="0"/>
          <p:nvPr/>
        </p:nvPicPr>
        <p:blipFill rotWithShape="1">
          <a:blip r:embed="rId4">
            <a:alphaModFix amt="37000"/>
          </a:blip>
          <a:srcRect b="15425" l="0" r="0" t="0"/>
          <a:stretch/>
        </p:blipFill>
        <p:spPr>
          <a:xfrm rot="2852532">
            <a:off x="-3383957" y="-3966118"/>
            <a:ext cx="5624913" cy="4757259"/>
          </a:xfrm>
          <a:prstGeom prst="rect">
            <a:avLst/>
          </a:prstGeom>
          <a:noFill/>
          <a:ln>
            <a:noFill/>
          </a:ln>
        </p:spPr>
      </p:pic>
      <p:sp>
        <p:nvSpPr>
          <p:cNvPr id="462" name="Google Shape;462;p44"/>
          <p:cNvSpPr/>
          <p:nvPr/>
        </p:nvSpPr>
        <p:spPr>
          <a:xfrm>
            <a:off x="333374" y="2067376"/>
            <a:ext cx="14598053"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463" name="Google Shape;463;p44"/>
          <p:cNvSpPr txBox="1"/>
          <p:nvPr/>
        </p:nvSpPr>
        <p:spPr>
          <a:xfrm>
            <a:off x="127567" y="2864874"/>
            <a:ext cx="120645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mbria"/>
                <a:ea typeface="Cambria"/>
                <a:cs typeface="Cambria"/>
                <a:sym typeface="Cambria"/>
              </a:rPr>
              <a:t>Through the analysis of the provided data, it has been determined that Object Index 143 (green dot), has RSSI values that are more closely aligned with the central fingerprint than those of the other nearby fingerprints (orange dots), despite being further away in terms of physical distance. This underscores the significance of RSSI values in establishing proximity in a Wi-Fi fingerprinting context.</a:t>
            </a:r>
            <a:endParaRPr b="0" i="0" sz="1800" u="none" cap="none" strike="noStrike">
              <a:solidFill>
                <a:schemeClr val="dk1"/>
              </a:solidFill>
              <a:latin typeface="Calibri"/>
              <a:ea typeface="Calibri"/>
              <a:cs typeface="Calibri"/>
              <a:sym typeface="Calibri"/>
            </a:endParaRPr>
          </a:p>
        </p:txBody>
      </p:sp>
      <p:sp>
        <p:nvSpPr>
          <p:cNvPr id="464" name="Google Shape;464;p44"/>
          <p:cNvSpPr/>
          <p:nvPr/>
        </p:nvSpPr>
        <p:spPr>
          <a:xfrm>
            <a:off x="-117988" y="2007055"/>
            <a:ext cx="12427975" cy="804971"/>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5" name="Google Shape;465;p44"/>
          <p:cNvSpPr txBox="1"/>
          <p:nvPr/>
        </p:nvSpPr>
        <p:spPr>
          <a:xfrm>
            <a:off x="0" y="2120224"/>
            <a:ext cx="12192001" cy="80021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F2F2F2"/>
                </a:solidFill>
                <a:latin typeface="Cambria"/>
                <a:ea typeface="Cambria"/>
                <a:cs typeface="Cambria"/>
                <a:sym typeface="Cambria"/>
              </a:rPr>
              <a:t>Accuracy Assessment of Nearest Fingerprint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66" name="Google Shape;466;p44"/>
          <p:cNvPicPr preferRelativeResize="0"/>
          <p:nvPr/>
        </p:nvPicPr>
        <p:blipFill rotWithShape="1">
          <a:blip r:embed="rId5">
            <a:alphaModFix/>
          </a:blip>
          <a:srcRect b="0" l="0" r="0" t="0"/>
          <a:stretch/>
        </p:blipFill>
        <p:spPr>
          <a:xfrm>
            <a:off x="127566" y="4118010"/>
            <a:ext cx="4180908" cy="2590496"/>
          </a:xfrm>
          <a:prstGeom prst="rect">
            <a:avLst/>
          </a:prstGeom>
          <a:noFill/>
          <a:ln cap="flat" cmpd="sng" w="9525">
            <a:solidFill>
              <a:schemeClr val="dk1"/>
            </a:solidFill>
            <a:prstDash val="solid"/>
            <a:round/>
            <a:headEnd len="sm" w="sm" type="none"/>
            <a:tailEnd len="sm" w="sm" type="none"/>
          </a:ln>
        </p:spPr>
      </p:pic>
      <p:graphicFrame>
        <p:nvGraphicFramePr>
          <p:cNvPr id="467" name="Google Shape;467;p44"/>
          <p:cNvGraphicFramePr/>
          <p:nvPr/>
        </p:nvGraphicFramePr>
        <p:xfrm>
          <a:off x="8206220" y="4146193"/>
          <a:ext cx="3000000" cy="3000000"/>
        </p:xfrm>
        <a:graphic>
          <a:graphicData uri="http://schemas.openxmlformats.org/drawingml/2006/table">
            <a:tbl>
              <a:tblPr>
                <a:noFill/>
                <a:tableStyleId>{F42E4610-B70A-4D1F-AC68-5099D142ADB8}</a:tableStyleId>
              </a:tblPr>
              <a:tblGrid>
                <a:gridCol w="1251300"/>
                <a:gridCol w="428700"/>
                <a:gridCol w="393925"/>
                <a:gridCol w="393925"/>
                <a:gridCol w="393925"/>
                <a:gridCol w="422900"/>
                <a:gridCol w="573525"/>
              </a:tblGrid>
              <a:tr h="315150">
                <a:tc>
                  <a:txBody>
                    <a:bodyPr/>
                    <a:lstStyle/>
                    <a:p>
                      <a:pPr indent="0" lvl="0" marL="0" marR="0" rtl="0" algn="ctr">
                        <a:lnSpc>
                          <a:spcPct val="100000"/>
                        </a:lnSpc>
                        <a:spcBef>
                          <a:spcPts val="0"/>
                        </a:spcBef>
                        <a:spcAft>
                          <a:spcPts val="0"/>
                        </a:spcAft>
                        <a:buNone/>
                      </a:pPr>
                      <a:br>
                        <a:rPr lang="en-US" sz="800" u="none" cap="none" strike="noStrike">
                          <a:solidFill>
                            <a:schemeClr val="dk1"/>
                          </a:solidFill>
                        </a:rPr>
                      </a:b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4">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Near the Removed Fingerprint</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Actual</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Removed Index</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14675">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MAC/FP-DB Index</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694</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420</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695</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704</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143</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144</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14675">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b4:e9:b0:cb:06:20</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-84</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-82</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-74</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-84</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-74</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-74</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14675">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70:62:b8:32:a0:15</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-87</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-88</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-87</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-85</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-86</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-86</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14675">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20:bb:c0:1d:db:90</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-44</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-48</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-59</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-62</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-52</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-52</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14675">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00:0e:8e:7a:99:26</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-73</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-75</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-63</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-69</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-63</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-71</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14675">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00:18:e7:fd:01:e2</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-67</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-66</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-75</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-74</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-68</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-72</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14675">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70:62:b8:32:a0:14</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-74</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-82</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-83</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-78</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-75</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-75</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14675">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fc:75:16:b0:ae:75</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-78</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-78</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-74</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-74</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-73</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-78</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14675">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c0:ff:d4:bd:97:16</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-64</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-76</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-69</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700" u="none" cap="none" strike="noStrike">
                          <a:solidFill>
                            <a:schemeClr val="dk1"/>
                          </a:solidFill>
                          <a:latin typeface="Cambria"/>
                          <a:ea typeface="Cambria"/>
                          <a:cs typeface="Cambria"/>
                          <a:sym typeface="Cambria"/>
                        </a:rPr>
                        <a:t>-68</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-72</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-72</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5150">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Similar RSSI values</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1</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1</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1</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0</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US" sz="700" u="none" cap="none" strike="noStrike">
                          <a:solidFill>
                            <a:schemeClr val="dk1"/>
                          </a:solidFill>
                          <a:latin typeface="Cambria"/>
                          <a:ea typeface="Cambria"/>
                          <a:cs typeface="Cambria"/>
                          <a:sym typeface="Cambria"/>
                        </a:rPr>
                        <a:t>5</a:t>
                      </a: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br>
                        <a:rPr lang="en-US" sz="800" u="none" cap="none" strike="noStrike">
                          <a:solidFill>
                            <a:schemeClr val="dk1"/>
                          </a:solidFill>
                        </a:rPr>
                      </a:br>
                      <a:endParaRPr sz="800" u="none" cap="none" strike="noStrike">
                        <a:solidFill>
                          <a:schemeClr val="dk1"/>
                        </a:solidFill>
                      </a:endParaRPr>
                    </a:p>
                  </a:txBody>
                  <a:tcPr marT="27800" marB="27800" marR="55625" marL="556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68" name="Google Shape;468;p44"/>
          <p:cNvSpPr/>
          <p:nvPr/>
        </p:nvSpPr>
        <p:spPr>
          <a:xfrm>
            <a:off x="7760431" y="2007055"/>
            <a:ext cx="7415181" cy="27806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9" name="Google Shape;469;p44"/>
          <p:cNvSpPr txBox="1"/>
          <p:nvPr/>
        </p:nvSpPr>
        <p:spPr>
          <a:xfrm>
            <a:off x="4308474" y="4912867"/>
            <a:ext cx="3878100" cy="175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Cambria"/>
                <a:ea typeface="Cambria"/>
                <a:cs typeface="Cambria"/>
                <a:sym typeface="Cambria"/>
              </a:rPr>
              <a:t>The conclusion drawn from the test is that the accuracy of Wi-Fi fingerprinting for location-based services relies more on the correlation of signal strengths than on geographical closeness.</a:t>
            </a:r>
            <a:endParaRPr>
              <a:solidFill>
                <a:schemeClr val="dk1"/>
              </a:solidFill>
            </a:endParaRPr>
          </a:p>
        </p:txBody>
      </p:sp>
      <p:pic>
        <p:nvPicPr>
          <p:cNvPr descr="Scientist male outline" id="470" name="Google Shape;470;p44"/>
          <p:cNvPicPr preferRelativeResize="0"/>
          <p:nvPr/>
        </p:nvPicPr>
        <p:blipFill rotWithShape="1">
          <a:blip r:embed="rId6">
            <a:alphaModFix/>
          </a:blip>
          <a:srcRect b="0" l="0" r="0" t="0"/>
          <a:stretch/>
        </p:blipFill>
        <p:spPr>
          <a:xfrm>
            <a:off x="5702583" y="4002325"/>
            <a:ext cx="914400" cy="914400"/>
          </a:xfrm>
          <a:prstGeom prst="rect">
            <a:avLst/>
          </a:prstGeom>
          <a:noFill/>
          <a:ln>
            <a:noFill/>
          </a:ln>
        </p:spPr>
      </p:pic>
      <p:sp>
        <p:nvSpPr>
          <p:cNvPr id="471" name="Google Shape;471;p44"/>
          <p:cNvSpPr/>
          <p:nvPr/>
        </p:nvSpPr>
        <p:spPr>
          <a:xfrm>
            <a:off x="2914650" y="278125"/>
            <a:ext cx="9274446"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2" name="Google Shape;472;p44"/>
          <p:cNvSpPr txBox="1"/>
          <p:nvPr/>
        </p:nvSpPr>
        <p:spPr>
          <a:xfrm>
            <a:off x="4524603" y="505401"/>
            <a:ext cx="12763200" cy="7389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rgbClr val="000000"/>
              </a:buClr>
              <a:buSzPts val="4800"/>
              <a:buFont typeface="Arial"/>
              <a:buNone/>
            </a:pPr>
            <a:r>
              <a:rPr b="1" lang="en-US" sz="4800">
                <a:solidFill>
                  <a:srgbClr val="F2F2F2"/>
                </a:solidFill>
                <a:latin typeface="Cambria"/>
                <a:ea typeface="Cambria"/>
                <a:cs typeface="Cambria"/>
                <a:sym typeface="Cambria"/>
              </a:rPr>
              <a:t>Experiments</a:t>
            </a:r>
            <a:r>
              <a:rPr b="1" i="0" lang="en-US" sz="4800" u="none" cap="none" strike="noStrike">
                <a:solidFill>
                  <a:srgbClr val="F2F2F2"/>
                </a:solidFill>
                <a:latin typeface="Cambria"/>
                <a:ea typeface="Cambria"/>
                <a:cs typeface="Cambria"/>
                <a:sym typeface="Cambria"/>
              </a:rPr>
              <a:t> and Results</a:t>
            </a:r>
            <a:endParaRPr i="0" sz="4800" u="none" cap="none" strike="noStrike">
              <a:solidFill>
                <a:srgbClr val="F2F2F2"/>
              </a:solidFill>
              <a:latin typeface="Cambria"/>
              <a:ea typeface="Cambria"/>
              <a:cs typeface="Cambria"/>
              <a:sym typeface="Cambria"/>
            </a:endParaRPr>
          </a:p>
        </p:txBody>
      </p:sp>
      <p:pic>
        <p:nvPicPr>
          <p:cNvPr descr="Fingerprint with solid fill" id="473" name="Google Shape;473;p44"/>
          <p:cNvPicPr preferRelativeResize="0"/>
          <p:nvPr/>
        </p:nvPicPr>
        <p:blipFill rotWithShape="1">
          <a:blip r:embed="rId7">
            <a:alphaModFix/>
          </a:blip>
          <a:srcRect b="0" l="0" r="0" t="0"/>
          <a:stretch/>
        </p:blipFill>
        <p:spPr>
          <a:xfrm rot="-1865476">
            <a:off x="2874627" y="211355"/>
            <a:ext cx="1549873" cy="154987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id="478" name="Google Shape;478;p45"/>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479" name="Google Shape;479;p45"/>
          <p:cNvPicPr preferRelativeResize="0"/>
          <p:nvPr/>
        </p:nvPicPr>
        <p:blipFill rotWithShape="1">
          <a:blip r:embed="rId4">
            <a:alphaModFix amt="37000"/>
          </a:blip>
          <a:srcRect b="15425" l="0" r="0" t="0"/>
          <a:stretch/>
        </p:blipFill>
        <p:spPr>
          <a:xfrm rot="2852532">
            <a:off x="-3383957" y="-3966118"/>
            <a:ext cx="5624913" cy="4757259"/>
          </a:xfrm>
          <a:prstGeom prst="rect">
            <a:avLst/>
          </a:prstGeom>
          <a:noFill/>
          <a:ln>
            <a:noFill/>
          </a:ln>
        </p:spPr>
      </p:pic>
      <p:sp>
        <p:nvSpPr>
          <p:cNvPr id="480" name="Google Shape;480;p45"/>
          <p:cNvSpPr/>
          <p:nvPr/>
        </p:nvSpPr>
        <p:spPr>
          <a:xfrm>
            <a:off x="333374" y="2067376"/>
            <a:ext cx="14598053"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481" name="Google Shape;481;p45"/>
          <p:cNvSpPr txBox="1"/>
          <p:nvPr/>
        </p:nvSpPr>
        <p:spPr>
          <a:xfrm>
            <a:off x="127567" y="2864874"/>
            <a:ext cx="12064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mbria"/>
                <a:ea typeface="Cambria"/>
                <a:cs typeface="Cambria"/>
                <a:sym typeface="Cambria"/>
              </a:rPr>
              <a:t>The current experiment conducted on a single mall floor integrates algorithmic enhancements designed to refine accuracy and reliability.</a:t>
            </a:r>
            <a:endParaRPr b="0" i="0" sz="1800" u="none" cap="none" strike="noStrike">
              <a:solidFill>
                <a:schemeClr val="dk1"/>
              </a:solidFill>
              <a:latin typeface="Calibri"/>
              <a:ea typeface="Calibri"/>
              <a:cs typeface="Calibri"/>
              <a:sym typeface="Calibri"/>
            </a:endParaRPr>
          </a:p>
        </p:txBody>
      </p:sp>
      <p:sp>
        <p:nvSpPr>
          <p:cNvPr id="482" name="Google Shape;482;p45"/>
          <p:cNvSpPr/>
          <p:nvPr/>
        </p:nvSpPr>
        <p:spPr>
          <a:xfrm>
            <a:off x="-117988" y="2007055"/>
            <a:ext cx="12427975" cy="804971"/>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3" name="Google Shape;483;p45"/>
          <p:cNvSpPr txBox="1"/>
          <p:nvPr/>
        </p:nvSpPr>
        <p:spPr>
          <a:xfrm>
            <a:off x="0" y="2120224"/>
            <a:ext cx="12192000" cy="800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lang="en-US" sz="2800">
                <a:solidFill>
                  <a:srgbClr val="F2F2F2"/>
                </a:solidFill>
                <a:latin typeface="Cambria"/>
                <a:ea typeface="Cambria"/>
                <a:cs typeface="Cambria"/>
                <a:sym typeface="Cambria"/>
              </a:rPr>
              <a:t>Decreasing </a:t>
            </a:r>
            <a:r>
              <a:rPr b="0" i="0" lang="en-US" sz="2800" u="none" cap="none" strike="noStrike">
                <a:solidFill>
                  <a:srgbClr val="F2F2F2"/>
                </a:solidFill>
                <a:latin typeface="Cambria"/>
                <a:ea typeface="Cambria"/>
                <a:cs typeface="Cambria"/>
                <a:sym typeface="Cambria"/>
              </a:rPr>
              <a:t>Fingerprint Cluster Experiment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4" name="Google Shape;484;p45"/>
          <p:cNvSpPr/>
          <p:nvPr/>
        </p:nvSpPr>
        <p:spPr>
          <a:xfrm>
            <a:off x="7760431" y="2007055"/>
            <a:ext cx="7415181" cy="27806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485" name="Google Shape;485;p45"/>
          <p:cNvPicPr preferRelativeResize="0"/>
          <p:nvPr/>
        </p:nvPicPr>
        <p:blipFill rotWithShape="1">
          <a:blip r:embed="rId5">
            <a:alphaModFix/>
          </a:blip>
          <a:srcRect b="0" l="0" r="0" t="0"/>
          <a:stretch/>
        </p:blipFill>
        <p:spPr>
          <a:xfrm>
            <a:off x="110133" y="4100213"/>
            <a:ext cx="4750332" cy="2672062"/>
          </a:xfrm>
          <a:prstGeom prst="rect">
            <a:avLst/>
          </a:prstGeom>
          <a:noFill/>
          <a:ln cap="flat" cmpd="sng" w="9525">
            <a:solidFill>
              <a:srgbClr val="000000"/>
            </a:solidFill>
            <a:prstDash val="solid"/>
            <a:round/>
            <a:headEnd len="sm" w="sm" type="none"/>
            <a:tailEnd len="sm" w="sm" type="none"/>
          </a:ln>
        </p:spPr>
      </p:pic>
      <p:sp>
        <p:nvSpPr>
          <p:cNvPr id="486" name="Google Shape;486;p45"/>
          <p:cNvSpPr txBox="1"/>
          <p:nvPr/>
        </p:nvSpPr>
        <p:spPr>
          <a:xfrm>
            <a:off x="4981574" y="4100213"/>
            <a:ext cx="72105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mbria"/>
                <a:ea typeface="Cambria"/>
                <a:cs typeface="Cambria"/>
                <a:sym typeface="Cambria"/>
              </a:rPr>
              <a:t>The results demonstrate a substantial improvement in positioning precision:</a:t>
            </a:r>
            <a:endParaRPr>
              <a:solidFill>
                <a:schemeClr val="dk1"/>
              </a:solidFil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mbria"/>
                <a:ea typeface="Cambria"/>
                <a:cs typeface="Cambria"/>
                <a:sym typeface="Cambria"/>
              </a:rPr>
              <a:t>The minimum error observed was 1.613164 meters at 25 neighbors.</a:t>
            </a:r>
            <a:endParaRPr>
              <a:solidFill>
                <a:schemeClr val="dk1"/>
              </a:solidFil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mbria"/>
                <a:ea typeface="Cambria"/>
                <a:cs typeface="Cambria"/>
                <a:sym typeface="Cambria"/>
              </a:rPr>
              <a:t>For a broader range of 'k' values from 7 to 15, the error consistently hovered around 2.365007 meters.</a:t>
            </a:r>
            <a:endParaRPr b="0" i="0" sz="1800" u="none" cap="none" strike="noStrike">
              <a:solidFill>
                <a:schemeClr val="dk1"/>
              </a:solidFill>
              <a:latin typeface="Cambria"/>
              <a:ea typeface="Cambria"/>
              <a:cs typeface="Cambria"/>
              <a:sym typeface="Cambria"/>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mbria"/>
                <a:ea typeface="Cambria"/>
                <a:cs typeface="Cambria"/>
                <a:sym typeface="Cambria"/>
              </a:rPr>
              <a:t>Notably, even when increasing 'k' values up to 28, the error rates remained relatively low, with a slight rise to 3.358885 meters, indicating stability in the model's performance under less complex architectural constraints.</a:t>
            </a:r>
            <a:endParaRPr b="0" i="0" sz="1800" u="none" cap="none" strike="noStrike">
              <a:solidFill>
                <a:schemeClr val="dk1"/>
              </a:solidFill>
              <a:latin typeface="Calibri"/>
              <a:ea typeface="Calibri"/>
              <a:cs typeface="Calibri"/>
              <a:sym typeface="Calibri"/>
            </a:endParaRPr>
          </a:p>
        </p:txBody>
      </p:sp>
      <p:sp>
        <p:nvSpPr>
          <p:cNvPr id="487" name="Google Shape;487;p45"/>
          <p:cNvSpPr/>
          <p:nvPr/>
        </p:nvSpPr>
        <p:spPr>
          <a:xfrm>
            <a:off x="2914650" y="278125"/>
            <a:ext cx="9274446"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8" name="Google Shape;488;p45"/>
          <p:cNvSpPr txBox="1"/>
          <p:nvPr/>
        </p:nvSpPr>
        <p:spPr>
          <a:xfrm>
            <a:off x="4524603" y="505401"/>
            <a:ext cx="12763200" cy="7389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rgbClr val="000000"/>
              </a:buClr>
              <a:buSzPts val="4800"/>
              <a:buFont typeface="Arial"/>
              <a:buNone/>
            </a:pPr>
            <a:r>
              <a:rPr b="1" lang="en-US" sz="4800">
                <a:solidFill>
                  <a:srgbClr val="F2F2F2"/>
                </a:solidFill>
                <a:latin typeface="Cambria"/>
                <a:ea typeface="Cambria"/>
                <a:cs typeface="Cambria"/>
                <a:sym typeface="Cambria"/>
              </a:rPr>
              <a:t>Experiments</a:t>
            </a:r>
            <a:r>
              <a:rPr b="1" i="0" lang="en-US" sz="4800" u="none" cap="none" strike="noStrike">
                <a:solidFill>
                  <a:srgbClr val="F2F2F2"/>
                </a:solidFill>
                <a:latin typeface="Cambria"/>
                <a:ea typeface="Cambria"/>
                <a:cs typeface="Cambria"/>
                <a:sym typeface="Cambria"/>
              </a:rPr>
              <a:t> and Results</a:t>
            </a:r>
            <a:endParaRPr i="0" sz="4800" u="none" cap="none" strike="noStrike">
              <a:solidFill>
                <a:srgbClr val="F2F2F2"/>
              </a:solidFill>
              <a:latin typeface="Cambria"/>
              <a:ea typeface="Cambria"/>
              <a:cs typeface="Cambria"/>
              <a:sym typeface="Cambria"/>
            </a:endParaRPr>
          </a:p>
        </p:txBody>
      </p:sp>
      <p:pic>
        <p:nvPicPr>
          <p:cNvPr descr="Fingerprint with solid fill" id="489" name="Google Shape;489;p45"/>
          <p:cNvPicPr preferRelativeResize="0"/>
          <p:nvPr/>
        </p:nvPicPr>
        <p:blipFill rotWithShape="1">
          <a:blip r:embed="rId6">
            <a:alphaModFix/>
          </a:blip>
          <a:srcRect b="0" l="0" r="0" t="0"/>
          <a:stretch/>
        </p:blipFill>
        <p:spPr>
          <a:xfrm rot="-1865476">
            <a:off x="2874627" y="211355"/>
            <a:ext cx="1549873" cy="154987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pic>
        <p:nvPicPr>
          <p:cNvPr id="494" name="Google Shape;494;p18"/>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495" name="Google Shape;495;p18"/>
          <p:cNvPicPr preferRelativeResize="0"/>
          <p:nvPr/>
        </p:nvPicPr>
        <p:blipFill rotWithShape="1">
          <a:blip r:embed="rId4">
            <a:alphaModFix amt="37000"/>
          </a:blip>
          <a:srcRect b="15425" l="0" r="0" t="0"/>
          <a:stretch/>
        </p:blipFill>
        <p:spPr>
          <a:xfrm rot="3735164">
            <a:off x="-3277971" y="5580060"/>
            <a:ext cx="5624913" cy="4757259"/>
          </a:xfrm>
          <a:prstGeom prst="rect">
            <a:avLst/>
          </a:prstGeom>
          <a:noFill/>
          <a:ln>
            <a:noFill/>
          </a:ln>
        </p:spPr>
      </p:pic>
      <p:pic>
        <p:nvPicPr>
          <p:cNvPr id="496" name="Google Shape;496;p18"/>
          <p:cNvPicPr preferRelativeResize="0"/>
          <p:nvPr/>
        </p:nvPicPr>
        <p:blipFill rotWithShape="1">
          <a:blip r:embed="rId4">
            <a:alphaModFix amt="37000"/>
          </a:blip>
          <a:srcRect b="15425" l="0" r="0" t="0"/>
          <a:stretch/>
        </p:blipFill>
        <p:spPr>
          <a:xfrm>
            <a:off x="8599701" y="5572427"/>
            <a:ext cx="5624913" cy="4757259"/>
          </a:xfrm>
          <a:prstGeom prst="rect">
            <a:avLst/>
          </a:prstGeom>
          <a:noFill/>
          <a:ln>
            <a:noFill/>
          </a:ln>
        </p:spPr>
      </p:pic>
      <p:pic>
        <p:nvPicPr>
          <p:cNvPr id="497" name="Google Shape;497;p18"/>
          <p:cNvPicPr preferRelativeResize="0"/>
          <p:nvPr/>
        </p:nvPicPr>
        <p:blipFill rotWithShape="1">
          <a:blip r:embed="rId4">
            <a:alphaModFix amt="37000"/>
          </a:blip>
          <a:srcRect b="15425" l="0" r="0" t="0"/>
          <a:stretch/>
        </p:blipFill>
        <p:spPr>
          <a:xfrm rot="2852532">
            <a:off x="-2623719" y="-3122714"/>
            <a:ext cx="5624913" cy="4757259"/>
          </a:xfrm>
          <a:prstGeom prst="rect">
            <a:avLst/>
          </a:prstGeom>
          <a:noFill/>
          <a:ln>
            <a:noFill/>
          </a:ln>
        </p:spPr>
      </p:pic>
      <p:sp>
        <p:nvSpPr>
          <p:cNvPr id="498" name="Google Shape;498;p18"/>
          <p:cNvSpPr/>
          <p:nvPr/>
        </p:nvSpPr>
        <p:spPr>
          <a:xfrm>
            <a:off x="8515927" y="278125"/>
            <a:ext cx="3796146" cy="1543050"/>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9" name="Google Shape;499;p18"/>
          <p:cNvSpPr txBox="1"/>
          <p:nvPr/>
        </p:nvSpPr>
        <p:spPr>
          <a:xfrm>
            <a:off x="8704665" y="447626"/>
            <a:ext cx="3298500" cy="7389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rgbClr val="000000"/>
              </a:buClr>
              <a:buSzPts val="4800"/>
              <a:buFont typeface="Arial"/>
              <a:buNone/>
            </a:pPr>
            <a:r>
              <a:rPr b="1" lang="en-US" sz="4800">
                <a:solidFill>
                  <a:srgbClr val="F2F2F2"/>
                </a:solidFill>
                <a:latin typeface="Cambria"/>
                <a:ea typeface="Cambria"/>
                <a:cs typeface="Cambria"/>
                <a:sym typeface="Cambria"/>
              </a:rPr>
              <a:t>Discussion</a:t>
            </a:r>
            <a:endParaRPr b="0" i="0" sz="4800" u="none" cap="none" strike="noStrike">
              <a:solidFill>
                <a:srgbClr val="F2F2F2"/>
              </a:solidFill>
              <a:latin typeface="Arial"/>
              <a:ea typeface="Arial"/>
              <a:cs typeface="Arial"/>
              <a:sym typeface="Arial"/>
            </a:endParaRPr>
          </a:p>
        </p:txBody>
      </p:sp>
      <p:sp>
        <p:nvSpPr>
          <p:cNvPr id="500" name="Google Shape;500;p18"/>
          <p:cNvSpPr txBox="1"/>
          <p:nvPr/>
        </p:nvSpPr>
        <p:spPr>
          <a:xfrm>
            <a:off x="83127" y="1951713"/>
            <a:ext cx="120258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mbria"/>
                <a:ea typeface="Cambria"/>
                <a:cs typeface="Cambria"/>
                <a:sym typeface="Cambria"/>
              </a:rPr>
              <a:t>In examining various studies on Wi-Fi RSS fingerprint-based indoor positioning using the Euclidean distance with k-Nearest Neighbors (k-NN) and Weighted k-Nearest Neighbors (WKNN), we compare their results with our own. By focusing on the number of nearest neighbors and the achieved error rates, we can discern the effectiveness of each approach.</a:t>
            </a:r>
            <a:endParaRPr b="0" i="0" sz="1800" u="none" cap="none" strike="noStrike">
              <a:solidFill>
                <a:schemeClr val="dk1"/>
              </a:solidFill>
              <a:latin typeface="Calibri"/>
              <a:ea typeface="Calibri"/>
              <a:cs typeface="Calibri"/>
              <a:sym typeface="Calibri"/>
            </a:endParaRPr>
          </a:p>
        </p:txBody>
      </p:sp>
      <p:graphicFrame>
        <p:nvGraphicFramePr>
          <p:cNvPr id="501" name="Google Shape;501;p18"/>
          <p:cNvGraphicFramePr/>
          <p:nvPr/>
        </p:nvGraphicFramePr>
        <p:xfrm>
          <a:off x="3267074" y="3429000"/>
          <a:ext cx="3000000" cy="3000000"/>
        </p:xfrm>
        <a:graphic>
          <a:graphicData uri="http://schemas.openxmlformats.org/drawingml/2006/table">
            <a:tbl>
              <a:tblPr>
                <a:noFill/>
                <a:tableStyleId>{F42E4610-B70A-4D1F-AC68-5099D142ADB8}</a:tableStyleId>
              </a:tblPr>
              <a:tblGrid>
                <a:gridCol w="1714500"/>
                <a:gridCol w="1409700"/>
                <a:gridCol w="733425"/>
                <a:gridCol w="1800225"/>
              </a:tblGrid>
              <a:tr h="258775">
                <a:tc>
                  <a:txBody>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Study</a:t>
                      </a:r>
                      <a:endParaRPr sz="1400" u="none" cap="none" strike="noStrike">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Algorithm</a:t>
                      </a:r>
                      <a:endParaRPr sz="1400" u="none" cap="none" strike="noStrike">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K Value</a:t>
                      </a:r>
                      <a:endParaRPr sz="1400" u="none" cap="none" strike="noStrike">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Mean Error (meters)</a:t>
                      </a:r>
                      <a:endParaRPr sz="1400" u="none" cap="none" strike="noStrike">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8775">
                <a:tc>
                  <a:txBody>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Our Project</a:t>
                      </a:r>
                      <a:endParaRPr sz="1400" u="none" cap="none" strike="noStrike">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WKNN + Score</a:t>
                      </a:r>
                      <a:endParaRPr sz="1400" u="none" cap="none" strike="noStrike">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25</a:t>
                      </a:r>
                      <a:endParaRPr sz="1400" u="none" cap="none" strike="noStrike">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i="0" lang="en-US" sz="1200" u="none" cap="none" strike="noStrike">
                          <a:solidFill>
                            <a:schemeClr val="dk1"/>
                          </a:solidFill>
                          <a:latin typeface="Cambria"/>
                          <a:ea typeface="Cambria"/>
                          <a:cs typeface="Cambria"/>
                          <a:sym typeface="Cambria"/>
                        </a:rPr>
                        <a:t>1.6</a:t>
                      </a:r>
                      <a:r>
                        <a:rPr lang="en-US" sz="1200">
                          <a:solidFill>
                            <a:schemeClr val="dk1"/>
                          </a:solidFill>
                          <a:latin typeface="Cambria"/>
                          <a:ea typeface="Cambria"/>
                          <a:cs typeface="Cambria"/>
                          <a:sym typeface="Cambria"/>
                        </a:rPr>
                        <a:t>2</a:t>
                      </a:r>
                      <a:endParaRPr sz="1400" u="none" cap="none" strike="noStrike">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8775">
                <a:tc>
                  <a:txBody>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Moreira et al. [5]</a:t>
                      </a:r>
                      <a:endParaRPr sz="1400" u="none" cap="none" strike="noStrike">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WKNN</a:t>
                      </a:r>
                      <a:endParaRPr sz="1400" u="none" cap="none" strike="noStrike">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3</a:t>
                      </a:r>
                      <a:endParaRPr sz="1400" u="none" cap="none" strike="noStrike">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6.20 - 6.79</a:t>
                      </a:r>
                      <a:endParaRPr sz="1400" u="none" cap="none" strike="noStrike">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8775">
                <a:tc>
                  <a:txBody>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Torres-Sospedra et al. [2]</a:t>
                      </a:r>
                      <a:endParaRPr sz="1400" u="none" cap="none" strike="noStrike">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k-NN Variants</a:t>
                      </a:r>
                      <a:endParaRPr sz="1400" u="none" cap="none" strike="noStrike">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3</a:t>
                      </a:r>
                      <a:endParaRPr sz="1400" u="none" cap="none" strike="noStrike">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~7.4</a:t>
                      </a:r>
                      <a:endParaRPr sz="1400" u="none" cap="none" strike="noStrike">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8775">
                <a:tc>
                  <a:txBody>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Liu et al. [7] (Dataset 2)</a:t>
                      </a:r>
                      <a:endParaRPr sz="1400" u="none" cap="none" strike="noStrike">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WKNN + k-means</a:t>
                      </a:r>
                      <a:endParaRPr sz="1400" u="none" cap="none" strike="noStrike">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4</a:t>
                      </a:r>
                      <a:endParaRPr sz="1400" u="none" cap="none" strike="noStrike">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ambria"/>
                          <a:ea typeface="Cambria"/>
                          <a:cs typeface="Cambria"/>
                          <a:sym typeface="Cambria"/>
                        </a:rPr>
                        <a:t>~8.4</a:t>
                      </a:r>
                      <a:endParaRPr sz="1400" u="none" cap="none" strike="noStrike">
                        <a:solidFill>
                          <a:schemeClr val="dk1"/>
                        </a:solidFill>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02" name="Google Shape;502;p18"/>
          <p:cNvSpPr txBox="1"/>
          <p:nvPr/>
        </p:nvSpPr>
        <p:spPr>
          <a:xfrm>
            <a:off x="3230128" y="5440680"/>
            <a:ext cx="5694796"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400" u="none" cap="none" strike="noStrike">
                <a:solidFill>
                  <a:srgbClr val="000000"/>
                </a:solidFill>
                <a:latin typeface="Arial"/>
                <a:ea typeface="Arial"/>
                <a:cs typeface="Arial"/>
                <a:sym typeface="Arial"/>
              </a:rPr>
              <a:t>Table 5: This table compares the error rates achieved by various indoor positioning methods utilizing Euclidean distance alongside k-NN or WKNN algorithms.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id="507" name="Google Shape;507;p47"/>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508" name="Google Shape;508;p47"/>
          <p:cNvPicPr preferRelativeResize="0"/>
          <p:nvPr/>
        </p:nvPicPr>
        <p:blipFill rotWithShape="1">
          <a:blip r:embed="rId4">
            <a:alphaModFix amt="37000"/>
          </a:blip>
          <a:srcRect b="15425" l="0" r="0" t="0"/>
          <a:stretch/>
        </p:blipFill>
        <p:spPr>
          <a:xfrm>
            <a:off x="9499616" y="4296801"/>
            <a:ext cx="5624913" cy="4757259"/>
          </a:xfrm>
          <a:prstGeom prst="rect">
            <a:avLst/>
          </a:prstGeom>
          <a:noFill/>
          <a:ln>
            <a:noFill/>
          </a:ln>
        </p:spPr>
      </p:pic>
      <p:pic>
        <p:nvPicPr>
          <p:cNvPr id="509" name="Google Shape;509;p47"/>
          <p:cNvPicPr preferRelativeResize="0"/>
          <p:nvPr/>
        </p:nvPicPr>
        <p:blipFill rotWithShape="1">
          <a:blip r:embed="rId4">
            <a:alphaModFix amt="37000"/>
          </a:blip>
          <a:srcRect b="15425" l="0" r="0" t="0"/>
          <a:stretch/>
        </p:blipFill>
        <p:spPr>
          <a:xfrm rot="2852532">
            <a:off x="-2623719" y="-3122714"/>
            <a:ext cx="5624913" cy="4757259"/>
          </a:xfrm>
          <a:prstGeom prst="rect">
            <a:avLst/>
          </a:prstGeom>
          <a:noFill/>
          <a:ln>
            <a:noFill/>
          </a:ln>
        </p:spPr>
      </p:pic>
      <p:sp>
        <p:nvSpPr>
          <p:cNvPr id="510" name="Google Shape;510;p47"/>
          <p:cNvSpPr/>
          <p:nvPr/>
        </p:nvSpPr>
        <p:spPr>
          <a:xfrm>
            <a:off x="8349831" y="278125"/>
            <a:ext cx="3962242" cy="1543050"/>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1" name="Google Shape;511;p47"/>
          <p:cNvSpPr txBox="1"/>
          <p:nvPr/>
        </p:nvSpPr>
        <p:spPr>
          <a:xfrm>
            <a:off x="8515927" y="447626"/>
            <a:ext cx="3676200" cy="7389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rgbClr val="000000"/>
              </a:buClr>
              <a:buSzPts val="4800"/>
              <a:buFont typeface="Arial"/>
              <a:buNone/>
            </a:pPr>
            <a:r>
              <a:rPr b="1" lang="en-US" sz="4800">
                <a:solidFill>
                  <a:srgbClr val="F2F2F2"/>
                </a:solidFill>
                <a:latin typeface="Cambria"/>
                <a:ea typeface="Cambria"/>
                <a:cs typeface="Cambria"/>
                <a:sym typeface="Cambria"/>
              </a:rPr>
              <a:t>Conclusion</a:t>
            </a:r>
            <a:endParaRPr b="0" i="0" sz="4800" u="none" cap="none" strike="noStrike">
              <a:solidFill>
                <a:srgbClr val="F2F2F2"/>
              </a:solidFill>
              <a:latin typeface="Arial"/>
              <a:ea typeface="Arial"/>
              <a:cs typeface="Arial"/>
              <a:sym typeface="Arial"/>
            </a:endParaRPr>
          </a:p>
        </p:txBody>
      </p:sp>
      <p:sp>
        <p:nvSpPr>
          <p:cNvPr id="512" name="Google Shape;512;p47"/>
          <p:cNvSpPr txBox="1"/>
          <p:nvPr/>
        </p:nvSpPr>
        <p:spPr>
          <a:xfrm>
            <a:off x="83127" y="1951713"/>
            <a:ext cx="12025800" cy="36942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sz="1800">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sz="1800">
              <a:solidFill>
                <a:schemeClr val="dk1"/>
              </a:solidFill>
              <a:latin typeface="Cambria"/>
              <a:ea typeface="Cambria"/>
              <a:cs typeface="Cambria"/>
              <a:sym typeface="Cambria"/>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mbria"/>
                <a:ea typeface="Cambria"/>
                <a:cs typeface="Cambria"/>
                <a:sym typeface="Cambria"/>
              </a:rPr>
              <a:t>In this analysis, we have explored various methodologies for indoor positioning using Wi-Fi fingerprinting, comparing the approaches and outcomes from studies with our own project's results. While our approach did not achieve the lowest error rates with the minimum number of k-nearest neighbors (k-NN) compared to some Bayesian filtering techniques, it significantly enhanced the traditional Euclidean distance model using weighted k-NN and additional scoring mechanisms.</a:t>
            </a:r>
            <a:endParaRPr>
              <a:solidFill>
                <a:schemeClr val="dk1"/>
              </a:solidFil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mbria"/>
              <a:ea typeface="Cambria"/>
              <a:cs typeface="Cambria"/>
              <a:sym typeface="Cambria"/>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mbria"/>
                <a:ea typeface="Cambria"/>
                <a:cs typeface="Cambria"/>
                <a:sym typeface="Cambria"/>
              </a:rPr>
              <a:t>Our project stands out by incorporating RSS OFFSET for handling missing access points and a scoring mechanism for fingerprint comparison. These enhancements are tailored to address the dynamic signal environments typically found in commercial settings like malls. By integrating these improvements, we have demonstrated that it is possible to achieve competitive results that are highly applicable and robust for real-world applications.</a:t>
            </a:r>
            <a:br>
              <a:rPr b="0" i="0" lang="en-US" sz="2400" u="none" cap="none" strike="noStrike">
                <a:solidFill>
                  <a:schemeClr val="dk1"/>
                </a:solidFill>
                <a:latin typeface="Arial"/>
                <a:ea typeface="Arial"/>
                <a:cs typeface="Arial"/>
                <a:sym typeface="Arial"/>
              </a:rPr>
            </a:br>
            <a:endParaRPr b="0" i="0" sz="1800" u="none" cap="none" strike="noStrike">
              <a:solidFill>
                <a:schemeClr val="dk1"/>
              </a:solidFill>
              <a:latin typeface="Calibri"/>
              <a:ea typeface="Calibri"/>
              <a:cs typeface="Calibri"/>
              <a:sym typeface="Calibri"/>
            </a:endParaRPr>
          </a:p>
        </p:txBody>
      </p:sp>
      <p:sp>
        <p:nvSpPr>
          <p:cNvPr id="513" name="Google Shape;513;p47"/>
          <p:cNvSpPr/>
          <p:nvPr/>
        </p:nvSpPr>
        <p:spPr>
          <a:xfrm>
            <a:off x="120073" y="3356533"/>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pic>
        <p:nvPicPr>
          <p:cNvPr id="518" name="Google Shape;518;g2d1feff6ddd_0_92"/>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519" name="Google Shape;519;g2d1feff6ddd_0_92"/>
          <p:cNvPicPr preferRelativeResize="0"/>
          <p:nvPr/>
        </p:nvPicPr>
        <p:blipFill rotWithShape="1">
          <a:blip r:embed="rId4">
            <a:alphaModFix amt="37000"/>
          </a:blip>
          <a:srcRect b="15426" l="0" r="0" t="0"/>
          <a:stretch/>
        </p:blipFill>
        <p:spPr>
          <a:xfrm>
            <a:off x="9499616" y="4296801"/>
            <a:ext cx="5624913" cy="4757259"/>
          </a:xfrm>
          <a:prstGeom prst="rect">
            <a:avLst/>
          </a:prstGeom>
          <a:noFill/>
          <a:ln>
            <a:noFill/>
          </a:ln>
        </p:spPr>
      </p:pic>
      <p:pic>
        <p:nvPicPr>
          <p:cNvPr id="520" name="Google Shape;520;g2d1feff6ddd_0_92"/>
          <p:cNvPicPr preferRelativeResize="0"/>
          <p:nvPr/>
        </p:nvPicPr>
        <p:blipFill rotWithShape="1">
          <a:blip r:embed="rId4">
            <a:alphaModFix amt="37000"/>
          </a:blip>
          <a:srcRect b="15426" l="0" r="0" t="0"/>
          <a:stretch/>
        </p:blipFill>
        <p:spPr>
          <a:xfrm rot="2852531">
            <a:off x="-2623718" y="-3122714"/>
            <a:ext cx="5624913" cy="4757258"/>
          </a:xfrm>
          <a:prstGeom prst="rect">
            <a:avLst/>
          </a:prstGeom>
          <a:noFill/>
          <a:ln>
            <a:noFill/>
          </a:ln>
        </p:spPr>
      </p:pic>
      <p:sp>
        <p:nvSpPr>
          <p:cNvPr id="521" name="Google Shape;521;g2d1feff6ddd_0_92"/>
          <p:cNvSpPr/>
          <p:nvPr/>
        </p:nvSpPr>
        <p:spPr>
          <a:xfrm>
            <a:off x="120073" y="3356533"/>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2" name="Google Shape;522;g2d1feff6ddd_0_92"/>
          <p:cNvSpPr/>
          <p:nvPr/>
        </p:nvSpPr>
        <p:spPr>
          <a:xfrm>
            <a:off x="1125563" y="2813475"/>
            <a:ext cx="9940873"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63333"/>
              </a:lnSpc>
              <a:spcBef>
                <a:spcPts val="0"/>
              </a:spcBef>
              <a:spcAft>
                <a:spcPts val="0"/>
              </a:spcAft>
              <a:buClr>
                <a:srgbClr val="000000"/>
              </a:buClr>
              <a:buSzPts val="4800"/>
              <a:buFont typeface="Arial"/>
              <a:buNone/>
            </a:pPr>
            <a:r>
              <a:rPr b="1" lang="en-US" sz="4800">
                <a:solidFill>
                  <a:srgbClr val="F2F2F2"/>
                </a:solidFill>
                <a:latin typeface="Cambria"/>
                <a:ea typeface="Cambria"/>
                <a:cs typeface="Cambria"/>
                <a:sym typeface="Cambria"/>
              </a:rPr>
              <a:t>Thank you for listening!</a:t>
            </a:r>
            <a:endParaRPr b="0" i="0" sz="1800" u="none" cap="none" strike="noStrike">
              <a:solidFill>
                <a:schemeClr val="dk1"/>
              </a:solidFill>
              <a:latin typeface="Calibri"/>
              <a:ea typeface="Calibri"/>
              <a:cs typeface="Calibri"/>
              <a:sym typeface="Calibri"/>
            </a:endParaRPr>
          </a:p>
        </p:txBody>
      </p:sp>
      <p:grpSp>
        <p:nvGrpSpPr>
          <p:cNvPr id="523" name="Google Shape;523;g2d1feff6ddd_0_92"/>
          <p:cNvGrpSpPr/>
          <p:nvPr/>
        </p:nvGrpSpPr>
        <p:grpSpPr>
          <a:xfrm>
            <a:off x="1125577" y="4665998"/>
            <a:ext cx="6943800" cy="2437899"/>
            <a:chOff x="2744177" y="5015248"/>
            <a:chExt cx="6943800" cy="2437899"/>
          </a:xfrm>
        </p:grpSpPr>
        <p:pic>
          <p:nvPicPr>
            <p:cNvPr descr="Footprints outline" id="524" name="Google Shape;524;g2d1feff6ddd_0_92"/>
            <p:cNvPicPr preferRelativeResize="0"/>
            <p:nvPr/>
          </p:nvPicPr>
          <p:blipFill rotWithShape="1">
            <a:blip r:embed="rId5">
              <a:alphaModFix/>
            </a:blip>
            <a:srcRect b="0" l="0" r="0" t="0"/>
            <a:stretch/>
          </p:blipFill>
          <p:spPr>
            <a:xfrm rot="-4542769">
              <a:off x="7733082" y="5866385"/>
              <a:ext cx="914400" cy="914400"/>
            </a:xfrm>
            <a:prstGeom prst="rect">
              <a:avLst/>
            </a:prstGeom>
            <a:noFill/>
            <a:ln>
              <a:noFill/>
            </a:ln>
          </p:spPr>
        </p:pic>
        <p:pic>
          <p:nvPicPr>
            <p:cNvPr descr="Footprints outline" id="525" name="Google Shape;525;g2d1feff6ddd_0_92"/>
            <p:cNvPicPr preferRelativeResize="0"/>
            <p:nvPr/>
          </p:nvPicPr>
          <p:blipFill rotWithShape="1">
            <a:blip r:embed="rId5">
              <a:alphaModFix/>
            </a:blip>
            <a:srcRect b="0" l="0" r="0" t="0"/>
            <a:stretch/>
          </p:blipFill>
          <p:spPr>
            <a:xfrm rot="-3195554">
              <a:off x="8590905" y="6356075"/>
              <a:ext cx="914400" cy="914400"/>
            </a:xfrm>
            <a:prstGeom prst="rect">
              <a:avLst/>
            </a:prstGeom>
            <a:noFill/>
            <a:ln>
              <a:noFill/>
            </a:ln>
          </p:spPr>
        </p:pic>
        <p:pic>
          <p:nvPicPr>
            <p:cNvPr descr="Footprints outline" id="526" name="Google Shape;526;g2d1feff6ddd_0_92"/>
            <p:cNvPicPr preferRelativeResize="0"/>
            <p:nvPr/>
          </p:nvPicPr>
          <p:blipFill rotWithShape="1">
            <a:blip r:embed="rId5">
              <a:alphaModFix/>
            </a:blip>
            <a:srcRect b="0" l="0" r="0" t="0"/>
            <a:stretch/>
          </p:blipFill>
          <p:spPr>
            <a:xfrm rot="-3848032">
              <a:off x="6818459" y="5507624"/>
              <a:ext cx="914399" cy="914399"/>
            </a:xfrm>
            <a:prstGeom prst="rect">
              <a:avLst/>
            </a:prstGeom>
            <a:noFill/>
            <a:ln>
              <a:noFill/>
            </a:ln>
          </p:spPr>
        </p:pic>
        <p:pic>
          <p:nvPicPr>
            <p:cNvPr descr="Footprints outline" id="527" name="Google Shape;527;g2d1feff6ddd_0_92"/>
            <p:cNvPicPr preferRelativeResize="0"/>
            <p:nvPr/>
          </p:nvPicPr>
          <p:blipFill rotWithShape="1">
            <a:blip r:embed="rId5">
              <a:alphaModFix/>
            </a:blip>
            <a:srcRect b="0" l="0" r="0" t="0"/>
            <a:stretch/>
          </p:blipFill>
          <p:spPr>
            <a:xfrm rot="-4557346">
              <a:off x="5917222" y="5186329"/>
              <a:ext cx="914400" cy="914400"/>
            </a:xfrm>
            <a:prstGeom prst="rect">
              <a:avLst/>
            </a:prstGeom>
            <a:noFill/>
            <a:ln>
              <a:noFill/>
            </a:ln>
          </p:spPr>
        </p:pic>
        <p:pic>
          <p:nvPicPr>
            <p:cNvPr descr="Footprints outline" id="528" name="Google Shape;528;g2d1feff6ddd_0_92"/>
            <p:cNvPicPr preferRelativeResize="0"/>
            <p:nvPr/>
          </p:nvPicPr>
          <p:blipFill rotWithShape="1">
            <a:blip r:embed="rId5">
              <a:alphaModFix/>
            </a:blip>
            <a:srcRect b="0" l="0" r="0" t="0"/>
            <a:stretch/>
          </p:blipFill>
          <p:spPr>
            <a:xfrm rot="-5400000">
              <a:off x="4968969" y="5015248"/>
              <a:ext cx="914400" cy="914400"/>
            </a:xfrm>
            <a:prstGeom prst="rect">
              <a:avLst/>
            </a:prstGeom>
            <a:noFill/>
            <a:ln>
              <a:noFill/>
            </a:ln>
          </p:spPr>
        </p:pic>
        <p:pic>
          <p:nvPicPr>
            <p:cNvPr descr="Footprints outline" id="529" name="Google Shape;529;g2d1feff6ddd_0_92"/>
            <p:cNvPicPr preferRelativeResize="0"/>
            <p:nvPr/>
          </p:nvPicPr>
          <p:blipFill rotWithShape="1">
            <a:blip r:embed="rId5">
              <a:alphaModFix/>
            </a:blip>
            <a:srcRect b="0" l="0" r="0" t="0"/>
            <a:stretch/>
          </p:blipFill>
          <p:spPr>
            <a:xfrm rot="-5400000">
              <a:off x="3857059" y="5015248"/>
              <a:ext cx="914400" cy="914400"/>
            </a:xfrm>
            <a:prstGeom prst="rect">
              <a:avLst/>
            </a:prstGeom>
            <a:noFill/>
            <a:ln>
              <a:noFill/>
            </a:ln>
          </p:spPr>
        </p:pic>
        <p:pic>
          <p:nvPicPr>
            <p:cNvPr descr="Footprints outline" id="530" name="Google Shape;530;g2d1feff6ddd_0_92"/>
            <p:cNvPicPr preferRelativeResize="0"/>
            <p:nvPr/>
          </p:nvPicPr>
          <p:blipFill rotWithShape="1">
            <a:blip r:embed="rId5">
              <a:alphaModFix/>
            </a:blip>
            <a:srcRect b="0" l="0" r="0" t="0"/>
            <a:stretch/>
          </p:blipFill>
          <p:spPr>
            <a:xfrm rot="-5400000">
              <a:off x="2744177" y="5015248"/>
              <a:ext cx="914400" cy="914400"/>
            </a:xfrm>
            <a:prstGeom prst="rect">
              <a:avLst/>
            </a:prstGeom>
            <a:noFill/>
            <a:ln>
              <a:noFill/>
            </a:ln>
          </p:spPr>
        </p:pic>
      </p:grpSp>
      <p:grpSp>
        <p:nvGrpSpPr>
          <p:cNvPr id="531" name="Google Shape;531;g2d1feff6ddd_0_92"/>
          <p:cNvGrpSpPr/>
          <p:nvPr/>
        </p:nvGrpSpPr>
        <p:grpSpPr>
          <a:xfrm rot="10800000">
            <a:off x="4122618" y="135345"/>
            <a:ext cx="6943800" cy="2437899"/>
            <a:chOff x="3218927" y="167023"/>
            <a:chExt cx="6943800" cy="2437899"/>
          </a:xfrm>
        </p:grpSpPr>
        <p:pic>
          <p:nvPicPr>
            <p:cNvPr descr="Footprints outline" id="532" name="Google Shape;532;g2d1feff6ddd_0_92"/>
            <p:cNvPicPr preferRelativeResize="0"/>
            <p:nvPr/>
          </p:nvPicPr>
          <p:blipFill rotWithShape="1">
            <a:blip r:embed="rId5">
              <a:alphaModFix/>
            </a:blip>
            <a:srcRect b="0" l="0" r="0" t="0"/>
            <a:stretch/>
          </p:blipFill>
          <p:spPr>
            <a:xfrm rot="-4542769">
              <a:off x="8207832" y="1018160"/>
              <a:ext cx="914400" cy="914400"/>
            </a:xfrm>
            <a:prstGeom prst="rect">
              <a:avLst/>
            </a:prstGeom>
            <a:noFill/>
            <a:ln>
              <a:noFill/>
            </a:ln>
          </p:spPr>
        </p:pic>
        <p:pic>
          <p:nvPicPr>
            <p:cNvPr descr="Footprints outline" id="533" name="Google Shape;533;g2d1feff6ddd_0_92"/>
            <p:cNvPicPr preferRelativeResize="0"/>
            <p:nvPr/>
          </p:nvPicPr>
          <p:blipFill rotWithShape="1">
            <a:blip r:embed="rId5">
              <a:alphaModFix/>
            </a:blip>
            <a:srcRect b="0" l="0" r="0" t="0"/>
            <a:stretch/>
          </p:blipFill>
          <p:spPr>
            <a:xfrm rot="-3195554">
              <a:off x="9065655" y="1507850"/>
              <a:ext cx="914400" cy="914400"/>
            </a:xfrm>
            <a:prstGeom prst="rect">
              <a:avLst/>
            </a:prstGeom>
            <a:noFill/>
            <a:ln>
              <a:noFill/>
            </a:ln>
          </p:spPr>
        </p:pic>
        <p:pic>
          <p:nvPicPr>
            <p:cNvPr descr="Footprints outline" id="534" name="Google Shape;534;g2d1feff6ddd_0_92"/>
            <p:cNvPicPr preferRelativeResize="0"/>
            <p:nvPr/>
          </p:nvPicPr>
          <p:blipFill rotWithShape="1">
            <a:blip r:embed="rId5">
              <a:alphaModFix/>
            </a:blip>
            <a:srcRect b="0" l="0" r="0" t="0"/>
            <a:stretch/>
          </p:blipFill>
          <p:spPr>
            <a:xfrm rot="-3848032">
              <a:off x="7293209" y="659399"/>
              <a:ext cx="914399" cy="914399"/>
            </a:xfrm>
            <a:prstGeom prst="rect">
              <a:avLst/>
            </a:prstGeom>
            <a:noFill/>
            <a:ln>
              <a:noFill/>
            </a:ln>
          </p:spPr>
        </p:pic>
        <p:pic>
          <p:nvPicPr>
            <p:cNvPr descr="Footprints outline" id="535" name="Google Shape;535;g2d1feff6ddd_0_92"/>
            <p:cNvPicPr preferRelativeResize="0"/>
            <p:nvPr/>
          </p:nvPicPr>
          <p:blipFill rotWithShape="1">
            <a:blip r:embed="rId5">
              <a:alphaModFix/>
            </a:blip>
            <a:srcRect b="0" l="0" r="0" t="0"/>
            <a:stretch/>
          </p:blipFill>
          <p:spPr>
            <a:xfrm rot="-4557346">
              <a:off x="6391972" y="338104"/>
              <a:ext cx="914400" cy="914400"/>
            </a:xfrm>
            <a:prstGeom prst="rect">
              <a:avLst/>
            </a:prstGeom>
            <a:noFill/>
            <a:ln>
              <a:noFill/>
            </a:ln>
          </p:spPr>
        </p:pic>
        <p:pic>
          <p:nvPicPr>
            <p:cNvPr descr="Footprints outline" id="536" name="Google Shape;536;g2d1feff6ddd_0_92"/>
            <p:cNvPicPr preferRelativeResize="0"/>
            <p:nvPr/>
          </p:nvPicPr>
          <p:blipFill rotWithShape="1">
            <a:blip r:embed="rId5">
              <a:alphaModFix/>
            </a:blip>
            <a:srcRect b="0" l="0" r="0" t="0"/>
            <a:stretch/>
          </p:blipFill>
          <p:spPr>
            <a:xfrm rot="-5400000">
              <a:off x="5443719" y="167023"/>
              <a:ext cx="914400" cy="914400"/>
            </a:xfrm>
            <a:prstGeom prst="rect">
              <a:avLst/>
            </a:prstGeom>
            <a:noFill/>
            <a:ln>
              <a:noFill/>
            </a:ln>
          </p:spPr>
        </p:pic>
        <p:pic>
          <p:nvPicPr>
            <p:cNvPr descr="Footprints outline" id="537" name="Google Shape;537;g2d1feff6ddd_0_92"/>
            <p:cNvPicPr preferRelativeResize="0"/>
            <p:nvPr/>
          </p:nvPicPr>
          <p:blipFill rotWithShape="1">
            <a:blip r:embed="rId5">
              <a:alphaModFix/>
            </a:blip>
            <a:srcRect b="0" l="0" r="0" t="0"/>
            <a:stretch/>
          </p:blipFill>
          <p:spPr>
            <a:xfrm rot="-5400000">
              <a:off x="4331809" y="167023"/>
              <a:ext cx="914400" cy="914400"/>
            </a:xfrm>
            <a:prstGeom prst="rect">
              <a:avLst/>
            </a:prstGeom>
            <a:noFill/>
            <a:ln>
              <a:noFill/>
            </a:ln>
          </p:spPr>
        </p:pic>
        <p:pic>
          <p:nvPicPr>
            <p:cNvPr descr="Footprints outline" id="538" name="Google Shape;538;g2d1feff6ddd_0_92"/>
            <p:cNvPicPr preferRelativeResize="0"/>
            <p:nvPr/>
          </p:nvPicPr>
          <p:blipFill rotWithShape="1">
            <a:blip r:embed="rId5">
              <a:alphaModFix/>
            </a:blip>
            <a:srcRect b="0" l="0" r="0" t="0"/>
            <a:stretch/>
          </p:blipFill>
          <p:spPr>
            <a:xfrm rot="-5400000">
              <a:off x="3218927" y="167023"/>
              <a:ext cx="914400" cy="914400"/>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pic>
        <p:nvPicPr>
          <p:cNvPr id="543" name="Google Shape;543;g2d14381df4c_0_92"/>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544" name="Google Shape;544;g2d14381df4c_0_92"/>
          <p:cNvPicPr preferRelativeResize="0"/>
          <p:nvPr/>
        </p:nvPicPr>
        <p:blipFill rotWithShape="1">
          <a:blip r:embed="rId4">
            <a:alphaModFix amt="37000"/>
          </a:blip>
          <a:srcRect b="15426" l="0" r="0" t="0"/>
          <a:stretch/>
        </p:blipFill>
        <p:spPr>
          <a:xfrm>
            <a:off x="9499616" y="4296801"/>
            <a:ext cx="5624913" cy="4757259"/>
          </a:xfrm>
          <a:prstGeom prst="rect">
            <a:avLst/>
          </a:prstGeom>
          <a:noFill/>
          <a:ln>
            <a:noFill/>
          </a:ln>
        </p:spPr>
      </p:pic>
      <p:pic>
        <p:nvPicPr>
          <p:cNvPr id="545" name="Google Shape;545;g2d14381df4c_0_92"/>
          <p:cNvPicPr preferRelativeResize="0"/>
          <p:nvPr/>
        </p:nvPicPr>
        <p:blipFill rotWithShape="1">
          <a:blip r:embed="rId4">
            <a:alphaModFix amt="37000"/>
          </a:blip>
          <a:srcRect b="15426" l="0" r="0" t="0"/>
          <a:stretch/>
        </p:blipFill>
        <p:spPr>
          <a:xfrm rot="2852531">
            <a:off x="-2623718" y="-3122714"/>
            <a:ext cx="5624913" cy="4757258"/>
          </a:xfrm>
          <a:prstGeom prst="rect">
            <a:avLst/>
          </a:prstGeom>
          <a:noFill/>
          <a:ln>
            <a:noFill/>
          </a:ln>
        </p:spPr>
      </p:pic>
      <p:sp>
        <p:nvSpPr>
          <p:cNvPr id="546" name="Google Shape;546;g2d14381df4c_0_92"/>
          <p:cNvSpPr/>
          <p:nvPr/>
        </p:nvSpPr>
        <p:spPr>
          <a:xfrm>
            <a:off x="8349831" y="278125"/>
            <a:ext cx="3958895"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7" name="Google Shape;547;g2d14381df4c_0_92"/>
          <p:cNvSpPr txBox="1"/>
          <p:nvPr/>
        </p:nvSpPr>
        <p:spPr>
          <a:xfrm>
            <a:off x="8515927" y="447626"/>
            <a:ext cx="3676200" cy="7389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rgbClr val="000000"/>
              </a:buClr>
              <a:buSzPts val="4800"/>
              <a:buFont typeface="Arial"/>
              <a:buNone/>
            </a:pPr>
            <a:r>
              <a:rPr b="1" lang="en-US" sz="4800">
                <a:solidFill>
                  <a:srgbClr val="F2F2F2"/>
                </a:solidFill>
                <a:latin typeface="Cambria"/>
                <a:ea typeface="Cambria"/>
                <a:cs typeface="Cambria"/>
                <a:sym typeface="Cambria"/>
              </a:rPr>
              <a:t>References</a:t>
            </a:r>
            <a:endParaRPr b="0" i="0" sz="4800" u="none" cap="none" strike="noStrike">
              <a:solidFill>
                <a:srgbClr val="F2F2F2"/>
              </a:solidFill>
              <a:latin typeface="Arial"/>
              <a:ea typeface="Arial"/>
              <a:cs typeface="Arial"/>
              <a:sym typeface="Arial"/>
            </a:endParaRPr>
          </a:p>
        </p:txBody>
      </p:sp>
      <p:sp>
        <p:nvSpPr>
          <p:cNvPr id="548" name="Google Shape;548;g2d14381df4c_0_92"/>
          <p:cNvSpPr txBox="1"/>
          <p:nvPr/>
        </p:nvSpPr>
        <p:spPr>
          <a:xfrm>
            <a:off x="377025" y="2115025"/>
            <a:ext cx="5625000" cy="4185300"/>
          </a:xfrm>
          <a:prstGeom prst="rect">
            <a:avLst/>
          </a:prstGeom>
          <a:noFill/>
          <a:ln>
            <a:noFill/>
          </a:ln>
        </p:spPr>
        <p:txBody>
          <a:bodyPr anchorCtr="0" anchor="t" bIns="45700" lIns="91425" spcFirstLastPara="1" rIns="91425" wrap="square" tIns="45700">
            <a:spAutoFit/>
          </a:bodyPr>
          <a:lstStyle/>
          <a:p>
            <a:pPr indent="-342900" lvl="0" marL="457200" rtl="0" algn="l">
              <a:lnSpc>
                <a:spcPct val="115000"/>
              </a:lnSpc>
              <a:spcBef>
                <a:spcPts val="0"/>
              </a:spcBef>
              <a:spcAft>
                <a:spcPts val="0"/>
              </a:spcAft>
              <a:buSzPts val="1800"/>
              <a:buChar char="•"/>
            </a:pPr>
            <a:r>
              <a:rPr lang="en-US" sz="1200">
                <a:solidFill>
                  <a:schemeClr val="dk1"/>
                </a:solidFill>
                <a:latin typeface="Cambria"/>
                <a:ea typeface="Cambria"/>
                <a:cs typeface="Cambria"/>
                <a:sym typeface="Cambria"/>
              </a:rPr>
              <a:t>[1] Ezhumalai, B., Song, M., &amp; Park, K. (2021). An efficient indoor positioning method based on Wi-Fi RSS fingerprint and classification algorithm. </a:t>
            </a:r>
            <a:r>
              <a:rPr i="1" lang="en-US" sz="1200">
                <a:solidFill>
                  <a:schemeClr val="dk1"/>
                </a:solidFill>
                <a:latin typeface="Cambria"/>
                <a:ea typeface="Cambria"/>
                <a:cs typeface="Cambria"/>
                <a:sym typeface="Cambria"/>
              </a:rPr>
              <a:t>Sensors, 21(10)</a:t>
            </a:r>
            <a:r>
              <a:rPr lang="en-US" sz="1200">
                <a:solidFill>
                  <a:schemeClr val="dk1"/>
                </a:solidFill>
                <a:latin typeface="Cambria"/>
                <a:ea typeface="Cambria"/>
                <a:cs typeface="Cambria"/>
                <a:sym typeface="Cambria"/>
              </a:rPr>
              <a:t>, 3418.</a:t>
            </a:r>
            <a:endParaRPr sz="1200">
              <a:solidFill>
                <a:schemeClr val="dk1"/>
              </a:solidFill>
              <a:latin typeface="Cambria"/>
              <a:ea typeface="Cambria"/>
              <a:cs typeface="Cambria"/>
              <a:sym typeface="Cambria"/>
            </a:endParaRPr>
          </a:p>
          <a:p>
            <a:pPr indent="-342900" lvl="0" marL="457200" rtl="0" algn="l">
              <a:lnSpc>
                <a:spcPct val="115000"/>
              </a:lnSpc>
              <a:spcBef>
                <a:spcPts val="1200"/>
              </a:spcBef>
              <a:spcAft>
                <a:spcPts val="0"/>
              </a:spcAft>
              <a:buSzPts val="1800"/>
              <a:buChar char="•"/>
            </a:pPr>
            <a:r>
              <a:rPr lang="en-US" sz="1200">
                <a:solidFill>
                  <a:schemeClr val="dk1"/>
                </a:solidFill>
                <a:latin typeface="Cambria"/>
                <a:ea typeface="Cambria"/>
                <a:cs typeface="Cambria"/>
                <a:sym typeface="Cambria"/>
              </a:rPr>
              <a:t>[2] Torres-Sospedra, J., Montoliu, R., Trilles, S., Belmonte, Ó., &amp; Huerta, J. (2015). Comprehensive analysis of distance and similarity measures for Wi-Fi fingerprinting indoor positioning systems. </a:t>
            </a:r>
            <a:r>
              <a:rPr i="1" lang="en-US" sz="1200">
                <a:solidFill>
                  <a:schemeClr val="dk1"/>
                </a:solidFill>
                <a:latin typeface="Cambria"/>
                <a:ea typeface="Cambria"/>
                <a:cs typeface="Cambria"/>
                <a:sym typeface="Cambria"/>
              </a:rPr>
              <a:t>Expert Systems with Applications, 42(23)</a:t>
            </a:r>
            <a:r>
              <a:rPr lang="en-US" sz="1200">
                <a:solidFill>
                  <a:schemeClr val="dk1"/>
                </a:solidFill>
                <a:latin typeface="Cambria"/>
                <a:ea typeface="Cambria"/>
                <a:cs typeface="Cambria"/>
                <a:sym typeface="Cambria"/>
              </a:rPr>
              <a:t>, 9263-9278.</a:t>
            </a:r>
            <a:endParaRPr sz="1200">
              <a:solidFill>
                <a:schemeClr val="dk1"/>
              </a:solidFill>
              <a:latin typeface="Cambria"/>
              <a:ea typeface="Cambria"/>
              <a:cs typeface="Cambria"/>
              <a:sym typeface="Cambria"/>
            </a:endParaRPr>
          </a:p>
          <a:p>
            <a:pPr indent="-342900" lvl="0" marL="457200" rtl="0" algn="l">
              <a:lnSpc>
                <a:spcPct val="115000"/>
              </a:lnSpc>
              <a:spcBef>
                <a:spcPts val="1200"/>
              </a:spcBef>
              <a:spcAft>
                <a:spcPts val="0"/>
              </a:spcAft>
              <a:buSzPts val="1800"/>
              <a:buChar char="•"/>
            </a:pPr>
            <a:r>
              <a:rPr lang="en-US" sz="1200">
                <a:solidFill>
                  <a:schemeClr val="dk1"/>
                </a:solidFill>
                <a:latin typeface="Cambria"/>
                <a:ea typeface="Cambria"/>
                <a:cs typeface="Cambria"/>
                <a:sym typeface="Cambria"/>
              </a:rPr>
              <a:t>[3] Teuber, Andreas &amp; Eissfeller, Bernd. (2006). WLAN indoor positioning based on Euclidean distances and fuzzy logic. </a:t>
            </a:r>
            <a:endParaRPr sz="1200">
              <a:solidFill>
                <a:schemeClr val="dk1"/>
              </a:solidFill>
              <a:latin typeface="Cambria"/>
              <a:ea typeface="Cambria"/>
              <a:cs typeface="Cambria"/>
              <a:sym typeface="Cambria"/>
            </a:endParaRPr>
          </a:p>
          <a:p>
            <a:pPr indent="-342900" lvl="0" marL="457200" rtl="0" algn="l">
              <a:lnSpc>
                <a:spcPct val="115000"/>
              </a:lnSpc>
              <a:spcBef>
                <a:spcPts val="1200"/>
              </a:spcBef>
              <a:spcAft>
                <a:spcPts val="0"/>
              </a:spcAft>
              <a:buSzPts val="1800"/>
              <a:buChar char="•"/>
            </a:pPr>
            <a:r>
              <a:rPr lang="en-US" sz="1200">
                <a:solidFill>
                  <a:schemeClr val="dk1"/>
                </a:solidFill>
                <a:latin typeface="Cambria"/>
                <a:ea typeface="Cambria"/>
                <a:cs typeface="Cambria"/>
                <a:sym typeface="Cambria"/>
              </a:rPr>
              <a:t>[4] Zhu, Xuanyu. (2020). Indoor Localization Based on Optimized KNN. Network and Communication Technologies. 5. 34. 10.5539/nct.v5n2p34. </a:t>
            </a:r>
            <a:endParaRPr sz="1200">
              <a:solidFill>
                <a:schemeClr val="dk1"/>
              </a:solidFill>
              <a:latin typeface="Cambria"/>
              <a:ea typeface="Cambria"/>
              <a:cs typeface="Cambria"/>
              <a:sym typeface="Cambria"/>
            </a:endParaRPr>
          </a:p>
          <a:p>
            <a:pPr indent="-342900" lvl="0" marL="457200" rtl="0" algn="l">
              <a:lnSpc>
                <a:spcPct val="115000"/>
              </a:lnSpc>
              <a:spcBef>
                <a:spcPts val="1200"/>
              </a:spcBef>
              <a:spcAft>
                <a:spcPts val="1200"/>
              </a:spcAft>
              <a:buSzPts val="1800"/>
              <a:buChar char="•"/>
            </a:pPr>
            <a:r>
              <a:rPr lang="en-US" sz="1200">
                <a:solidFill>
                  <a:schemeClr val="dk1"/>
                </a:solidFill>
                <a:latin typeface="Cambria"/>
                <a:ea typeface="Cambria"/>
                <a:cs typeface="Cambria"/>
                <a:sym typeface="Cambria"/>
              </a:rPr>
              <a:t>[5] Moreira, Adriano &amp; Nicolau, Maria &amp; Meneses, Filipe &amp; Costa, António. (2015). Wi-Fi fingerprinting in the real world - RTLS@UM at the EvAAL competition. 1-10. 10.1109/IPIN.2015.7346967. </a:t>
            </a:r>
            <a:endParaRPr sz="1800">
              <a:latin typeface="Cambria"/>
              <a:ea typeface="Cambria"/>
              <a:cs typeface="Cambria"/>
              <a:sym typeface="Cambria"/>
            </a:endParaRPr>
          </a:p>
        </p:txBody>
      </p:sp>
      <p:sp>
        <p:nvSpPr>
          <p:cNvPr id="549" name="Google Shape;549;g2d14381df4c_0_92"/>
          <p:cNvSpPr/>
          <p:nvPr/>
        </p:nvSpPr>
        <p:spPr>
          <a:xfrm>
            <a:off x="120073" y="3356533"/>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0" name="Google Shape;550;g2d14381df4c_0_92"/>
          <p:cNvSpPr txBox="1"/>
          <p:nvPr/>
        </p:nvSpPr>
        <p:spPr>
          <a:xfrm>
            <a:off x="6387750" y="2049725"/>
            <a:ext cx="5212200" cy="4511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US" sz="1200">
                <a:solidFill>
                  <a:schemeClr val="dk1"/>
                </a:solidFill>
                <a:latin typeface="Cambria"/>
                <a:ea typeface="Cambria"/>
                <a:cs typeface="Cambria"/>
                <a:sym typeface="Cambria"/>
              </a:rPr>
              <a:t>[6] Arigye W, Pu Q, Zhou M, Khalid W, Tahir MJ. RSSI Fingerprint Height Based Empirical Model Prediction for Smart Indoor Localization. Sensors (Basel). 2022 Nov.</a:t>
            </a:r>
            <a:endParaRPr sz="1200">
              <a:solidFill>
                <a:schemeClr val="dk1"/>
              </a:solidFill>
              <a:latin typeface="Cambria"/>
              <a:ea typeface="Cambria"/>
              <a:cs typeface="Cambria"/>
              <a:sym typeface="Cambria"/>
            </a:endParaRPr>
          </a:p>
          <a:p>
            <a:pPr indent="0" lvl="0" marL="457200" rtl="0" algn="l">
              <a:lnSpc>
                <a:spcPct val="115000"/>
              </a:lnSpc>
              <a:spcBef>
                <a:spcPts val="0"/>
              </a:spcBef>
              <a:spcAft>
                <a:spcPts val="0"/>
              </a:spcAft>
              <a:buNone/>
            </a:pPr>
            <a:r>
              <a:t/>
            </a:r>
            <a:endParaRPr sz="1200">
              <a:solidFill>
                <a:schemeClr val="dk1"/>
              </a:solidFill>
              <a:latin typeface="Cambria"/>
              <a:ea typeface="Cambria"/>
              <a:cs typeface="Cambria"/>
              <a:sym typeface="Cambria"/>
            </a:endParaRPr>
          </a:p>
          <a:p>
            <a:pPr indent="-342900" lvl="0" marL="457200" rtl="0" algn="l">
              <a:lnSpc>
                <a:spcPct val="115000"/>
              </a:lnSpc>
              <a:spcBef>
                <a:spcPts val="0"/>
              </a:spcBef>
              <a:spcAft>
                <a:spcPts val="0"/>
              </a:spcAft>
              <a:buClr>
                <a:schemeClr val="dk1"/>
              </a:buClr>
              <a:buSzPts val="1800"/>
              <a:buChar char="•"/>
            </a:pPr>
            <a:r>
              <a:rPr lang="en-US" sz="1200">
                <a:solidFill>
                  <a:schemeClr val="dk1"/>
                </a:solidFill>
                <a:latin typeface="Cambria"/>
                <a:ea typeface="Cambria"/>
                <a:cs typeface="Cambria"/>
                <a:sym typeface="Cambria"/>
              </a:rPr>
              <a:t>[7] S. LIU, R. DE LACERDA and J. FIORINA, "WKNN indoor Wi-Fi localization method using k-means clustering based radio mapping," 2021 IEEE 93rd Vehicular Technology Conference.</a:t>
            </a:r>
            <a:endParaRPr sz="1200">
              <a:solidFill>
                <a:schemeClr val="dk1"/>
              </a:solidFill>
              <a:latin typeface="Cambria"/>
              <a:ea typeface="Cambria"/>
              <a:cs typeface="Cambria"/>
              <a:sym typeface="Cambria"/>
            </a:endParaRPr>
          </a:p>
          <a:p>
            <a:pPr indent="0" lvl="0" marL="457200" rtl="0" algn="l">
              <a:lnSpc>
                <a:spcPct val="115000"/>
              </a:lnSpc>
              <a:spcBef>
                <a:spcPts val="0"/>
              </a:spcBef>
              <a:spcAft>
                <a:spcPts val="0"/>
              </a:spcAft>
              <a:buNone/>
            </a:pPr>
            <a:r>
              <a:t/>
            </a:r>
            <a:endParaRPr sz="1200">
              <a:solidFill>
                <a:schemeClr val="dk1"/>
              </a:solidFill>
              <a:latin typeface="Cambria"/>
              <a:ea typeface="Cambria"/>
              <a:cs typeface="Cambria"/>
              <a:sym typeface="Cambria"/>
            </a:endParaRPr>
          </a:p>
          <a:p>
            <a:pPr indent="-342900" lvl="0" marL="457200" rtl="0" algn="l">
              <a:lnSpc>
                <a:spcPct val="115000"/>
              </a:lnSpc>
              <a:spcBef>
                <a:spcPts val="0"/>
              </a:spcBef>
              <a:spcAft>
                <a:spcPts val="0"/>
              </a:spcAft>
              <a:buClr>
                <a:schemeClr val="dk1"/>
              </a:buClr>
              <a:buSzPts val="1800"/>
              <a:buChar char="•"/>
            </a:pPr>
            <a:r>
              <a:rPr lang="en-US" sz="1200">
                <a:solidFill>
                  <a:schemeClr val="dk1"/>
                </a:solidFill>
                <a:latin typeface="Cambria"/>
                <a:ea typeface="Cambria"/>
                <a:cs typeface="Cambria"/>
                <a:sym typeface="Cambria"/>
              </a:rPr>
              <a:t>[8] Babalola OP, Balyan V. WiFi Fingerprinting Indoor Localization Based on Dynamic Mode Decomposition Feature Selection with Hidden Markov Model. Sensors.</a:t>
            </a:r>
            <a:endParaRPr sz="1200">
              <a:solidFill>
                <a:schemeClr val="dk1"/>
              </a:solidFill>
              <a:latin typeface="Cambria"/>
              <a:ea typeface="Cambria"/>
              <a:cs typeface="Cambria"/>
              <a:sym typeface="Cambria"/>
            </a:endParaRPr>
          </a:p>
          <a:p>
            <a:pPr indent="0" lvl="0" marL="457200" rtl="0" algn="l">
              <a:lnSpc>
                <a:spcPct val="115000"/>
              </a:lnSpc>
              <a:spcBef>
                <a:spcPts val="0"/>
              </a:spcBef>
              <a:spcAft>
                <a:spcPts val="0"/>
              </a:spcAft>
              <a:buNone/>
            </a:pPr>
            <a:r>
              <a:t/>
            </a:r>
            <a:endParaRPr sz="1200">
              <a:solidFill>
                <a:schemeClr val="dk1"/>
              </a:solidFill>
              <a:latin typeface="Cambria"/>
              <a:ea typeface="Cambria"/>
              <a:cs typeface="Cambria"/>
              <a:sym typeface="Cambria"/>
            </a:endParaRPr>
          </a:p>
          <a:p>
            <a:pPr indent="-342900" lvl="0" marL="457200" rtl="0" algn="l">
              <a:lnSpc>
                <a:spcPct val="115000"/>
              </a:lnSpc>
              <a:spcBef>
                <a:spcPts val="0"/>
              </a:spcBef>
              <a:spcAft>
                <a:spcPts val="0"/>
              </a:spcAft>
              <a:buClr>
                <a:schemeClr val="dk1"/>
              </a:buClr>
              <a:buSzPts val="1800"/>
              <a:buChar char="•"/>
            </a:pPr>
            <a:r>
              <a:rPr lang="en-US" sz="1200">
                <a:solidFill>
                  <a:schemeClr val="dk1"/>
                </a:solidFill>
                <a:latin typeface="Cambria"/>
                <a:ea typeface="Cambria"/>
                <a:cs typeface="Cambria"/>
                <a:sym typeface="Cambria"/>
              </a:rPr>
              <a:t>[9] Chen, Pan &amp; Shang, Jianga &amp; Gu, Fuqiang. (2020). Learning RSSI Feature via Ranking Model for Wi-Fi Fingerprinting Localization.</a:t>
            </a:r>
            <a:endParaRPr sz="1200">
              <a:solidFill>
                <a:schemeClr val="dk1"/>
              </a:solidFill>
              <a:latin typeface="Cambria"/>
              <a:ea typeface="Cambria"/>
              <a:cs typeface="Cambria"/>
              <a:sym typeface="Cambria"/>
            </a:endParaRPr>
          </a:p>
          <a:p>
            <a:pPr indent="0" lvl="0" marL="457200" rtl="0" algn="l">
              <a:lnSpc>
                <a:spcPct val="115000"/>
              </a:lnSpc>
              <a:spcBef>
                <a:spcPts val="0"/>
              </a:spcBef>
              <a:spcAft>
                <a:spcPts val="0"/>
              </a:spcAft>
              <a:buNone/>
            </a:pPr>
            <a:r>
              <a:t/>
            </a:r>
            <a:endParaRPr sz="1200">
              <a:solidFill>
                <a:schemeClr val="dk1"/>
              </a:solidFill>
              <a:latin typeface="Cambria"/>
              <a:ea typeface="Cambria"/>
              <a:cs typeface="Cambria"/>
              <a:sym typeface="Cambria"/>
            </a:endParaRPr>
          </a:p>
          <a:p>
            <a:pPr indent="-342900" lvl="0" marL="457200" rtl="0" algn="l">
              <a:lnSpc>
                <a:spcPct val="115000"/>
              </a:lnSpc>
              <a:spcBef>
                <a:spcPts val="0"/>
              </a:spcBef>
              <a:spcAft>
                <a:spcPts val="0"/>
              </a:spcAft>
              <a:buClr>
                <a:schemeClr val="dk1"/>
              </a:buClr>
              <a:buSzPts val="1800"/>
              <a:buChar char="•"/>
            </a:pPr>
            <a:r>
              <a:rPr lang="en-US" sz="1200">
                <a:solidFill>
                  <a:schemeClr val="dk1"/>
                </a:solidFill>
                <a:latin typeface="Cambria"/>
                <a:ea typeface="Cambria"/>
                <a:cs typeface="Cambria"/>
                <a:sym typeface="Cambria"/>
              </a:rPr>
              <a:t>[10] Dai, Jihan, Maoyi Wang, Bochun Wu, Jiajie Shen, and Xin Wang. 2023. "A Survey of Latest Wi-Fi Assisted Indoor Positioning on Different Principles" Sensors 23, no. 18: 7961.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pic>
        <p:nvPicPr>
          <p:cNvPr id="556" name="Google Shape;556;g2d1feff6ddd_0_42"/>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557" name="Google Shape;557;g2d1feff6ddd_0_42"/>
          <p:cNvPicPr preferRelativeResize="0"/>
          <p:nvPr/>
        </p:nvPicPr>
        <p:blipFill rotWithShape="1">
          <a:blip r:embed="rId4">
            <a:alphaModFix amt="37000"/>
          </a:blip>
          <a:srcRect b="15426" l="0" r="0" t="0"/>
          <a:stretch/>
        </p:blipFill>
        <p:spPr>
          <a:xfrm rot="3735163">
            <a:off x="-2275874" y="5317035"/>
            <a:ext cx="4128331" cy="3491528"/>
          </a:xfrm>
          <a:prstGeom prst="rect">
            <a:avLst/>
          </a:prstGeom>
          <a:noFill/>
          <a:ln>
            <a:noFill/>
          </a:ln>
        </p:spPr>
      </p:pic>
      <p:pic>
        <p:nvPicPr>
          <p:cNvPr id="558" name="Google Shape;558;g2d1feff6ddd_0_42"/>
          <p:cNvPicPr preferRelativeResize="0"/>
          <p:nvPr/>
        </p:nvPicPr>
        <p:blipFill rotWithShape="1">
          <a:blip r:embed="rId4">
            <a:alphaModFix amt="37000"/>
          </a:blip>
          <a:srcRect b="15426" l="0" r="0" t="0"/>
          <a:stretch/>
        </p:blipFill>
        <p:spPr>
          <a:xfrm>
            <a:off x="9100849" y="6483654"/>
            <a:ext cx="5202699" cy="4400172"/>
          </a:xfrm>
          <a:prstGeom prst="rect">
            <a:avLst/>
          </a:prstGeom>
          <a:noFill/>
          <a:ln>
            <a:noFill/>
          </a:ln>
        </p:spPr>
      </p:pic>
      <p:sp>
        <p:nvSpPr>
          <p:cNvPr id="559" name="Google Shape;559;g2d1feff6ddd_0_42"/>
          <p:cNvSpPr txBox="1"/>
          <p:nvPr/>
        </p:nvSpPr>
        <p:spPr>
          <a:xfrm>
            <a:off x="5264583" y="582762"/>
            <a:ext cx="12763200" cy="7389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rgbClr val="000000"/>
              </a:buClr>
              <a:buSzPts val="4800"/>
              <a:buFont typeface="Arial"/>
              <a:buNone/>
            </a:pPr>
            <a:r>
              <a:rPr b="1" i="0" lang="en-US" sz="4800" u="none" cap="none" strike="noStrike">
                <a:solidFill>
                  <a:srgbClr val="F2F2F2"/>
                </a:solidFill>
                <a:latin typeface="Cambria"/>
                <a:ea typeface="Cambria"/>
                <a:cs typeface="Cambria"/>
                <a:sym typeface="Cambria"/>
              </a:rPr>
              <a:t>The Project’s Objective</a:t>
            </a:r>
            <a:endParaRPr i="0" sz="4800" u="none" cap="none" strike="noStrike">
              <a:solidFill>
                <a:srgbClr val="F2F2F2"/>
              </a:solidFill>
              <a:latin typeface="Cambria"/>
              <a:ea typeface="Cambria"/>
              <a:cs typeface="Cambria"/>
              <a:sym typeface="Cambria"/>
            </a:endParaRPr>
          </a:p>
        </p:txBody>
      </p:sp>
      <p:pic>
        <p:nvPicPr>
          <p:cNvPr id="560" name="Google Shape;560;g2d1feff6ddd_0_42"/>
          <p:cNvPicPr preferRelativeResize="0"/>
          <p:nvPr/>
        </p:nvPicPr>
        <p:blipFill rotWithShape="1">
          <a:blip r:embed="rId4">
            <a:alphaModFix amt="37000"/>
          </a:blip>
          <a:srcRect b="15426" l="0" r="0" t="0"/>
          <a:stretch/>
        </p:blipFill>
        <p:spPr>
          <a:xfrm rot="2852531">
            <a:off x="-3383956" y="-3966118"/>
            <a:ext cx="5624913" cy="4757258"/>
          </a:xfrm>
          <a:prstGeom prst="rect">
            <a:avLst/>
          </a:prstGeom>
          <a:noFill/>
          <a:ln>
            <a:noFill/>
          </a:ln>
        </p:spPr>
      </p:pic>
      <p:grpSp>
        <p:nvGrpSpPr>
          <p:cNvPr id="561" name="Google Shape;561;g2d1feff6ddd_0_42"/>
          <p:cNvGrpSpPr/>
          <p:nvPr/>
        </p:nvGrpSpPr>
        <p:grpSpPr>
          <a:xfrm>
            <a:off x="378227" y="1362969"/>
            <a:ext cx="1343354" cy="1349375"/>
            <a:chOff x="378227" y="1362969"/>
            <a:chExt cx="1343354" cy="1349375"/>
          </a:xfrm>
        </p:grpSpPr>
        <p:sp>
          <p:nvSpPr>
            <p:cNvPr id="562" name="Google Shape;562;g2d1feff6ddd_0_42"/>
            <p:cNvSpPr/>
            <p:nvPr/>
          </p:nvSpPr>
          <p:spPr>
            <a:xfrm>
              <a:off x="378227" y="1362969"/>
              <a:ext cx="1343354" cy="1349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877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3" name="Google Shape;563;g2d1feff6ddd_0_42"/>
            <p:cNvSpPr/>
            <p:nvPr/>
          </p:nvSpPr>
          <p:spPr>
            <a:xfrm>
              <a:off x="456659" y="1441754"/>
              <a:ext cx="1185312" cy="1190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64" name="Google Shape;564;g2d1feff6ddd_0_42"/>
          <p:cNvSpPr txBox="1"/>
          <p:nvPr/>
        </p:nvSpPr>
        <p:spPr>
          <a:xfrm>
            <a:off x="690495" y="1777899"/>
            <a:ext cx="711600" cy="6003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3900"/>
              <a:buFont typeface="Arial"/>
              <a:buNone/>
            </a:pPr>
            <a:r>
              <a:rPr b="1" i="0" lang="en-US" sz="3900" u="none" cap="none" strike="noStrike">
                <a:solidFill>
                  <a:srgbClr val="000000"/>
                </a:solidFill>
                <a:latin typeface="Open Sans ExtraBold"/>
                <a:ea typeface="Open Sans ExtraBold"/>
                <a:cs typeface="Open Sans ExtraBold"/>
                <a:sym typeface="Open Sans ExtraBold"/>
              </a:rPr>
              <a:t>0</a:t>
            </a:r>
            <a:r>
              <a:rPr b="1" lang="en-US" sz="3900">
                <a:latin typeface="Open Sans ExtraBold"/>
                <a:ea typeface="Open Sans ExtraBold"/>
                <a:cs typeface="Open Sans ExtraBold"/>
                <a:sym typeface="Open Sans ExtraBold"/>
              </a:rPr>
              <a:t>1</a:t>
            </a:r>
            <a:endParaRPr b="0" i="0" sz="1400" u="none" cap="none" strike="noStrike">
              <a:solidFill>
                <a:srgbClr val="000000"/>
              </a:solidFill>
              <a:latin typeface="Arial"/>
              <a:ea typeface="Arial"/>
              <a:cs typeface="Arial"/>
              <a:sym typeface="Arial"/>
            </a:endParaRPr>
          </a:p>
        </p:txBody>
      </p:sp>
      <p:cxnSp>
        <p:nvCxnSpPr>
          <p:cNvPr id="565" name="Google Shape;565;g2d1feff6ddd_0_42"/>
          <p:cNvCxnSpPr/>
          <p:nvPr/>
        </p:nvCxnSpPr>
        <p:spPr>
          <a:xfrm flipH="1" rot="10800000">
            <a:off x="913496" y="2612536"/>
            <a:ext cx="10266300" cy="35400"/>
          </a:xfrm>
          <a:prstGeom prst="straightConnector1">
            <a:avLst/>
          </a:prstGeom>
          <a:noFill/>
          <a:ln cap="flat" cmpd="sng" w="85725">
            <a:solidFill>
              <a:srgbClr val="4877CA"/>
            </a:solidFill>
            <a:prstDash val="solid"/>
            <a:round/>
            <a:headEnd len="sm" w="sm" type="none"/>
            <a:tailEnd len="sm" w="sm" type="none"/>
          </a:ln>
        </p:spPr>
      </p:cxnSp>
      <p:sp>
        <p:nvSpPr>
          <p:cNvPr id="566" name="Google Shape;566;g2d1feff6ddd_0_42"/>
          <p:cNvSpPr/>
          <p:nvPr/>
        </p:nvSpPr>
        <p:spPr>
          <a:xfrm rot="-5400000">
            <a:off x="11162363" y="2497071"/>
            <a:ext cx="275082" cy="240501"/>
          </a:xfrm>
          <a:custGeom>
            <a:rect b="b" l="l" r="r" t="t"/>
            <a:pathLst>
              <a:path extrusionOk="0" h="1687728" w="1930400">
                <a:moveTo>
                  <a:pt x="0" y="0"/>
                </a:moveTo>
                <a:lnTo>
                  <a:pt x="965200" y="1687728"/>
                </a:lnTo>
                <a:lnTo>
                  <a:pt x="1930400" y="0"/>
                </a:lnTo>
                <a:close/>
              </a:path>
            </a:pathLst>
          </a:custGeom>
          <a:solidFill>
            <a:srgbClr val="4877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7" name="Google Shape;567;g2d1feff6ddd_0_42"/>
          <p:cNvSpPr txBox="1"/>
          <p:nvPr/>
        </p:nvSpPr>
        <p:spPr>
          <a:xfrm>
            <a:off x="1714353" y="1861552"/>
            <a:ext cx="13544700" cy="1323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000"/>
              <a:buFont typeface="Arial"/>
              <a:buNone/>
            </a:pPr>
            <a:r>
              <a:rPr lang="en-US" sz="4000">
                <a:solidFill>
                  <a:schemeClr val="dk1"/>
                </a:solidFill>
                <a:latin typeface="Cambria"/>
                <a:ea typeface="Cambria"/>
                <a:cs typeface="Cambria"/>
                <a:sym typeface="Cambria"/>
              </a:rPr>
              <a:t>Understanding the Need For Indoor Navigation</a:t>
            </a:r>
            <a:endParaRPr sz="4000">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4000"/>
              <a:buFont typeface="Arial"/>
              <a:buNone/>
            </a:pPr>
            <a:r>
              <a:t/>
            </a:r>
            <a:endParaRPr sz="4000">
              <a:solidFill>
                <a:schemeClr val="dk1"/>
              </a:solidFill>
              <a:latin typeface="Calibri"/>
              <a:ea typeface="Calibri"/>
              <a:cs typeface="Calibri"/>
              <a:sym typeface="Calibri"/>
            </a:endParaRPr>
          </a:p>
        </p:txBody>
      </p:sp>
      <p:sp>
        <p:nvSpPr>
          <p:cNvPr id="568" name="Google Shape;568;g2d1feff6ddd_0_42"/>
          <p:cNvSpPr txBox="1"/>
          <p:nvPr/>
        </p:nvSpPr>
        <p:spPr>
          <a:xfrm>
            <a:off x="289450" y="2896625"/>
            <a:ext cx="11327700" cy="4710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2400">
                <a:solidFill>
                  <a:schemeClr val="dk1"/>
                </a:solidFill>
                <a:latin typeface="Cambria"/>
                <a:ea typeface="Cambria"/>
                <a:cs typeface="Cambria"/>
                <a:sym typeface="Cambria"/>
              </a:rPr>
              <a:t>The lack of indoor navigation could be particularly challenging and can be a significant inconvenience. It can lead to wasted time and effort as individuals try to find their way around large buildings and can make it difficult to navigate complex indoor spaces efficiently in large buildings, such as airports, shopping malls, or office buildings. For example, individuals who are in a hurry to catch a flight at an airport may waste valuable time trying to find their gate. Similarly, in large shopping centers, individuals may struggle to find the stores they are looking for, leading to wasted time and increased stress.</a:t>
            </a:r>
            <a:endParaRPr sz="3000">
              <a:solidFill>
                <a:schemeClr val="dk1"/>
              </a:solidFill>
            </a:endParaRPr>
          </a:p>
          <a:p>
            <a:pPr indent="0" lvl="0" marL="0" rtl="0" algn="l">
              <a:spcBef>
                <a:spcPts val="0"/>
              </a:spcBef>
              <a:spcAft>
                <a:spcPts val="0"/>
              </a:spcAft>
              <a:buClr>
                <a:schemeClr val="dk1"/>
              </a:buClr>
              <a:buFont typeface="Arial"/>
              <a:buNone/>
            </a:pPr>
            <a:br>
              <a:rPr lang="en-US" sz="3000">
                <a:solidFill>
                  <a:schemeClr val="dk1"/>
                </a:solidFill>
              </a:rPr>
            </a:b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sz="3000">
              <a:solidFill>
                <a:schemeClr val="dk1"/>
              </a:solidFill>
            </a:endParaRPr>
          </a:p>
        </p:txBody>
      </p:sp>
      <p:sp>
        <p:nvSpPr>
          <p:cNvPr id="569" name="Google Shape;569;g2d1feff6ddd_0_42"/>
          <p:cNvSpPr/>
          <p:nvPr/>
        </p:nvSpPr>
        <p:spPr>
          <a:xfrm>
            <a:off x="8349831" y="278125"/>
            <a:ext cx="3958895"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0" name="Google Shape;570;g2d1feff6ddd_0_42"/>
          <p:cNvSpPr txBox="1"/>
          <p:nvPr/>
        </p:nvSpPr>
        <p:spPr>
          <a:xfrm>
            <a:off x="8515927" y="447626"/>
            <a:ext cx="3676200" cy="7389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rgbClr val="000000"/>
              </a:buClr>
              <a:buSzPts val="4800"/>
              <a:buFont typeface="Arial"/>
              <a:buNone/>
            </a:pPr>
            <a:r>
              <a:rPr b="1" lang="en-US" sz="4800">
                <a:solidFill>
                  <a:srgbClr val="F2F2F2"/>
                </a:solidFill>
                <a:latin typeface="Cambria"/>
                <a:ea typeface="Cambria"/>
                <a:cs typeface="Cambria"/>
                <a:sym typeface="Cambria"/>
              </a:rPr>
              <a:t>References</a:t>
            </a:r>
            <a:endParaRPr b="1" sz="4800">
              <a:solidFill>
                <a:srgbClr val="F2F2F2"/>
              </a:solidFill>
              <a:latin typeface="Cambria"/>
              <a:ea typeface="Cambria"/>
              <a:cs typeface="Cambria"/>
              <a:sym typeface="Cambria"/>
            </a:endParaRPr>
          </a:p>
        </p:txBody>
      </p:sp>
      <p:sp>
        <p:nvSpPr>
          <p:cNvPr id="571" name="Google Shape;571;g2d1feff6ddd_0_42"/>
          <p:cNvSpPr txBox="1"/>
          <p:nvPr/>
        </p:nvSpPr>
        <p:spPr>
          <a:xfrm>
            <a:off x="3081925" y="949525"/>
            <a:ext cx="316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latin typeface="Cambria"/>
                <a:ea typeface="Cambria"/>
                <a:cs typeface="Cambria"/>
                <a:sym typeface="Cambria"/>
              </a:rPr>
              <a:t>For Slide #3</a:t>
            </a:r>
            <a:endParaRPr sz="2800">
              <a:latin typeface="Cambria"/>
              <a:ea typeface="Cambria"/>
              <a:cs typeface="Cambria"/>
              <a:sym typeface="Cambr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pic>
        <p:nvPicPr>
          <p:cNvPr id="577" name="Google Shape;577;g2d1feff6ddd_0_60"/>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578" name="Google Shape;578;g2d1feff6ddd_0_60"/>
          <p:cNvPicPr preferRelativeResize="0"/>
          <p:nvPr/>
        </p:nvPicPr>
        <p:blipFill rotWithShape="1">
          <a:blip r:embed="rId4">
            <a:alphaModFix amt="37000"/>
          </a:blip>
          <a:srcRect b="15426" l="0" r="0" t="0"/>
          <a:stretch/>
        </p:blipFill>
        <p:spPr>
          <a:xfrm rot="3735163">
            <a:off x="-2275874" y="5317035"/>
            <a:ext cx="4128331" cy="3491528"/>
          </a:xfrm>
          <a:prstGeom prst="rect">
            <a:avLst/>
          </a:prstGeom>
          <a:noFill/>
          <a:ln>
            <a:noFill/>
          </a:ln>
        </p:spPr>
      </p:pic>
      <p:pic>
        <p:nvPicPr>
          <p:cNvPr id="579" name="Google Shape;579;g2d1feff6ddd_0_60"/>
          <p:cNvPicPr preferRelativeResize="0"/>
          <p:nvPr/>
        </p:nvPicPr>
        <p:blipFill rotWithShape="1">
          <a:blip r:embed="rId4">
            <a:alphaModFix amt="37000"/>
          </a:blip>
          <a:srcRect b="15426" l="0" r="0" t="0"/>
          <a:stretch/>
        </p:blipFill>
        <p:spPr>
          <a:xfrm>
            <a:off x="9100849" y="6483654"/>
            <a:ext cx="5202699" cy="4400172"/>
          </a:xfrm>
          <a:prstGeom prst="rect">
            <a:avLst/>
          </a:prstGeom>
          <a:noFill/>
          <a:ln>
            <a:noFill/>
          </a:ln>
        </p:spPr>
      </p:pic>
      <p:pic>
        <p:nvPicPr>
          <p:cNvPr id="580" name="Google Shape;580;g2d1feff6ddd_0_60"/>
          <p:cNvPicPr preferRelativeResize="0"/>
          <p:nvPr/>
        </p:nvPicPr>
        <p:blipFill rotWithShape="1">
          <a:blip r:embed="rId4">
            <a:alphaModFix amt="37000"/>
          </a:blip>
          <a:srcRect b="15426" l="0" r="0" t="0"/>
          <a:stretch/>
        </p:blipFill>
        <p:spPr>
          <a:xfrm rot="2852531">
            <a:off x="-3383956" y="-3966118"/>
            <a:ext cx="5624913" cy="4757258"/>
          </a:xfrm>
          <a:prstGeom prst="rect">
            <a:avLst/>
          </a:prstGeom>
          <a:noFill/>
          <a:ln>
            <a:noFill/>
          </a:ln>
        </p:spPr>
      </p:pic>
      <p:sp>
        <p:nvSpPr>
          <p:cNvPr id="581" name="Google Shape;581;g2d1feff6ddd_0_60"/>
          <p:cNvSpPr/>
          <p:nvPr/>
        </p:nvSpPr>
        <p:spPr>
          <a:xfrm>
            <a:off x="378227" y="1362969"/>
            <a:ext cx="1343354" cy="1349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877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2" name="Google Shape;582;g2d1feff6ddd_0_60"/>
          <p:cNvSpPr/>
          <p:nvPr/>
        </p:nvSpPr>
        <p:spPr>
          <a:xfrm>
            <a:off x="456659" y="1441754"/>
            <a:ext cx="1185312" cy="1190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3" name="Google Shape;583;g2d1feff6ddd_0_60"/>
          <p:cNvSpPr txBox="1"/>
          <p:nvPr/>
        </p:nvSpPr>
        <p:spPr>
          <a:xfrm>
            <a:off x="690500" y="1777900"/>
            <a:ext cx="711600" cy="6003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3900"/>
              <a:buFont typeface="Arial"/>
              <a:buNone/>
            </a:pPr>
            <a:r>
              <a:rPr b="1" i="0" lang="en-US" sz="3900" u="none" cap="none" strike="noStrike">
                <a:solidFill>
                  <a:srgbClr val="000000"/>
                </a:solidFill>
                <a:latin typeface="Open Sans ExtraBold"/>
                <a:ea typeface="Open Sans ExtraBold"/>
                <a:cs typeface="Open Sans ExtraBold"/>
                <a:sym typeface="Open Sans ExtraBold"/>
              </a:rPr>
              <a:t>02</a:t>
            </a:r>
            <a:endParaRPr b="0" i="0" sz="1400" u="none" cap="none" strike="noStrike">
              <a:solidFill>
                <a:srgbClr val="000000"/>
              </a:solidFill>
              <a:latin typeface="Arial"/>
              <a:ea typeface="Arial"/>
              <a:cs typeface="Arial"/>
              <a:sym typeface="Arial"/>
            </a:endParaRPr>
          </a:p>
        </p:txBody>
      </p:sp>
      <p:cxnSp>
        <p:nvCxnSpPr>
          <p:cNvPr id="584" name="Google Shape;584;g2d1feff6ddd_0_60"/>
          <p:cNvCxnSpPr/>
          <p:nvPr/>
        </p:nvCxnSpPr>
        <p:spPr>
          <a:xfrm flipH="1" rot="10800000">
            <a:off x="913496" y="2612536"/>
            <a:ext cx="10266300" cy="35400"/>
          </a:xfrm>
          <a:prstGeom prst="straightConnector1">
            <a:avLst/>
          </a:prstGeom>
          <a:noFill/>
          <a:ln cap="flat" cmpd="sng" w="85725">
            <a:solidFill>
              <a:srgbClr val="4877CA"/>
            </a:solidFill>
            <a:prstDash val="solid"/>
            <a:round/>
            <a:headEnd len="sm" w="sm" type="none"/>
            <a:tailEnd len="sm" w="sm" type="none"/>
          </a:ln>
        </p:spPr>
      </p:cxnSp>
      <p:sp>
        <p:nvSpPr>
          <p:cNvPr id="585" name="Google Shape;585;g2d1feff6ddd_0_60"/>
          <p:cNvSpPr/>
          <p:nvPr/>
        </p:nvSpPr>
        <p:spPr>
          <a:xfrm rot="-5400000">
            <a:off x="11162363" y="2497071"/>
            <a:ext cx="275082" cy="240501"/>
          </a:xfrm>
          <a:custGeom>
            <a:rect b="b" l="l" r="r" t="t"/>
            <a:pathLst>
              <a:path extrusionOk="0" h="1687728" w="1930400">
                <a:moveTo>
                  <a:pt x="0" y="0"/>
                </a:moveTo>
                <a:lnTo>
                  <a:pt x="965200" y="1687728"/>
                </a:lnTo>
                <a:lnTo>
                  <a:pt x="1930400" y="0"/>
                </a:lnTo>
                <a:close/>
              </a:path>
            </a:pathLst>
          </a:custGeom>
          <a:solidFill>
            <a:srgbClr val="4877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6" name="Google Shape;586;g2d1feff6ddd_0_60"/>
          <p:cNvSpPr txBox="1"/>
          <p:nvPr/>
        </p:nvSpPr>
        <p:spPr>
          <a:xfrm>
            <a:off x="1714353" y="1861552"/>
            <a:ext cx="135447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i="0" lang="en-US" sz="4000" u="none" cap="none" strike="noStrike">
                <a:solidFill>
                  <a:schemeClr val="dk1"/>
                </a:solidFill>
                <a:latin typeface="Cambria"/>
                <a:ea typeface="Cambria"/>
                <a:cs typeface="Cambria"/>
                <a:sym typeface="Cambria"/>
              </a:rPr>
              <a:t>Comparison to </a:t>
            </a:r>
            <a:r>
              <a:rPr lang="en-US" sz="4000">
                <a:solidFill>
                  <a:schemeClr val="dk1"/>
                </a:solidFill>
                <a:latin typeface="Cambria"/>
                <a:ea typeface="Cambria"/>
                <a:cs typeface="Cambria"/>
                <a:sym typeface="Cambria"/>
              </a:rPr>
              <a:t>S</a:t>
            </a:r>
            <a:r>
              <a:rPr i="0" lang="en-US" sz="4000" u="none" cap="none" strike="noStrike">
                <a:solidFill>
                  <a:schemeClr val="dk1"/>
                </a:solidFill>
                <a:latin typeface="Cambria"/>
                <a:ea typeface="Cambria"/>
                <a:cs typeface="Cambria"/>
                <a:sym typeface="Cambria"/>
              </a:rPr>
              <a:t>imilar </a:t>
            </a:r>
            <a:r>
              <a:rPr lang="en-US" sz="4000">
                <a:solidFill>
                  <a:schemeClr val="dk1"/>
                </a:solidFill>
                <a:latin typeface="Cambria"/>
                <a:ea typeface="Cambria"/>
                <a:cs typeface="Cambria"/>
                <a:sym typeface="Cambria"/>
              </a:rPr>
              <a:t>S</a:t>
            </a:r>
            <a:r>
              <a:rPr i="0" lang="en-US" sz="4000" u="none" cap="none" strike="noStrike">
                <a:solidFill>
                  <a:schemeClr val="dk1"/>
                </a:solidFill>
                <a:latin typeface="Cambria"/>
                <a:ea typeface="Cambria"/>
                <a:cs typeface="Cambria"/>
                <a:sym typeface="Cambria"/>
              </a:rPr>
              <a:t>ystems</a:t>
            </a:r>
            <a:endParaRPr i="0" sz="4000" u="none" cap="none" strike="noStrike">
              <a:solidFill>
                <a:srgbClr val="000000"/>
              </a:solidFill>
              <a:latin typeface="Cambria"/>
              <a:ea typeface="Cambria"/>
              <a:cs typeface="Cambria"/>
              <a:sym typeface="Cambria"/>
            </a:endParaRPr>
          </a:p>
        </p:txBody>
      </p:sp>
      <p:sp>
        <p:nvSpPr>
          <p:cNvPr id="587" name="Google Shape;587;g2d1feff6ddd_0_60"/>
          <p:cNvSpPr txBox="1"/>
          <p:nvPr/>
        </p:nvSpPr>
        <p:spPr>
          <a:xfrm>
            <a:off x="213250" y="2134625"/>
            <a:ext cx="5717700" cy="51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br>
              <a:rPr b="0" i="0" lang="en-US" sz="2700" u="none" cap="none" strike="noStrike">
                <a:solidFill>
                  <a:schemeClr val="dk1"/>
                </a:solidFill>
                <a:latin typeface="Arial"/>
                <a:ea typeface="Arial"/>
                <a:cs typeface="Arial"/>
                <a:sym typeface="Arial"/>
              </a:rPr>
            </a:br>
            <a:endParaRPr b="0" i="0" sz="27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2100" u="none" cap="none" strike="noStrike">
                <a:solidFill>
                  <a:schemeClr val="dk1"/>
                </a:solidFill>
                <a:latin typeface="Cambria"/>
                <a:ea typeface="Cambria"/>
                <a:cs typeface="Cambria"/>
                <a:sym typeface="Cambria"/>
              </a:rPr>
              <a:t>GPS Doesn’t Work Indoors</a:t>
            </a:r>
            <a:endParaRPr b="0" i="0" sz="27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br>
              <a:rPr b="0" i="0" lang="en-US" sz="2100" u="none" cap="none" strike="noStrike">
                <a:solidFill>
                  <a:schemeClr val="dk1"/>
                </a:solidFill>
                <a:latin typeface="Cambria"/>
                <a:ea typeface="Cambria"/>
                <a:cs typeface="Cambria"/>
                <a:sym typeface="Cambria"/>
              </a:rPr>
            </a:br>
            <a:r>
              <a:rPr b="0" i="0" lang="en-US" sz="2100" u="none" cap="none" strike="noStrike">
                <a:solidFill>
                  <a:schemeClr val="dk1"/>
                </a:solidFill>
                <a:latin typeface="Cambria"/>
                <a:ea typeface="Cambria"/>
                <a:cs typeface="Cambria"/>
                <a:sym typeface="Cambria"/>
              </a:rPr>
              <a:t>While traditional outdoor navigation systems-based technology exists, they are not suitable for indoor environments. Today's most popular navigation system is the GPS (Global Positioning System), however, GPS itself does not use context awareness. GPS is a satellite-based navigation system that provides users with accurate location and time information in outdoor environments.</a:t>
            </a:r>
            <a:br>
              <a:rPr b="0" i="0" lang="en-US" sz="2700" u="none" cap="none" strike="noStrike">
                <a:solidFill>
                  <a:schemeClr val="dk1"/>
                </a:solidFill>
                <a:latin typeface="Arial"/>
                <a:ea typeface="Arial"/>
                <a:cs typeface="Arial"/>
                <a:sym typeface="Arial"/>
              </a:rPr>
            </a:br>
            <a:br>
              <a:rPr b="0" i="0" lang="en-US" sz="2100" u="none" cap="none" strike="noStrike">
                <a:solidFill>
                  <a:schemeClr val="dk1"/>
                </a:solidFill>
                <a:latin typeface="Calibri"/>
                <a:ea typeface="Calibri"/>
                <a:cs typeface="Calibri"/>
                <a:sym typeface="Calibri"/>
              </a:rPr>
            </a:br>
            <a:endParaRPr b="0" i="0" sz="2100" u="none" cap="none" strike="noStrike">
              <a:solidFill>
                <a:schemeClr val="dk1"/>
              </a:solidFill>
              <a:latin typeface="Calibri"/>
              <a:ea typeface="Calibri"/>
              <a:cs typeface="Calibri"/>
              <a:sym typeface="Calibri"/>
            </a:endParaRPr>
          </a:p>
        </p:txBody>
      </p:sp>
      <p:sp>
        <p:nvSpPr>
          <p:cNvPr id="588" name="Google Shape;588;g2d1feff6ddd_0_60"/>
          <p:cNvSpPr txBox="1"/>
          <p:nvPr/>
        </p:nvSpPr>
        <p:spPr>
          <a:xfrm>
            <a:off x="6242500" y="2134625"/>
            <a:ext cx="5717700" cy="512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br>
              <a:rPr b="0" i="0" lang="en-US" sz="2700" u="none" cap="none" strike="noStrike">
                <a:solidFill>
                  <a:schemeClr val="dk1"/>
                </a:solidFill>
                <a:latin typeface="Arial"/>
                <a:ea typeface="Arial"/>
                <a:cs typeface="Arial"/>
                <a:sym typeface="Arial"/>
              </a:rPr>
            </a:br>
            <a:endParaRPr b="0" i="0" sz="27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2100" u="none" cap="none" strike="noStrike">
                <a:solidFill>
                  <a:schemeClr val="dk1"/>
                </a:solidFill>
                <a:latin typeface="Cambria"/>
                <a:ea typeface="Cambria"/>
                <a:cs typeface="Cambria"/>
                <a:sym typeface="Cambria"/>
              </a:rPr>
              <a:t>Additional Unique Hardware</a:t>
            </a:r>
            <a:endParaRPr sz="1700">
              <a:solidFill>
                <a:schemeClr val="dk1"/>
              </a:solidFill>
            </a:endParaRPr>
          </a:p>
          <a:p>
            <a:pPr indent="0" lvl="0" marL="0" marR="0" rtl="0" algn="ctr">
              <a:lnSpc>
                <a:spcPct val="100000"/>
              </a:lnSpc>
              <a:spcBef>
                <a:spcPts val="0"/>
              </a:spcBef>
              <a:spcAft>
                <a:spcPts val="0"/>
              </a:spcAft>
              <a:buNone/>
            </a:pPr>
            <a:br>
              <a:rPr b="0" i="0" lang="en-US" sz="2100" u="none" cap="none" strike="noStrike">
                <a:solidFill>
                  <a:schemeClr val="dk1"/>
                </a:solidFill>
                <a:latin typeface="Cambria"/>
                <a:ea typeface="Cambria"/>
                <a:cs typeface="Cambria"/>
                <a:sym typeface="Cambria"/>
              </a:rPr>
            </a:br>
            <a:r>
              <a:rPr b="0" i="0" lang="en-US" sz="2100" u="none" cap="none" strike="noStrike">
                <a:solidFill>
                  <a:schemeClr val="dk1"/>
                </a:solidFill>
                <a:latin typeface="Cambria"/>
                <a:ea typeface="Cambria"/>
                <a:cs typeface="Cambria"/>
                <a:sym typeface="Cambria"/>
              </a:rPr>
              <a:t>Known systems for indoor navigation require additional unique hardware to function properly [4]. Companies in this field rely on a mobile application that uses their developed sensors and special hardware that is proprietary to their company. The sensors must include a large number of RF wireless sensors and special receivers called Readers, which detect signals from the sensors.</a:t>
            </a:r>
            <a:br>
              <a:rPr b="0" i="0" lang="en-US" sz="2700" u="none" cap="none" strike="noStrike">
                <a:solidFill>
                  <a:schemeClr val="dk1"/>
                </a:solidFill>
                <a:latin typeface="Arial"/>
                <a:ea typeface="Arial"/>
                <a:cs typeface="Arial"/>
                <a:sym typeface="Arial"/>
              </a:rPr>
            </a:br>
            <a:br>
              <a:rPr b="0" i="0" lang="en-US" sz="2100" u="none" cap="none" strike="noStrike">
                <a:solidFill>
                  <a:schemeClr val="dk1"/>
                </a:solidFill>
                <a:latin typeface="Calibri"/>
                <a:ea typeface="Calibri"/>
                <a:cs typeface="Calibri"/>
                <a:sym typeface="Calibri"/>
              </a:rPr>
            </a:br>
            <a:endParaRPr b="0" i="0" sz="2100" u="none" cap="none" strike="noStrike">
              <a:solidFill>
                <a:schemeClr val="dk1"/>
              </a:solidFill>
              <a:latin typeface="Calibri"/>
              <a:ea typeface="Calibri"/>
              <a:cs typeface="Calibri"/>
              <a:sym typeface="Calibri"/>
            </a:endParaRPr>
          </a:p>
        </p:txBody>
      </p:sp>
      <p:sp>
        <p:nvSpPr>
          <p:cNvPr id="589" name="Google Shape;589;g2d1feff6ddd_0_60"/>
          <p:cNvSpPr/>
          <p:nvPr/>
        </p:nvSpPr>
        <p:spPr>
          <a:xfrm>
            <a:off x="8349831" y="278125"/>
            <a:ext cx="3958895"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0" name="Google Shape;590;g2d1feff6ddd_0_60"/>
          <p:cNvSpPr txBox="1"/>
          <p:nvPr/>
        </p:nvSpPr>
        <p:spPr>
          <a:xfrm>
            <a:off x="8515927" y="447626"/>
            <a:ext cx="3676200" cy="7389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rgbClr val="000000"/>
              </a:buClr>
              <a:buSzPts val="4800"/>
              <a:buFont typeface="Arial"/>
              <a:buNone/>
            </a:pPr>
            <a:r>
              <a:rPr b="1" lang="en-US" sz="4800">
                <a:solidFill>
                  <a:srgbClr val="F2F2F2"/>
                </a:solidFill>
                <a:latin typeface="Cambria"/>
                <a:ea typeface="Cambria"/>
                <a:cs typeface="Cambria"/>
                <a:sym typeface="Cambria"/>
              </a:rPr>
              <a:t>References</a:t>
            </a:r>
            <a:endParaRPr b="0" i="0" sz="4800" u="none" cap="none" strike="noStrike">
              <a:solidFill>
                <a:srgbClr val="F2F2F2"/>
              </a:solidFill>
              <a:latin typeface="Arial"/>
              <a:ea typeface="Arial"/>
              <a:cs typeface="Arial"/>
              <a:sym typeface="Arial"/>
            </a:endParaRPr>
          </a:p>
        </p:txBody>
      </p:sp>
      <p:sp>
        <p:nvSpPr>
          <p:cNvPr id="591" name="Google Shape;591;g2d1feff6ddd_0_60"/>
          <p:cNvSpPr txBox="1"/>
          <p:nvPr/>
        </p:nvSpPr>
        <p:spPr>
          <a:xfrm>
            <a:off x="3081925" y="949525"/>
            <a:ext cx="316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latin typeface="Cambria"/>
                <a:ea typeface="Cambria"/>
                <a:cs typeface="Cambria"/>
                <a:sym typeface="Cambria"/>
              </a:rPr>
              <a:t>For Slide #3</a:t>
            </a:r>
            <a:endParaRPr sz="2800">
              <a:latin typeface="Cambria"/>
              <a:ea typeface="Cambria"/>
              <a:cs typeface="Cambria"/>
              <a:sym typeface="Cambr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pic>
        <p:nvPicPr>
          <p:cNvPr id="596" name="Google Shape;596;p16"/>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597" name="Google Shape;597;p16"/>
          <p:cNvPicPr preferRelativeResize="0"/>
          <p:nvPr/>
        </p:nvPicPr>
        <p:blipFill rotWithShape="1">
          <a:blip r:embed="rId4">
            <a:alphaModFix amt="37000"/>
          </a:blip>
          <a:srcRect b="15425" l="0" r="0" t="0"/>
          <a:stretch/>
        </p:blipFill>
        <p:spPr>
          <a:xfrm rot="3735164">
            <a:off x="-2812456" y="3727279"/>
            <a:ext cx="5624913" cy="4757259"/>
          </a:xfrm>
          <a:prstGeom prst="rect">
            <a:avLst/>
          </a:prstGeom>
          <a:noFill/>
          <a:ln>
            <a:noFill/>
          </a:ln>
        </p:spPr>
      </p:pic>
      <p:pic>
        <p:nvPicPr>
          <p:cNvPr id="598" name="Google Shape;598;p16"/>
          <p:cNvPicPr preferRelativeResize="0"/>
          <p:nvPr/>
        </p:nvPicPr>
        <p:blipFill rotWithShape="1">
          <a:blip r:embed="rId4">
            <a:alphaModFix amt="37000"/>
          </a:blip>
          <a:srcRect b="15425" l="0" r="0" t="0"/>
          <a:stretch/>
        </p:blipFill>
        <p:spPr>
          <a:xfrm>
            <a:off x="8678635" y="5341477"/>
            <a:ext cx="5624913" cy="4757259"/>
          </a:xfrm>
          <a:prstGeom prst="rect">
            <a:avLst/>
          </a:prstGeom>
          <a:noFill/>
          <a:ln>
            <a:noFill/>
          </a:ln>
        </p:spPr>
      </p:pic>
      <p:pic>
        <p:nvPicPr>
          <p:cNvPr id="599" name="Google Shape;599;p16"/>
          <p:cNvPicPr preferRelativeResize="0"/>
          <p:nvPr/>
        </p:nvPicPr>
        <p:blipFill rotWithShape="1">
          <a:blip r:embed="rId4">
            <a:alphaModFix amt="37000"/>
          </a:blip>
          <a:srcRect b="15425" l="0" r="0" t="0"/>
          <a:stretch/>
        </p:blipFill>
        <p:spPr>
          <a:xfrm rot="2852532">
            <a:off x="-3383957" y="-3966118"/>
            <a:ext cx="5624913" cy="4757259"/>
          </a:xfrm>
          <a:prstGeom prst="rect">
            <a:avLst/>
          </a:prstGeom>
          <a:noFill/>
          <a:ln>
            <a:noFill/>
          </a:ln>
        </p:spPr>
      </p:pic>
      <p:sp>
        <p:nvSpPr>
          <p:cNvPr id="600" name="Google Shape;600;p16"/>
          <p:cNvSpPr/>
          <p:nvPr/>
        </p:nvSpPr>
        <p:spPr>
          <a:xfrm>
            <a:off x="-117988" y="2007055"/>
            <a:ext cx="12427975" cy="804971"/>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1" name="Google Shape;601;p16"/>
          <p:cNvSpPr txBox="1"/>
          <p:nvPr/>
        </p:nvSpPr>
        <p:spPr>
          <a:xfrm>
            <a:off x="0" y="2120224"/>
            <a:ext cx="12192001" cy="80021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F2F2F2"/>
                </a:solidFill>
                <a:latin typeface="Cambria"/>
                <a:ea typeface="Cambria"/>
                <a:cs typeface="Cambria"/>
                <a:sym typeface="Cambria"/>
              </a:rPr>
              <a:t>Stability Evaluation of RSSI Readings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2" name="Google Shape;602;p16"/>
          <p:cNvSpPr txBox="1"/>
          <p:nvPr/>
        </p:nvSpPr>
        <p:spPr>
          <a:xfrm>
            <a:off x="6385899" y="5444180"/>
            <a:ext cx="43755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1" lang="en-US" sz="1600" u="none" cap="none" strike="noStrike">
                <a:solidFill>
                  <a:srgbClr val="000000"/>
                </a:solidFill>
                <a:latin typeface="Arial"/>
                <a:ea typeface="Arial"/>
                <a:cs typeface="Arial"/>
                <a:sym typeface="Arial"/>
              </a:rPr>
              <a:t>Figure 6:  Fingerprint RSSI measurements from various MAC addresses at a single, fixed location.</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br>
              <a:rPr b="0" i="0" lang="en-US" sz="1600" u="none" cap="none" strike="noStrike">
                <a:solidFill>
                  <a:schemeClr val="dk1"/>
                </a:solidFill>
                <a:latin typeface="Calibri"/>
                <a:ea typeface="Calibri"/>
                <a:cs typeface="Calibri"/>
                <a:sym typeface="Calibri"/>
              </a:rPr>
            </a:br>
            <a:endParaRPr b="0" i="0" sz="1600" u="none" cap="none" strike="noStrike">
              <a:solidFill>
                <a:schemeClr val="dk1"/>
              </a:solidFill>
              <a:latin typeface="Calibri"/>
              <a:ea typeface="Calibri"/>
              <a:cs typeface="Calibri"/>
              <a:sym typeface="Calibri"/>
            </a:endParaRPr>
          </a:p>
        </p:txBody>
      </p:sp>
      <p:sp>
        <p:nvSpPr>
          <p:cNvPr id="603" name="Google Shape;603;p16"/>
          <p:cNvSpPr txBox="1"/>
          <p:nvPr/>
        </p:nvSpPr>
        <p:spPr>
          <a:xfrm>
            <a:off x="5761120" y="3653760"/>
            <a:ext cx="56250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mbria"/>
                <a:ea typeface="Cambria"/>
                <a:cs typeface="Cambria"/>
                <a:sym typeface="Cambria"/>
              </a:rPr>
              <a:t>The study entailed collecting multiple RSSI measurements from various MAC addresses at a single, fixed location. The objective was to replicate a static user environment, closely monitoring the RSSI value consistency from the surrounding access points.</a:t>
            </a:r>
            <a:endParaRPr b="0" i="0" sz="1400" u="none" cap="none" strike="noStrike">
              <a:solidFill>
                <a:schemeClr val="dk1"/>
              </a:solidFill>
              <a:latin typeface="Arial"/>
              <a:ea typeface="Arial"/>
              <a:cs typeface="Arial"/>
              <a:sym typeface="Arial"/>
            </a:endParaRPr>
          </a:p>
        </p:txBody>
      </p:sp>
      <p:pic>
        <p:nvPicPr>
          <p:cNvPr id="604" name="Google Shape;604;p16"/>
          <p:cNvPicPr preferRelativeResize="0"/>
          <p:nvPr/>
        </p:nvPicPr>
        <p:blipFill rotWithShape="1">
          <a:blip r:embed="rId5">
            <a:alphaModFix/>
          </a:blip>
          <a:srcRect b="0" l="0" r="0" t="0"/>
          <a:stretch/>
        </p:blipFill>
        <p:spPr>
          <a:xfrm>
            <a:off x="238400" y="3093952"/>
            <a:ext cx="5375823" cy="3459250"/>
          </a:xfrm>
          <a:prstGeom prst="rect">
            <a:avLst/>
          </a:prstGeom>
          <a:noFill/>
          <a:ln>
            <a:noFill/>
          </a:ln>
        </p:spPr>
      </p:pic>
      <p:sp>
        <p:nvSpPr>
          <p:cNvPr id="605" name="Google Shape;605;p16"/>
          <p:cNvSpPr/>
          <p:nvPr/>
        </p:nvSpPr>
        <p:spPr>
          <a:xfrm>
            <a:off x="8349831" y="278125"/>
            <a:ext cx="3958895"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6" name="Google Shape;606;p16"/>
          <p:cNvSpPr txBox="1"/>
          <p:nvPr/>
        </p:nvSpPr>
        <p:spPr>
          <a:xfrm>
            <a:off x="8515927" y="447626"/>
            <a:ext cx="3676200" cy="7389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rgbClr val="000000"/>
              </a:buClr>
              <a:buSzPts val="4800"/>
              <a:buFont typeface="Arial"/>
              <a:buNone/>
            </a:pPr>
            <a:r>
              <a:rPr b="1" lang="en-US" sz="4800">
                <a:solidFill>
                  <a:srgbClr val="F2F2F2"/>
                </a:solidFill>
                <a:latin typeface="Cambria"/>
                <a:ea typeface="Cambria"/>
                <a:cs typeface="Cambria"/>
                <a:sym typeface="Cambria"/>
              </a:rPr>
              <a:t>References</a:t>
            </a:r>
            <a:endParaRPr b="0" i="0" sz="4800" u="none" cap="none" strike="noStrike">
              <a:solidFill>
                <a:srgbClr val="F2F2F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g2d1feff6ddd_0_9"/>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130" name="Google Shape;130;g2d1feff6ddd_0_9"/>
          <p:cNvPicPr preferRelativeResize="0"/>
          <p:nvPr/>
        </p:nvPicPr>
        <p:blipFill rotWithShape="1">
          <a:blip r:embed="rId4">
            <a:alphaModFix amt="37000"/>
          </a:blip>
          <a:srcRect b="15426" l="0" r="0" t="0"/>
          <a:stretch/>
        </p:blipFill>
        <p:spPr>
          <a:xfrm rot="3735163">
            <a:off x="-2275874" y="5317035"/>
            <a:ext cx="4128331" cy="3491528"/>
          </a:xfrm>
          <a:prstGeom prst="rect">
            <a:avLst/>
          </a:prstGeom>
          <a:noFill/>
          <a:ln>
            <a:noFill/>
          </a:ln>
        </p:spPr>
      </p:pic>
      <p:pic>
        <p:nvPicPr>
          <p:cNvPr id="131" name="Google Shape;131;g2d1feff6ddd_0_9"/>
          <p:cNvPicPr preferRelativeResize="0"/>
          <p:nvPr/>
        </p:nvPicPr>
        <p:blipFill rotWithShape="1">
          <a:blip r:embed="rId4">
            <a:alphaModFix amt="37000"/>
          </a:blip>
          <a:srcRect b="15426" l="0" r="0" t="0"/>
          <a:stretch/>
        </p:blipFill>
        <p:spPr>
          <a:xfrm>
            <a:off x="9100849" y="6483654"/>
            <a:ext cx="5202699" cy="4400172"/>
          </a:xfrm>
          <a:prstGeom prst="rect">
            <a:avLst/>
          </a:prstGeom>
          <a:noFill/>
          <a:ln>
            <a:noFill/>
          </a:ln>
        </p:spPr>
      </p:pic>
      <p:sp>
        <p:nvSpPr>
          <p:cNvPr id="132" name="Google Shape;132;g2d1feff6ddd_0_9"/>
          <p:cNvSpPr/>
          <p:nvPr/>
        </p:nvSpPr>
        <p:spPr>
          <a:xfrm>
            <a:off x="4940300" y="318675"/>
            <a:ext cx="7251363"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g2d1feff6ddd_0_9"/>
          <p:cNvSpPr txBox="1"/>
          <p:nvPr/>
        </p:nvSpPr>
        <p:spPr>
          <a:xfrm>
            <a:off x="5264579" y="582750"/>
            <a:ext cx="6668100" cy="738900"/>
          </a:xfrm>
          <a:prstGeom prst="rect">
            <a:avLst/>
          </a:prstGeom>
          <a:noFill/>
          <a:ln>
            <a:noFill/>
          </a:ln>
        </p:spPr>
        <p:txBody>
          <a:bodyPr anchorCtr="0" anchor="t" bIns="0" lIns="0" spcFirstLastPara="1" rIns="0" wrap="square" tIns="0">
            <a:spAutoFit/>
          </a:bodyPr>
          <a:lstStyle/>
          <a:p>
            <a:pPr indent="0" lvl="0" marL="0" rtl="0" algn="l">
              <a:lnSpc>
                <a:spcPct val="163333"/>
              </a:lnSpc>
              <a:spcBef>
                <a:spcPts val="0"/>
              </a:spcBef>
              <a:spcAft>
                <a:spcPts val="0"/>
              </a:spcAft>
              <a:buClr>
                <a:schemeClr val="dk1"/>
              </a:buClr>
              <a:buSzPts val="4800"/>
              <a:buFont typeface="Arial"/>
              <a:buNone/>
            </a:pPr>
            <a:r>
              <a:rPr b="1" lang="en-US" sz="4800">
                <a:solidFill>
                  <a:srgbClr val="F2F2F2"/>
                </a:solidFill>
                <a:latin typeface="Cambria"/>
                <a:ea typeface="Cambria"/>
                <a:cs typeface="Cambria"/>
                <a:sym typeface="Cambria"/>
              </a:rPr>
              <a:t>The Project’s Objective</a:t>
            </a:r>
            <a:endParaRPr b="1" sz="4800">
              <a:solidFill>
                <a:srgbClr val="F2F2F2"/>
              </a:solidFill>
              <a:latin typeface="Cambria"/>
              <a:ea typeface="Cambria"/>
              <a:cs typeface="Cambria"/>
              <a:sym typeface="Cambria"/>
            </a:endParaRPr>
          </a:p>
        </p:txBody>
      </p:sp>
      <p:pic>
        <p:nvPicPr>
          <p:cNvPr id="134" name="Google Shape;134;g2d1feff6ddd_0_9"/>
          <p:cNvPicPr preferRelativeResize="0"/>
          <p:nvPr/>
        </p:nvPicPr>
        <p:blipFill rotWithShape="1">
          <a:blip r:embed="rId4">
            <a:alphaModFix amt="37000"/>
          </a:blip>
          <a:srcRect b="15426" l="0" r="0" t="0"/>
          <a:stretch/>
        </p:blipFill>
        <p:spPr>
          <a:xfrm rot="2852531">
            <a:off x="-3383956" y="-3966118"/>
            <a:ext cx="5624913" cy="4757258"/>
          </a:xfrm>
          <a:prstGeom prst="rect">
            <a:avLst/>
          </a:prstGeom>
          <a:noFill/>
          <a:ln>
            <a:noFill/>
          </a:ln>
        </p:spPr>
      </p:pic>
      <p:sp>
        <p:nvSpPr>
          <p:cNvPr id="135" name="Google Shape;135;g2d1feff6ddd_0_9"/>
          <p:cNvSpPr/>
          <p:nvPr/>
        </p:nvSpPr>
        <p:spPr>
          <a:xfrm>
            <a:off x="456659" y="1441754"/>
            <a:ext cx="1185312" cy="1190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36" name="Google Shape;136;g2d1feff6ddd_0_9"/>
          <p:cNvGrpSpPr/>
          <p:nvPr/>
        </p:nvGrpSpPr>
        <p:grpSpPr>
          <a:xfrm>
            <a:off x="1740174" y="2125925"/>
            <a:ext cx="1797273" cy="1693061"/>
            <a:chOff x="378227" y="1362969"/>
            <a:chExt cx="1343354" cy="1349375"/>
          </a:xfrm>
        </p:grpSpPr>
        <p:sp>
          <p:nvSpPr>
            <p:cNvPr id="137" name="Google Shape;137;g2d1feff6ddd_0_9"/>
            <p:cNvSpPr/>
            <p:nvPr/>
          </p:nvSpPr>
          <p:spPr>
            <a:xfrm>
              <a:off x="378227" y="1362969"/>
              <a:ext cx="1343354" cy="1349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E75B6"/>
            </a:solidFill>
            <a:ln cap="flat" cmpd="sng" w="9525">
              <a:solidFill>
                <a:srgbClr val="2E75B6"/>
              </a:solidFill>
              <a:prstDash val="solid"/>
              <a:round/>
              <a:headEnd len="sm" w="sm" type="none"/>
              <a:tailEnd len="sm" w="sm" type="none"/>
            </a:ln>
            <a:effectLst>
              <a:outerShdw blurRad="142875" rotWithShape="0" algn="bl" dir="10140000" dist="76200">
                <a:srgbClr val="000000">
                  <a:alpha val="48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g2d1feff6ddd_0_9"/>
            <p:cNvSpPr/>
            <p:nvPr/>
          </p:nvSpPr>
          <p:spPr>
            <a:xfrm>
              <a:off x="456659" y="1441754"/>
              <a:ext cx="1185312" cy="1190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2F2F2"/>
            </a:solidFill>
            <a:ln cap="flat" cmpd="sng" w="9525">
              <a:solidFill>
                <a:srgbClr val="2E75B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mbria"/>
                  <a:ea typeface="Cambria"/>
                  <a:cs typeface="Cambria"/>
                  <a:sym typeface="Cambria"/>
                </a:rPr>
                <a:t>Need For Indoor Navigation</a:t>
              </a:r>
              <a:endParaRPr i="0" sz="1800" u="none" cap="none" strike="noStrike">
                <a:solidFill>
                  <a:schemeClr val="dk1"/>
                </a:solidFill>
                <a:latin typeface="Cambria"/>
                <a:ea typeface="Cambria"/>
                <a:cs typeface="Cambria"/>
                <a:sym typeface="Cambria"/>
              </a:endParaRPr>
            </a:p>
          </p:txBody>
        </p:sp>
      </p:grpSp>
      <p:grpSp>
        <p:nvGrpSpPr>
          <p:cNvPr id="139" name="Google Shape;139;g2d1feff6ddd_0_9"/>
          <p:cNvGrpSpPr/>
          <p:nvPr/>
        </p:nvGrpSpPr>
        <p:grpSpPr>
          <a:xfrm>
            <a:off x="5215783" y="1953971"/>
            <a:ext cx="2012613" cy="2010434"/>
            <a:chOff x="378227" y="1362969"/>
            <a:chExt cx="1343354" cy="1349375"/>
          </a:xfrm>
        </p:grpSpPr>
        <p:sp>
          <p:nvSpPr>
            <p:cNvPr id="140" name="Google Shape;140;g2d1feff6ddd_0_9"/>
            <p:cNvSpPr/>
            <p:nvPr/>
          </p:nvSpPr>
          <p:spPr>
            <a:xfrm>
              <a:off x="378227" y="1362969"/>
              <a:ext cx="1343354" cy="1349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E75B6"/>
            </a:solidFill>
            <a:ln cap="flat" cmpd="sng" w="9525">
              <a:solidFill>
                <a:srgbClr val="2E75B6"/>
              </a:solidFill>
              <a:prstDash val="solid"/>
              <a:round/>
              <a:headEnd len="sm" w="sm" type="none"/>
              <a:tailEnd len="sm" w="sm" type="none"/>
            </a:ln>
            <a:effectLst>
              <a:outerShdw blurRad="157163" rotWithShape="0" algn="bl" dir="10500000" dist="85725">
                <a:srgbClr val="000000">
                  <a:alpha val="5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g2d1feff6ddd_0_9"/>
            <p:cNvSpPr/>
            <p:nvPr/>
          </p:nvSpPr>
          <p:spPr>
            <a:xfrm>
              <a:off x="456659" y="1441754"/>
              <a:ext cx="1185312" cy="1190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2F2F2"/>
            </a:solidFill>
            <a:ln cap="flat" cmpd="sng" w="9525">
              <a:solidFill>
                <a:srgbClr val="2E75B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700">
                  <a:solidFill>
                    <a:schemeClr val="dk1"/>
                  </a:solidFill>
                  <a:latin typeface="Cambria"/>
                  <a:ea typeface="Cambria"/>
                  <a:cs typeface="Cambria"/>
                  <a:sym typeface="Cambria"/>
                </a:rPr>
                <a:t>GPS doesn’t work. </a:t>
              </a:r>
              <a:endParaRPr sz="1700">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1800"/>
                <a:buFont typeface="Arial"/>
                <a:buNone/>
              </a:pPr>
              <a:r>
                <a:rPr lang="en-US" sz="1700">
                  <a:solidFill>
                    <a:schemeClr val="dk1"/>
                  </a:solidFill>
                  <a:latin typeface="Cambria"/>
                  <a:ea typeface="Cambria"/>
                  <a:cs typeface="Cambria"/>
                  <a:sym typeface="Cambria"/>
                </a:rPr>
                <a:t>Extra hardware is expensive.</a:t>
              </a:r>
              <a:endParaRPr i="0" sz="1700" u="none" cap="none" strike="noStrike">
                <a:solidFill>
                  <a:schemeClr val="dk1"/>
                </a:solidFill>
                <a:latin typeface="Cambria"/>
                <a:ea typeface="Cambria"/>
                <a:cs typeface="Cambria"/>
                <a:sym typeface="Cambria"/>
              </a:endParaRPr>
            </a:p>
          </p:txBody>
        </p:sp>
      </p:grpSp>
      <p:grpSp>
        <p:nvGrpSpPr>
          <p:cNvPr id="142" name="Google Shape;142;g2d1feff6ddd_0_9"/>
          <p:cNvGrpSpPr/>
          <p:nvPr/>
        </p:nvGrpSpPr>
        <p:grpSpPr>
          <a:xfrm>
            <a:off x="8655024" y="2112662"/>
            <a:ext cx="1797273" cy="1693061"/>
            <a:chOff x="378227" y="1362969"/>
            <a:chExt cx="1343354" cy="1349375"/>
          </a:xfrm>
        </p:grpSpPr>
        <p:sp>
          <p:nvSpPr>
            <p:cNvPr id="143" name="Google Shape;143;g2d1feff6ddd_0_9"/>
            <p:cNvSpPr/>
            <p:nvPr/>
          </p:nvSpPr>
          <p:spPr>
            <a:xfrm>
              <a:off x="378227" y="1362969"/>
              <a:ext cx="1343354" cy="134937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E75B6"/>
            </a:solidFill>
            <a:ln>
              <a:noFill/>
            </a:ln>
            <a:effectLst>
              <a:outerShdw blurRad="142875" rotWithShape="0" algn="bl" dir="10380000" dist="85725">
                <a:srgbClr val="000000">
                  <a:alpha val="5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g2d1feff6ddd_0_9"/>
            <p:cNvSpPr/>
            <p:nvPr/>
          </p:nvSpPr>
          <p:spPr>
            <a:xfrm>
              <a:off x="456659" y="1441754"/>
              <a:ext cx="1185312" cy="1190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700">
                  <a:solidFill>
                    <a:schemeClr val="dk1"/>
                  </a:solidFill>
                  <a:latin typeface="Calibri"/>
                  <a:ea typeface="Calibri"/>
                  <a:cs typeface="Calibri"/>
                  <a:sym typeface="Calibri"/>
                </a:rPr>
                <a:t>The</a:t>
              </a:r>
              <a:r>
                <a:rPr lang="en-US" sz="1700">
                  <a:solidFill>
                    <a:schemeClr val="dk1"/>
                  </a:solidFill>
                  <a:latin typeface="Calibri"/>
                  <a:ea typeface="Calibri"/>
                  <a:cs typeface="Calibri"/>
                  <a:sym typeface="Calibri"/>
                </a:rPr>
                <a:t> Big Solution</a:t>
              </a:r>
              <a:endParaRPr b="0" i="0" sz="1700" u="none" cap="none" strike="noStrike">
                <a:solidFill>
                  <a:schemeClr val="dk1"/>
                </a:solidFill>
                <a:latin typeface="Calibri"/>
                <a:ea typeface="Calibri"/>
                <a:cs typeface="Calibri"/>
                <a:sym typeface="Calibri"/>
              </a:endParaRPr>
            </a:p>
          </p:txBody>
        </p:sp>
      </p:grpSp>
      <p:cxnSp>
        <p:nvCxnSpPr>
          <p:cNvPr id="145" name="Google Shape;145;g2d1feff6ddd_0_9"/>
          <p:cNvCxnSpPr/>
          <p:nvPr/>
        </p:nvCxnSpPr>
        <p:spPr>
          <a:xfrm>
            <a:off x="3527075" y="2959188"/>
            <a:ext cx="1688700" cy="0"/>
          </a:xfrm>
          <a:prstGeom prst="straightConnector1">
            <a:avLst/>
          </a:prstGeom>
          <a:noFill/>
          <a:ln cap="flat" cmpd="sng" w="76200">
            <a:solidFill>
              <a:srgbClr val="2E75B6"/>
            </a:solidFill>
            <a:prstDash val="solid"/>
            <a:round/>
            <a:headEnd len="med" w="med" type="none"/>
            <a:tailEnd len="med" w="med" type="triangle"/>
          </a:ln>
        </p:spPr>
      </p:cxnSp>
      <p:cxnSp>
        <p:nvCxnSpPr>
          <p:cNvPr id="146" name="Google Shape;146;g2d1feff6ddd_0_9"/>
          <p:cNvCxnSpPr/>
          <p:nvPr/>
        </p:nvCxnSpPr>
        <p:spPr>
          <a:xfrm flipH="1" rot="10800000">
            <a:off x="7217675" y="2959300"/>
            <a:ext cx="1437300" cy="2100"/>
          </a:xfrm>
          <a:prstGeom prst="straightConnector1">
            <a:avLst/>
          </a:prstGeom>
          <a:noFill/>
          <a:ln cap="flat" cmpd="sng" w="76200">
            <a:solidFill>
              <a:srgbClr val="2E75B6"/>
            </a:solidFill>
            <a:prstDash val="solid"/>
            <a:round/>
            <a:headEnd len="med" w="med" type="none"/>
            <a:tailEnd len="med" w="med" type="triangle"/>
          </a:ln>
        </p:spPr>
      </p:cxnSp>
      <p:sp>
        <p:nvSpPr>
          <p:cNvPr id="147" name="Google Shape;147;g2d1feff6ddd_0_9"/>
          <p:cNvSpPr/>
          <p:nvPr/>
        </p:nvSpPr>
        <p:spPr>
          <a:xfrm>
            <a:off x="5215775" y="4272475"/>
            <a:ext cx="3723300" cy="2335200"/>
          </a:xfrm>
          <a:prstGeom prst="roundRect">
            <a:avLst>
              <a:gd fmla="val 16667" name="adj"/>
            </a:avLst>
          </a:prstGeom>
          <a:solidFill>
            <a:schemeClr val="lt1"/>
          </a:solidFill>
          <a:ln cap="flat" cmpd="sng" w="114300">
            <a:solidFill>
              <a:srgbClr val="2E75B6"/>
            </a:solidFill>
            <a:prstDash val="solid"/>
            <a:round/>
            <a:headEnd len="sm" w="sm" type="none"/>
            <a:tailEnd len="sm" w="sm" type="none"/>
          </a:ln>
          <a:effectLst>
            <a:outerShdw blurRad="128588" rotWithShape="0" algn="bl" dir="10200000" dist="76200">
              <a:srgbClr val="000000">
                <a:alpha val="50000"/>
              </a:srgbClr>
            </a:outerShdw>
          </a:effectLst>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2E75B6"/>
              </a:buClr>
              <a:buSzPts val="1800"/>
              <a:buFont typeface="Cambria"/>
              <a:buChar char="●"/>
            </a:pPr>
            <a:r>
              <a:rPr lang="en-US" sz="1800">
                <a:latin typeface="Cambria"/>
                <a:ea typeface="Cambria"/>
                <a:cs typeface="Cambria"/>
                <a:sym typeface="Cambria"/>
              </a:rPr>
              <a:t> Use existing WiFi APs</a:t>
            </a:r>
            <a:endParaRPr sz="1800">
              <a:latin typeface="Cambria"/>
              <a:ea typeface="Cambria"/>
              <a:cs typeface="Cambria"/>
              <a:sym typeface="Cambria"/>
            </a:endParaRPr>
          </a:p>
          <a:p>
            <a:pPr indent="-342900" lvl="0" marL="457200" rtl="0" algn="l">
              <a:lnSpc>
                <a:spcPct val="115000"/>
              </a:lnSpc>
              <a:spcBef>
                <a:spcPts val="0"/>
              </a:spcBef>
              <a:spcAft>
                <a:spcPts val="0"/>
              </a:spcAft>
              <a:buClr>
                <a:srgbClr val="2E75B6"/>
              </a:buClr>
              <a:buSzPts val="1800"/>
              <a:buFont typeface="Cambria"/>
              <a:buChar char="●"/>
            </a:pPr>
            <a:r>
              <a:rPr lang="en-US" sz="1800">
                <a:latin typeface="Cambria"/>
                <a:ea typeface="Cambria"/>
                <a:cs typeface="Cambria"/>
                <a:sym typeface="Cambria"/>
              </a:rPr>
              <a:t>Estimate user's location</a:t>
            </a:r>
            <a:endParaRPr sz="1800">
              <a:latin typeface="Cambria"/>
              <a:ea typeface="Cambria"/>
              <a:cs typeface="Cambria"/>
              <a:sym typeface="Cambria"/>
            </a:endParaRPr>
          </a:p>
          <a:p>
            <a:pPr indent="-342900" lvl="0" marL="457200" rtl="0" algn="l">
              <a:lnSpc>
                <a:spcPct val="115000"/>
              </a:lnSpc>
              <a:spcBef>
                <a:spcPts val="0"/>
              </a:spcBef>
              <a:spcAft>
                <a:spcPts val="0"/>
              </a:spcAft>
              <a:buClr>
                <a:srgbClr val="2E75B6"/>
              </a:buClr>
              <a:buSzPts val="1800"/>
              <a:buFont typeface="Cambria"/>
              <a:buChar char="●"/>
            </a:pPr>
            <a:r>
              <a:rPr lang="en-US" sz="1800">
                <a:latin typeface="Cambria"/>
                <a:ea typeface="Cambria"/>
                <a:cs typeface="Cambria"/>
                <a:sym typeface="Cambria"/>
              </a:rPr>
              <a:t>No extra hardware needed</a:t>
            </a:r>
            <a:endParaRPr sz="1800">
              <a:latin typeface="Cambria"/>
              <a:ea typeface="Cambria"/>
              <a:cs typeface="Cambria"/>
              <a:sym typeface="Cambria"/>
            </a:endParaRPr>
          </a:p>
          <a:p>
            <a:pPr indent="-342900" lvl="0" marL="457200" rtl="0" algn="l">
              <a:lnSpc>
                <a:spcPct val="115000"/>
              </a:lnSpc>
              <a:spcBef>
                <a:spcPts val="0"/>
              </a:spcBef>
              <a:spcAft>
                <a:spcPts val="0"/>
              </a:spcAft>
              <a:buClr>
                <a:srgbClr val="2E75B6"/>
              </a:buClr>
              <a:buSzPts val="1800"/>
              <a:buFont typeface="Cambria"/>
              <a:buChar char="●"/>
            </a:pPr>
            <a:r>
              <a:rPr lang="en-US" sz="1800">
                <a:latin typeface="Cambria"/>
                <a:ea typeface="Cambria"/>
                <a:cs typeface="Cambria"/>
                <a:sym typeface="Cambria"/>
              </a:rPr>
              <a:t>Broader range indoors</a:t>
            </a:r>
            <a:endParaRPr sz="1800">
              <a:latin typeface="Cambria"/>
              <a:ea typeface="Cambria"/>
              <a:cs typeface="Cambria"/>
              <a:sym typeface="Cambria"/>
            </a:endParaRPr>
          </a:p>
          <a:p>
            <a:pPr indent="-342900" lvl="0" marL="457200" rtl="0" algn="l">
              <a:lnSpc>
                <a:spcPct val="115000"/>
              </a:lnSpc>
              <a:spcBef>
                <a:spcPts val="0"/>
              </a:spcBef>
              <a:spcAft>
                <a:spcPts val="0"/>
              </a:spcAft>
              <a:buClr>
                <a:srgbClr val="2E75B6"/>
              </a:buClr>
              <a:buSzPts val="1800"/>
              <a:buFont typeface="Cambria"/>
              <a:buChar char="●"/>
            </a:pPr>
            <a:r>
              <a:rPr lang="en-US" sz="1800">
                <a:latin typeface="Cambria"/>
                <a:ea typeface="Cambria"/>
                <a:cs typeface="Cambria"/>
                <a:sym typeface="Cambria"/>
              </a:rPr>
              <a:t>Can penetrate structures</a:t>
            </a:r>
            <a:endParaRPr sz="1800">
              <a:latin typeface="Cambria"/>
              <a:ea typeface="Cambria"/>
              <a:cs typeface="Cambria"/>
              <a:sym typeface="Cambria"/>
            </a:endParaRPr>
          </a:p>
        </p:txBody>
      </p:sp>
      <p:cxnSp>
        <p:nvCxnSpPr>
          <p:cNvPr id="148" name="Google Shape;148;g2d1feff6ddd_0_9"/>
          <p:cNvCxnSpPr/>
          <p:nvPr/>
        </p:nvCxnSpPr>
        <p:spPr>
          <a:xfrm flipH="1">
            <a:off x="8944250" y="5438725"/>
            <a:ext cx="741900" cy="4500"/>
          </a:xfrm>
          <a:prstGeom prst="straightConnector1">
            <a:avLst/>
          </a:prstGeom>
          <a:noFill/>
          <a:ln cap="flat" cmpd="sng" w="76200">
            <a:solidFill>
              <a:srgbClr val="2E75B6"/>
            </a:solidFill>
            <a:prstDash val="solid"/>
            <a:round/>
            <a:headEnd len="med" w="med" type="none"/>
            <a:tailEnd len="med" w="med" type="triangle"/>
          </a:ln>
        </p:spPr>
      </p:cxnSp>
      <p:cxnSp>
        <p:nvCxnSpPr>
          <p:cNvPr id="149" name="Google Shape;149;g2d1feff6ddd_0_9"/>
          <p:cNvCxnSpPr/>
          <p:nvPr/>
        </p:nvCxnSpPr>
        <p:spPr>
          <a:xfrm rot="10800000">
            <a:off x="9618175" y="3739275"/>
            <a:ext cx="36900" cy="1720200"/>
          </a:xfrm>
          <a:prstGeom prst="straightConnector1">
            <a:avLst/>
          </a:prstGeom>
          <a:noFill/>
          <a:ln cap="flat" cmpd="sng" w="76200">
            <a:solidFill>
              <a:srgbClr val="2E75B6"/>
            </a:solidFill>
            <a:prstDash val="solid"/>
            <a:round/>
            <a:headEnd len="med" w="med" type="none"/>
            <a:tailEnd len="med" w="med" type="none"/>
          </a:ln>
        </p:spPr>
      </p:cxnSp>
      <p:pic>
        <p:nvPicPr>
          <p:cNvPr id="150" name="Google Shape;150;g2d1feff6ddd_0_9"/>
          <p:cNvPicPr preferRelativeResize="0"/>
          <p:nvPr/>
        </p:nvPicPr>
        <p:blipFill>
          <a:blip r:embed="rId5">
            <a:alphaModFix/>
          </a:blip>
          <a:stretch>
            <a:fillRect/>
          </a:stretch>
        </p:blipFill>
        <p:spPr>
          <a:xfrm>
            <a:off x="1642263" y="4499575"/>
            <a:ext cx="2894400" cy="1881000"/>
          </a:xfrm>
          <a:prstGeom prst="roundRect">
            <a:avLst>
              <a:gd fmla="val 16667" name="adj"/>
            </a:avLst>
          </a:prstGeom>
          <a:noFill/>
          <a:ln cap="flat" cmpd="sng" w="28575">
            <a:solidFill>
              <a:srgbClr val="2E75B6"/>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pic>
        <p:nvPicPr>
          <p:cNvPr id="611" name="Google Shape;611;p17"/>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612" name="Google Shape;612;p17"/>
          <p:cNvPicPr preferRelativeResize="0"/>
          <p:nvPr/>
        </p:nvPicPr>
        <p:blipFill rotWithShape="1">
          <a:blip r:embed="rId4">
            <a:alphaModFix amt="37000"/>
          </a:blip>
          <a:srcRect b="15425" l="0" r="0" t="0"/>
          <a:stretch/>
        </p:blipFill>
        <p:spPr>
          <a:xfrm rot="2852532">
            <a:off x="-3383957" y="-3966118"/>
            <a:ext cx="5624913" cy="4757259"/>
          </a:xfrm>
          <a:prstGeom prst="rect">
            <a:avLst/>
          </a:prstGeom>
          <a:noFill/>
          <a:ln>
            <a:noFill/>
          </a:ln>
        </p:spPr>
      </p:pic>
      <p:graphicFrame>
        <p:nvGraphicFramePr>
          <p:cNvPr id="613" name="Google Shape;613;p17"/>
          <p:cNvGraphicFramePr/>
          <p:nvPr/>
        </p:nvGraphicFramePr>
        <p:xfrm>
          <a:off x="215824" y="2050020"/>
          <a:ext cx="3000000" cy="3000000"/>
        </p:xfrm>
        <a:graphic>
          <a:graphicData uri="http://schemas.openxmlformats.org/drawingml/2006/table">
            <a:tbl>
              <a:tblPr>
                <a:noFill/>
                <a:tableStyleId>{B5032ABD-16B5-4DB6-A346-25F179604FAA}</a:tableStyleId>
              </a:tblPr>
              <a:tblGrid>
                <a:gridCol w="1305500"/>
                <a:gridCol w="392500"/>
                <a:gridCol w="691150"/>
                <a:gridCol w="725275"/>
                <a:gridCol w="443700"/>
                <a:gridCol w="409575"/>
                <a:gridCol w="460775"/>
                <a:gridCol w="546100"/>
                <a:gridCol w="511975"/>
              </a:tblGrid>
              <a:tr h="286050">
                <a:tc>
                  <a:txBody>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24292F"/>
                          </a:solidFill>
                          <a:latin typeface="Calibri"/>
                          <a:ea typeface="Calibri"/>
                          <a:cs typeface="Calibri"/>
                          <a:sym typeface="Calibri"/>
                        </a:rPr>
                        <a:t>mac</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24292F"/>
                          </a:solidFill>
                          <a:latin typeface="Calibri"/>
                          <a:ea typeface="Calibri"/>
                          <a:cs typeface="Calibri"/>
                          <a:sym typeface="Calibri"/>
                        </a:rPr>
                        <a:t>Test #</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24292F"/>
                          </a:solidFill>
                          <a:latin typeface="Calibri"/>
                          <a:ea typeface="Calibri"/>
                          <a:cs typeface="Calibri"/>
                          <a:sym typeface="Calibri"/>
                        </a:rPr>
                        <a:t>mean</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24292F"/>
                          </a:solidFill>
                          <a:latin typeface="Calibri"/>
                          <a:ea typeface="Calibri"/>
                          <a:cs typeface="Calibri"/>
                          <a:sym typeface="Calibri"/>
                        </a:rPr>
                        <a:t>std</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24292F"/>
                          </a:solidFill>
                          <a:latin typeface="Calibri"/>
                          <a:ea typeface="Calibri"/>
                          <a:cs typeface="Calibri"/>
                          <a:sym typeface="Calibri"/>
                        </a:rPr>
                        <a:t>min</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24292F"/>
                          </a:solidFill>
                          <a:latin typeface="Calibri"/>
                          <a:ea typeface="Calibri"/>
                          <a:cs typeface="Calibri"/>
                          <a:sym typeface="Calibri"/>
                        </a:rPr>
                        <a:t>25%</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24292F"/>
                          </a:solidFill>
                          <a:latin typeface="Calibri"/>
                          <a:ea typeface="Calibri"/>
                          <a:cs typeface="Calibri"/>
                          <a:sym typeface="Calibri"/>
                        </a:rPr>
                        <a:t>50%</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24292F"/>
                          </a:solidFill>
                          <a:latin typeface="Calibri"/>
                          <a:ea typeface="Calibri"/>
                          <a:cs typeface="Calibri"/>
                          <a:sym typeface="Calibri"/>
                        </a:rPr>
                        <a:t>75%</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i="0" lang="en-US" sz="800" u="none" cap="none" strike="noStrike">
                          <a:solidFill>
                            <a:srgbClr val="24292F"/>
                          </a:solidFill>
                          <a:latin typeface="Calibri"/>
                          <a:ea typeface="Calibri"/>
                          <a:cs typeface="Calibri"/>
                          <a:sym typeface="Calibri"/>
                        </a:rPr>
                        <a:t>max</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8650">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5c:53:c3:90:0f:4f</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44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-65.4773</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1.784802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-68</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-66</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-66</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-65</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-59</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8650">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78:65:59:6d:81:0f</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47</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-42.8298</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2.088469</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-49</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-44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-43</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-41</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-39</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8650">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78:65:59:6d:81:0e</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46</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-38.3913</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5.900954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-76</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-39</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-38</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-36</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-35</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8650">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92:57:3e:ec:83:31</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46</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-81.1304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0.832898</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-83</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-79</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8650">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00:b8:c2:8d:09:17</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35</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-83.3429</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0.764771</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-86</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-83</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-83</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8650">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92:57:3e:ec:83:30</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47</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-80.8511</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0.690895</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-80</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-79</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8650">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1c:57:3e:ec:83:33</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38</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-72.9474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4.798352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-75</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-73.25</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-56</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8650">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f4:91:1e:d4:1e:41</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35</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-78.8857</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4.843257</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-79</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-62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8650">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5c:53:c3:90:0f:50</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47</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-78.9149</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0.653745</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-80</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-79</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-79</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-78.5</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-78</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8650">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a2:b5:3c:b1:95:26</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6</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-81.5</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3.72827</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-83</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-83</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-82.25</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0475">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5e:53:c3:90:0f:57</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47</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-79.1064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0.698882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-79.5</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-79</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-79</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-78</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0475">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02:15:99:c9:d1:40</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18</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-82.9444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0.802366</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-83.75</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-83</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8650">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50:2c:c6:55:26:77</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30</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-80.1667</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3.769966</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-80</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-67</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8650">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a8:63:7d:10:9e:42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5</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1.81659</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-79</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8650">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fa:8f:ca:92:de:00</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-82.1429</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1.676163</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-85</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-83</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8650">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c4:eb:42:ee:1b:64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30</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-81.7</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1.784029</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-83</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-80.25</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-77</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8650">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0c:b9:37:86:91:8d</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28</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-81.3929</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1.812289</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-85</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-76</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8650">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50:2c:c6:55:26:af</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17</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-80.4706</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3.590224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-80</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-68</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8650">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00:35:ff:21:3c:56</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13</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-81.8462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2.375084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-84</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-83</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-83</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-75</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8650">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68:aa:c4:b2:63:40</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5</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-81.2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1.643168</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-83</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-82</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-80</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24292F"/>
                          </a:solidFill>
                          <a:latin typeface="Cambria"/>
                          <a:ea typeface="Cambria"/>
                          <a:cs typeface="Cambria"/>
                          <a:sym typeface="Cambria"/>
                        </a:rPr>
                        <a:t>-79</a:t>
                      </a:r>
                      <a:endParaRPr sz="1300" u="none" cap="none" strike="noStrike"/>
                    </a:p>
                  </a:txBody>
                  <a:tcPr marT="31975" marB="31975" marR="63925" marL="639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614" name="Google Shape;614;p17"/>
          <p:cNvSpPr/>
          <p:nvPr/>
        </p:nvSpPr>
        <p:spPr>
          <a:xfrm>
            <a:off x="333374" y="2067376"/>
            <a:ext cx="14598053"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615" name="Google Shape;615;p17"/>
          <p:cNvSpPr txBox="1"/>
          <p:nvPr/>
        </p:nvSpPr>
        <p:spPr>
          <a:xfrm>
            <a:off x="5819927" y="2050020"/>
            <a:ext cx="6156249"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4292F"/>
                </a:solidFill>
                <a:latin typeface="Cambria"/>
                <a:ea typeface="Cambria"/>
                <a:cs typeface="Cambria"/>
                <a:sym typeface="Cambria"/>
              </a:rPr>
              <a:t>The table provides a view of how the RSSI values for each MAC address vary across multiple tests. This is for analyzing the stability and reliability of the Wi-Fi signal from various devices in a specific location.</a:t>
            </a:r>
            <a:endParaRPr b="0" i="0" sz="1800" u="none" cap="none" strike="noStrike">
              <a:solidFill>
                <a:schemeClr val="dk1"/>
              </a:solidFill>
              <a:latin typeface="Calibri"/>
              <a:ea typeface="Calibri"/>
              <a:cs typeface="Calibri"/>
              <a:sym typeface="Calibri"/>
            </a:endParaRPr>
          </a:p>
        </p:txBody>
      </p:sp>
      <p:sp>
        <p:nvSpPr>
          <p:cNvPr id="616" name="Google Shape;616;p17"/>
          <p:cNvSpPr txBox="1"/>
          <p:nvPr/>
        </p:nvSpPr>
        <p:spPr>
          <a:xfrm>
            <a:off x="5819926" y="3697496"/>
            <a:ext cx="6156249"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4292F"/>
                </a:solidFill>
                <a:latin typeface="Cambria"/>
                <a:ea typeface="Cambria"/>
                <a:cs typeface="Cambria"/>
                <a:sym typeface="Cambria"/>
              </a:rPr>
              <a:t>Results: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24292F"/>
              </a:buClr>
              <a:buSzPts val="1800"/>
              <a:buFont typeface="Arial"/>
              <a:buChar char="•"/>
            </a:pPr>
            <a:r>
              <a:rPr b="0" i="0" lang="en-US" sz="1800" u="none" cap="none" strike="noStrike">
                <a:solidFill>
                  <a:srgbClr val="24292F"/>
                </a:solidFill>
                <a:latin typeface="Cambria"/>
                <a:ea typeface="Cambria"/>
                <a:cs typeface="Cambria"/>
                <a:sym typeface="Cambria"/>
              </a:rPr>
              <a:t>The average RSSI values ranged significantly across devices</a:t>
            </a:r>
            <a:endParaRPr b="0" i="0" sz="1800" u="none" cap="none" strike="noStrike">
              <a:solidFill>
                <a:srgbClr val="24292F"/>
              </a:solidFill>
              <a:latin typeface="Cambria"/>
              <a:ea typeface="Cambria"/>
              <a:cs typeface="Cambria"/>
              <a:sym typeface="Cambria"/>
            </a:endParaRPr>
          </a:p>
          <a:p>
            <a:pPr indent="-342900" lvl="0" marL="342900" marR="0" rtl="0" algn="l">
              <a:lnSpc>
                <a:spcPct val="100000"/>
              </a:lnSpc>
              <a:spcBef>
                <a:spcPts val="0"/>
              </a:spcBef>
              <a:spcAft>
                <a:spcPts val="0"/>
              </a:spcAft>
              <a:buClr>
                <a:srgbClr val="24292F"/>
              </a:buClr>
              <a:buSzPts val="1800"/>
              <a:buFont typeface="Arial"/>
              <a:buChar char="•"/>
            </a:pPr>
            <a:r>
              <a:rPr b="0" i="0" lang="en-US" sz="1800" u="none" cap="none" strike="noStrike">
                <a:solidFill>
                  <a:srgbClr val="24292F"/>
                </a:solidFill>
                <a:latin typeface="Cambria"/>
                <a:ea typeface="Cambria"/>
                <a:cs typeface="Cambria"/>
                <a:sym typeface="Cambria"/>
              </a:rPr>
              <a:t>The standard deviation (std) provides a measure of how consistent the signal strength was for each device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24292F"/>
              </a:buClr>
              <a:buSzPts val="1800"/>
              <a:buFont typeface="Arial"/>
              <a:buChar char="•"/>
            </a:pPr>
            <a:r>
              <a:rPr b="0" i="0" lang="en-US" sz="1800" u="none" cap="none" strike="noStrike">
                <a:solidFill>
                  <a:srgbClr val="24292F"/>
                </a:solidFill>
                <a:latin typeface="Cambria"/>
                <a:ea typeface="Cambria"/>
                <a:cs typeface="Cambria"/>
                <a:sym typeface="Cambria"/>
              </a:rPr>
              <a:t>The minimum and maximum values highlight the range of RSSI values recorded.</a:t>
            </a:r>
            <a:endParaRPr b="0" i="0" sz="1800" u="none" cap="none" strike="noStrike">
              <a:solidFill>
                <a:srgbClr val="24292F"/>
              </a:solidFill>
              <a:latin typeface="Cambria"/>
              <a:ea typeface="Cambria"/>
              <a:cs typeface="Cambria"/>
              <a:sym typeface="Cambria"/>
            </a:endParaRPr>
          </a:p>
        </p:txBody>
      </p:sp>
      <p:sp>
        <p:nvSpPr>
          <p:cNvPr id="617" name="Google Shape;617;p17"/>
          <p:cNvSpPr/>
          <p:nvPr/>
        </p:nvSpPr>
        <p:spPr>
          <a:xfrm flipH="1" rot="10800000">
            <a:off x="5819926" y="3451063"/>
            <a:ext cx="6156249" cy="45719"/>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8" name="Google Shape;618;p17"/>
          <p:cNvSpPr/>
          <p:nvPr/>
        </p:nvSpPr>
        <p:spPr>
          <a:xfrm>
            <a:off x="8349831" y="278125"/>
            <a:ext cx="3958895"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9" name="Google Shape;619;p17"/>
          <p:cNvSpPr txBox="1"/>
          <p:nvPr/>
        </p:nvSpPr>
        <p:spPr>
          <a:xfrm>
            <a:off x="8515927" y="447626"/>
            <a:ext cx="3676200" cy="7389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rgbClr val="000000"/>
              </a:buClr>
              <a:buSzPts val="4800"/>
              <a:buFont typeface="Arial"/>
              <a:buNone/>
            </a:pPr>
            <a:r>
              <a:rPr b="1" lang="en-US" sz="4800">
                <a:solidFill>
                  <a:srgbClr val="F2F2F2"/>
                </a:solidFill>
                <a:latin typeface="Cambria"/>
                <a:ea typeface="Cambria"/>
                <a:cs typeface="Cambria"/>
                <a:sym typeface="Cambria"/>
              </a:rPr>
              <a:t>References</a:t>
            </a:r>
            <a:endParaRPr b="0" i="0" sz="4800" u="none" cap="none" strike="noStrike">
              <a:solidFill>
                <a:srgbClr val="F2F2F2"/>
              </a:solidFill>
              <a:latin typeface="Arial"/>
              <a:ea typeface="Arial"/>
              <a:cs typeface="Arial"/>
              <a:sym typeface="Arial"/>
            </a:endParaRPr>
          </a:p>
        </p:txBody>
      </p:sp>
      <p:sp>
        <p:nvSpPr>
          <p:cNvPr id="620" name="Google Shape;620;p17"/>
          <p:cNvSpPr txBox="1"/>
          <p:nvPr/>
        </p:nvSpPr>
        <p:spPr>
          <a:xfrm>
            <a:off x="215825" y="930450"/>
            <a:ext cx="77535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mbria"/>
                <a:ea typeface="Cambria"/>
                <a:cs typeface="Cambria"/>
                <a:sym typeface="Cambria"/>
              </a:rPr>
              <a:t>Stability Evaluation of RSSI Readings - </a:t>
            </a:r>
            <a:r>
              <a:rPr lang="en-US" sz="2800">
                <a:solidFill>
                  <a:schemeClr val="dk1"/>
                </a:solidFill>
                <a:latin typeface="Cambria"/>
                <a:ea typeface="Cambria"/>
                <a:cs typeface="Cambria"/>
                <a:sym typeface="Cambria"/>
              </a:rPr>
              <a:t>Table Results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g2d14381df4c_0_40"/>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157" name="Google Shape;157;g2d14381df4c_0_40"/>
          <p:cNvPicPr preferRelativeResize="0"/>
          <p:nvPr/>
        </p:nvPicPr>
        <p:blipFill rotWithShape="1">
          <a:blip r:embed="rId4">
            <a:alphaModFix amt="37000"/>
          </a:blip>
          <a:srcRect b="15426" l="0" r="0" t="0"/>
          <a:stretch/>
        </p:blipFill>
        <p:spPr>
          <a:xfrm rot="3735163">
            <a:off x="-2275874" y="5317035"/>
            <a:ext cx="4128331" cy="3491528"/>
          </a:xfrm>
          <a:prstGeom prst="rect">
            <a:avLst/>
          </a:prstGeom>
          <a:noFill/>
          <a:ln>
            <a:noFill/>
          </a:ln>
        </p:spPr>
      </p:pic>
      <p:pic>
        <p:nvPicPr>
          <p:cNvPr id="158" name="Google Shape;158;g2d14381df4c_0_40"/>
          <p:cNvPicPr preferRelativeResize="0"/>
          <p:nvPr/>
        </p:nvPicPr>
        <p:blipFill rotWithShape="1">
          <a:blip r:embed="rId4">
            <a:alphaModFix amt="37000"/>
          </a:blip>
          <a:srcRect b="15426" l="0" r="0" t="0"/>
          <a:stretch/>
        </p:blipFill>
        <p:spPr>
          <a:xfrm>
            <a:off x="9100849" y="6483654"/>
            <a:ext cx="5202699" cy="4400172"/>
          </a:xfrm>
          <a:prstGeom prst="rect">
            <a:avLst/>
          </a:prstGeom>
          <a:noFill/>
          <a:ln>
            <a:noFill/>
          </a:ln>
        </p:spPr>
      </p:pic>
      <p:sp>
        <p:nvSpPr>
          <p:cNvPr id="159" name="Google Shape;159;g2d14381df4c_0_40"/>
          <p:cNvSpPr/>
          <p:nvPr/>
        </p:nvSpPr>
        <p:spPr>
          <a:xfrm>
            <a:off x="4940300" y="318675"/>
            <a:ext cx="7251363"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0" name="Google Shape;160;g2d14381df4c_0_40"/>
          <p:cNvSpPr txBox="1"/>
          <p:nvPr/>
        </p:nvSpPr>
        <p:spPr>
          <a:xfrm>
            <a:off x="5264583" y="582762"/>
            <a:ext cx="12763200" cy="7389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rgbClr val="000000"/>
              </a:buClr>
              <a:buSzPts val="4800"/>
              <a:buFont typeface="Arial"/>
              <a:buNone/>
            </a:pPr>
            <a:r>
              <a:rPr b="1" i="0" lang="en-US" sz="4800" u="none" cap="none" strike="noStrike">
                <a:solidFill>
                  <a:srgbClr val="F2F2F2"/>
                </a:solidFill>
                <a:latin typeface="Cambria"/>
                <a:ea typeface="Cambria"/>
                <a:cs typeface="Cambria"/>
                <a:sym typeface="Cambria"/>
              </a:rPr>
              <a:t>The Project’s Objective</a:t>
            </a:r>
            <a:endParaRPr i="0" sz="4800" u="none" cap="none" strike="noStrike">
              <a:solidFill>
                <a:srgbClr val="F2F2F2"/>
              </a:solidFill>
              <a:latin typeface="Cambria"/>
              <a:ea typeface="Cambria"/>
              <a:cs typeface="Cambria"/>
              <a:sym typeface="Cambria"/>
            </a:endParaRPr>
          </a:p>
        </p:txBody>
      </p:sp>
      <p:pic>
        <p:nvPicPr>
          <p:cNvPr id="161" name="Google Shape;161;g2d14381df4c_0_40"/>
          <p:cNvPicPr preferRelativeResize="0"/>
          <p:nvPr/>
        </p:nvPicPr>
        <p:blipFill rotWithShape="1">
          <a:blip r:embed="rId4">
            <a:alphaModFix amt="37000"/>
          </a:blip>
          <a:srcRect b="15426" l="0" r="0" t="0"/>
          <a:stretch/>
        </p:blipFill>
        <p:spPr>
          <a:xfrm rot="2852531">
            <a:off x="-3383956" y="-3966118"/>
            <a:ext cx="5624913" cy="4757258"/>
          </a:xfrm>
          <a:prstGeom prst="rect">
            <a:avLst/>
          </a:prstGeom>
          <a:noFill/>
          <a:ln>
            <a:noFill/>
          </a:ln>
        </p:spPr>
      </p:pic>
      <p:sp>
        <p:nvSpPr>
          <p:cNvPr id="162" name="Google Shape;162;g2d14381df4c_0_40"/>
          <p:cNvSpPr/>
          <p:nvPr/>
        </p:nvSpPr>
        <p:spPr>
          <a:xfrm>
            <a:off x="456659" y="1441754"/>
            <a:ext cx="1185312" cy="1190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g2d14381df4c_0_40"/>
          <p:cNvSpPr txBox="1"/>
          <p:nvPr/>
        </p:nvSpPr>
        <p:spPr>
          <a:xfrm>
            <a:off x="456650" y="3491850"/>
            <a:ext cx="10887600" cy="3263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solidFill>
                  <a:schemeClr val="dk1"/>
                </a:solidFill>
                <a:latin typeface="Cambria"/>
                <a:ea typeface="Cambria"/>
                <a:cs typeface="Cambria"/>
                <a:sym typeface="Cambria"/>
              </a:rPr>
              <a:t>Our study builds upon employing a combination of WKNN and Euclidean distance measures, with a focus on clustering RSSI values into Wifi fingerprints. We learned from the methods and insights presented in these articles that, while the basic k-NN framework provides a reliable starting point, its performance can be substantially improved through thoughtful optimizations and methodological enhancements.</a:t>
            </a:r>
            <a:endParaRPr sz="2000">
              <a:solidFill>
                <a:schemeClr val="dk1"/>
              </a:solidFill>
              <a:latin typeface="Cambria"/>
              <a:ea typeface="Cambria"/>
              <a:cs typeface="Cambria"/>
              <a:sym typeface="Cambria"/>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Clr>
                <a:srgbClr val="000000"/>
              </a:buClr>
              <a:buFont typeface="Arial"/>
              <a:buNone/>
            </a:pPr>
            <a:r>
              <a:rPr lang="en-US" sz="2000">
                <a:solidFill>
                  <a:schemeClr val="dk1"/>
                </a:solidFill>
                <a:latin typeface="Cambria"/>
                <a:ea typeface="Cambria"/>
                <a:cs typeface="Cambria"/>
                <a:sym typeface="Cambria"/>
              </a:rPr>
              <a:t>We plan to reduce the number of available fingerprints at specific positions to evaluate the impact on the algorithm's precision. This approach will enable us to understand the trade-offs involved in the fingerprinting process and to optimize the balance between dataset size and localization accuracy.</a:t>
            </a:r>
            <a:endParaRPr b="0" i="0" sz="2600" u="none" cap="none" strike="noStrike">
              <a:solidFill>
                <a:schemeClr val="dk1"/>
              </a:solidFill>
              <a:latin typeface="Arial"/>
              <a:ea typeface="Arial"/>
              <a:cs typeface="Arial"/>
              <a:sym typeface="Arial"/>
            </a:endParaRPr>
          </a:p>
        </p:txBody>
      </p:sp>
      <p:sp>
        <p:nvSpPr>
          <p:cNvPr id="164" name="Google Shape;164;g2d14381df4c_0_40"/>
          <p:cNvSpPr/>
          <p:nvPr/>
        </p:nvSpPr>
        <p:spPr>
          <a:xfrm>
            <a:off x="10744255" y="2340428"/>
            <a:ext cx="957900" cy="1088700"/>
          </a:xfrm>
          <a:prstGeom prst="chevron">
            <a:avLst>
              <a:gd fmla="val 50000" name="adj"/>
            </a:avLst>
          </a:prstGeom>
          <a:solidFill>
            <a:srgbClr val="2E75B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g2d14381df4c_0_40"/>
          <p:cNvSpPr/>
          <p:nvPr/>
        </p:nvSpPr>
        <p:spPr>
          <a:xfrm>
            <a:off x="0" y="2340425"/>
            <a:ext cx="11060100" cy="1088700"/>
          </a:xfrm>
          <a:prstGeom prst="homePlate">
            <a:avLst>
              <a:gd fmla="val 50000" name="adj"/>
            </a:avLst>
          </a:prstGeom>
          <a:solidFill>
            <a:srgbClr val="2E75B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6" name="Google Shape;166;g2d14381df4c_0_40"/>
          <p:cNvSpPr txBox="1"/>
          <p:nvPr/>
        </p:nvSpPr>
        <p:spPr>
          <a:xfrm>
            <a:off x="160038" y="2525543"/>
            <a:ext cx="103233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lang="en-US" sz="3200">
                <a:solidFill>
                  <a:srgbClr val="F2F2F2"/>
                </a:solidFill>
                <a:latin typeface="Cambria"/>
                <a:ea typeface="Cambria"/>
                <a:cs typeface="Cambria"/>
                <a:sym typeface="Cambria"/>
              </a:rPr>
              <a:t>Explore, Develop and Test the Localization Algorithms </a:t>
            </a:r>
            <a:endParaRPr b="1" i="0" sz="3200" u="none" cap="none" strike="noStrike">
              <a:solidFill>
                <a:srgbClr val="F2F2F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5"/>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173" name="Google Shape;173;p5"/>
          <p:cNvPicPr preferRelativeResize="0"/>
          <p:nvPr/>
        </p:nvPicPr>
        <p:blipFill rotWithShape="1">
          <a:blip r:embed="rId4">
            <a:alphaModFix amt="37000"/>
          </a:blip>
          <a:srcRect b="15425" l="0" r="0" t="0"/>
          <a:stretch/>
        </p:blipFill>
        <p:spPr>
          <a:xfrm rot="3735164">
            <a:off x="-2275874" y="5317035"/>
            <a:ext cx="4128330" cy="3491527"/>
          </a:xfrm>
          <a:prstGeom prst="rect">
            <a:avLst/>
          </a:prstGeom>
          <a:noFill/>
          <a:ln>
            <a:noFill/>
          </a:ln>
        </p:spPr>
      </p:pic>
      <p:pic>
        <p:nvPicPr>
          <p:cNvPr id="174" name="Google Shape;174;p5"/>
          <p:cNvPicPr preferRelativeResize="0"/>
          <p:nvPr/>
        </p:nvPicPr>
        <p:blipFill rotWithShape="1">
          <a:blip r:embed="rId4">
            <a:alphaModFix amt="37000"/>
          </a:blip>
          <a:srcRect b="15425" l="0" r="0" t="0"/>
          <a:stretch/>
        </p:blipFill>
        <p:spPr>
          <a:xfrm>
            <a:off x="9100849" y="5698564"/>
            <a:ext cx="5202699" cy="4400172"/>
          </a:xfrm>
          <a:prstGeom prst="rect">
            <a:avLst/>
          </a:prstGeom>
          <a:noFill/>
          <a:ln>
            <a:noFill/>
          </a:ln>
        </p:spPr>
      </p:pic>
      <p:sp>
        <p:nvSpPr>
          <p:cNvPr id="175" name="Google Shape;175;p5"/>
          <p:cNvSpPr/>
          <p:nvPr/>
        </p:nvSpPr>
        <p:spPr>
          <a:xfrm>
            <a:off x="3295650" y="311425"/>
            <a:ext cx="8893630"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5"/>
          <p:cNvSpPr txBox="1"/>
          <p:nvPr/>
        </p:nvSpPr>
        <p:spPr>
          <a:xfrm>
            <a:off x="3436374" y="568190"/>
            <a:ext cx="12984300" cy="7389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rgbClr val="000000"/>
              </a:buClr>
              <a:buSzPts val="4800"/>
              <a:buFont typeface="Arial"/>
              <a:buNone/>
            </a:pPr>
            <a:r>
              <a:rPr b="1" i="0" lang="en-US" sz="4800" u="none" cap="none" strike="noStrike">
                <a:solidFill>
                  <a:srgbClr val="F2F2F2"/>
                </a:solidFill>
                <a:latin typeface="Cambria"/>
                <a:ea typeface="Cambria"/>
                <a:cs typeface="Cambria"/>
                <a:sym typeface="Cambria"/>
              </a:rPr>
              <a:t>Background &amp; Related Work</a:t>
            </a:r>
            <a:endParaRPr i="0" sz="4800" u="none" cap="none" strike="noStrike">
              <a:solidFill>
                <a:srgbClr val="F2F2F2"/>
              </a:solidFill>
              <a:latin typeface="Cambria"/>
              <a:ea typeface="Cambria"/>
              <a:cs typeface="Cambria"/>
              <a:sym typeface="Cambria"/>
            </a:endParaRPr>
          </a:p>
        </p:txBody>
      </p:sp>
      <p:pic>
        <p:nvPicPr>
          <p:cNvPr id="177" name="Google Shape;177;p5"/>
          <p:cNvPicPr preferRelativeResize="0"/>
          <p:nvPr/>
        </p:nvPicPr>
        <p:blipFill rotWithShape="1">
          <a:blip r:embed="rId4">
            <a:alphaModFix amt="37000"/>
          </a:blip>
          <a:srcRect b="15425" l="0" r="0" t="0"/>
          <a:stretch/>
        </p:blipFill>
        <p:spPr>
          <a:xfrm rot="2852532">
            <a:off x="-3383957" y="-3966118"/>
            <a:ext cx="5624913" cy="4757259"/>
          </a:xfrm>
          <a:prstGeom prst="rect">
            <a:avLst/>
          </a:prstGeom>
          <a:noFill/>
          <a:ln>
            <a:noFill/>
          </a:ln>
        </p:spPr>
      </p:pic>
      <p:sp>
        <p:nvSpPr>
          <p:cNvPr id="178" name="Google Shape;178;p5"/>
          <p:cNvSpPr/>
          <p:nvPr/>
        </p:nvSpPr>
        <p:spPr>
          <a:xfrm>
            <a:off x="10744255" y="2340428"/>
            <a:ext cx="957943" cy="1088572"/>
          </a:xfrm>
          <a:prstGeom prst="chevron">
            <a:avLst>
              <a:gd fmla="val 50000" name="adj"/>
            </a:avLst>
          </a:prstGeom>
          <a:solidFill>
            <a:srgbClr val="2E75B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5"/>
          <p:cNvSpPr/>
          <p:nvPr/>
        </p:nvSpPr>
        <p:spPr>
          <a:xfrm>
            <a:off x="1" y="2340425"/>
            <a:ext cx="11059800" cy="1088700"/>
          </a:xfrm>
          <a:prstGeom prst="homePlate">
            <a:avLst>
              <a:gd fmla="val 50000" name="adj"/>
            </a:avLst>
          </a:prstGeom>
          <a:solidFill>
            <a:srgbClr val="2E75B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0" name="Google Shape;180;p5"/>
          <p:cNvSpPr txBox="1"/>
          <p:nvPr/>
        </p:nvSpPr>
        <p:spPr>
          <a:xfrm>
            <a:off x="160038" y="2525543"/>
            <a:ext cx="10323235"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F2F2F2"/>
                </a:solidFill>
                <a:latin typeface="Cambria"/>
                <a:ea typeface="Cambria"/>
                <a:cs typeface="Cambria"/>
                <a:sym typeface="Cambria"/>
              </a:rPr>
              <a:t>Advances in K-Nearest Neighbors (k-NN) Algorithms</a:t>
            </a:r>
            <a:endParaRPr b="1" i="0" sz="3200" u="none" cap="none" strike="noStrike">
              <a:solidFill>
                <a:srgbClr val="F2F2F2"/>
              </a:solidFill>
              <a:latin typeface="Calibri"/>
              <a:ea typeface="Calibri"/>
              <a:cs typeface="Calibri"/>
              <a:sym typeface="Calibri"/>
            </a:endParaRPr>
          </a:p>
        </p:txBody>
      </p:sp>
      <p:sp>
        <p:nvSpPr>
          <p:cNvPr id="181" name="Google Shape;181;p5"/>
          <p:cNvSpPr txBox="1"/>
          <p:nvPr/>
        </p:nvSpPr>
        <p:spPr>
          <a:xfrm>
            <a:off x="163188" y="3647926"/>
            <a:ext cx="11865600" cy="255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Cambria"/>
                <a:ea typeface="Cambria"/>
                <a:cs typeface="Cambria"/>
                <a:sym typeface="Cambria"/>
              </a:rPr>
              <a:t>The research by Torres-Sospedra et al. [2] serves as a base in the field of Wi-Fi fingerprinting, providing an analysis of over 50 distance and similarity measures for indoor positioning systems. Their work particularly emphasizes the k-NN algorithm, a distance-based classifier that determines the position by comparing a sample against a database of labeled fingerprints.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sz="2000">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2000" u="none" cap="none" strike="noStrike">
                <a:solidFill>
                  <a:schemeClr val="dk1"/>
                </a:solidFill>
                <a:latin typeface="Cambria"/>
                <a:ea typeface="Cambria"/>
                <a:cs typeface="Cambria"/>
                <a:sym typeface="Cambria"/>
              </a:rPr>
              <a:t>Their study advocates for the examination of different data representations, especially considering the influence of distant detected WAPs on localization accuracy, highlighting the significant role of Euclidean distance in such applications due to its intuitive geometric interpretation in the signal space.</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6"/>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188" name="Google Shape;188;p6"/>
          <p:cNvPicPr preferRelativeResize="0"/>
          <p:nvPr/>
        </p:nvPicPr>
        <p:blipFill rotWithShape="1">
          <a:blip r:embed="rId4">
            <a:alphaModFix amt="37000"/>
          </a:blip>
          <a:srcRect b="15426" l="0" r="0" t="0"/>
          <a:stretch/>
        </p:blipFill>
        <p:spPr>
          <a:xfrm rot="3735163">
            <a:off x="-2275874" y="5317035"/>
            <a:ext cx="4128331" cy="3491528"/>
          </a:xfrm>
          <a:prstGeom prst="rect">
            <a:avLst/>
          </a:prstGeom>
          <a:noFill/>
          <a:ln>
            <a:noFill/>
          </a:ln>
        </p:spPr>
      </p:pic>
      <p:pic>
        <p:nvPicPr>
          <p:cNvPr id="189" name="Google Shape;189;p6"/>
          <p:cNvPicPr preferRelativeResize="0"/>
          <p:nvPr/>
        </p:nvPicPr>
        <p:blipFill rotWithShape="1">
          <a:blip r:embed="rId4">
            <a:alphaModFix amt="37000"/>
          </a:blip>
          <a:srcRect b="15426" l="0" r="0" t="0"/>
          <a:stretch/>
        </p:blipFill>
        <p:spPr>
          <a:xfrm>
            <a:off x="9100849" y="5698564"/>
            <a:ext cx="5202699" cy="4400172"/>
          </a:xfrm>
          <a:prstGeom prst="rect">
            <a:avLst/>
          </a:prstGeom>
          <a:noFill/>
          <a:ln>
            <a:noFill/>
          </a:ln>
        </p:spPr>
      </p:pic>
      <p:pic>
        <p:nvPicPr>
          <p:cNvPr id="190" name="Google Shape;190;p6"/>
          <p:cNvPicPr preferRelativeResize="0"/>
          <p:nvPr/>
        </p:nvPicPr>
        <p:blipFill rotWithShape="1">
          <a:blip r:embed="rId4">
            <a:alphaModFix amt="37000"/>
          </a:blip>
          <a:srcRect b="15426" l="0" r="0" t="0"/>
          <a:stretch/>
        </p:blipFill>
        <p:spPr>
          <a:xfrm rot="2852531">
            <a:off x="-3383956" y="-3966118"/>
            <a:ext cx="5624913" cy="4757258"/>
          </a:xfrm>
          <a:prstGeom prst="rect">
            <a:avLst/>
          </a:prstGeom>
          <a:noFill/>
          <a:ln>
            <a:noFill/>
          </a:ln>
        </p:spPr>
      </p:pic>
      <p:sp>
        <p:nvSpPr>
          <p:cNvPr id="191" name="Google Shape;191;p6"/>
          <p:cNvSpPr/>
          <p:nvPr/>
        </p:nvSpPr>
        <p:spPr>
          <a:xfrm>
            <a:off x="10744255" y="2340428"/>
            <a:ext cx="957900" cy="1088700"/>
          </a:xfrm>
          <a:prstGeom prst="chevron">
            <a:avLst>
              <a:gd fmla="val 50000" name="adj"/>
            </a:avLst>
          </a:prstGeom>
          <a:solidFill>
            <a:srgbClr val="2E75B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6"/>
          <p:cNvSpPr/>
          <p:nvPr/>
        </p:nvSpPr>
        <p:spPr>
          <a:xfrm>
            <a:off x="0" y="2340425"/>
            <a:ext cx="11060100" cy="1088700"/>
          </a:xfrm>
          <a:prstGeom prst="homePlate">
            <a:avLst>
              <a:gd fmla="val 50000" name="adj"/>
            </a:avLst>
          </a:prstGeom>
          <a:solidFill>
            <a:srgbClr val="2E75B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p6"/>
          <p:cNvSpPr txBox="1"/>
          <p:nvPr/>
        </p:nvSpPr>
        <p:spPr>
          <a:xfrm>
            <a:off x="160038" y="3936076"/>
            <a:ext cx="118842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Cambria"/>
                <a:ea typeface="Cambria"/>
                <a:cs typeface="Cambria"/>
                <a:sym typeface="Cambria"/>
              </a:rPr>
              <a:t>Zhu’s exploration of an Optimized k-NN (OKNN) algorithm demonstrated a significant improvement in indoor positioning accuracy [4]. By selectively weighting the influence of closer reference points, the OKNN algorithm mitigates the impact of RSS fluctuations and environmental dynamics, improving localization results. </a:t>
            </a:r>
            <a:endParaRPr b="0" i="0" sz="3000" u="none" cap="none" strike="noStrike">
              <a:solidFill>
                <a:schemeClr val="dk1"/>
              </a:solidFill>
              <a:latin typeface="Calibri"/>
              <a:ea typeface="Calibri"/>
              <a:cs typeface="Calibri"/>
              <a:sym typeface="Calibri"/>
            </a:endParaRPr>
          </a:p>
        </p:txBody>
      </p:sp>
      <p:sp>
        <p:nvSpPr>
          <p:cNvPr id="194" name="Google Shape;194;p6"/>
          <p:cNvSpPr/>
          <p:nvPr/>
        </p:nvSpPr>
        <p:spPr>
          <a:xfrm>
            <a:off x="3295650" y="311425"/>
            <a:ext cx="8893630"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6"/>
          <p:cNvSpPr txBox="1"/>
          <p:nvPr/>
        </p:nvSpPr>
        <p:spPr>
          <a:xfrm>
            <a:off x="3436374" y="568190"/>
            <a:ext cx="12984300" cy="7389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rgbClr val="000000"/>
              </a:buClr>
              <a:buSzPts val="4800"/>
              <a:buFont typeface="Arial"/>
              <a:buNone/>
            </a:pPr>
            <a:r>
              <a:rPr b="1" i="0" lang="en-US" sz="4800" u="none" cap="none" strike="noStrike">
                <a:solidFill>
                  <a:srgbClr val="F2F2F2"/>
                </a:solidFill>
                <a:latin typeface="Cambria"/>
                <a:ea typeface="Cambria"/>
                <a:cs typeface="Cambria"/>
                <a:sym typeface="Cambria"/>
              </a:rPr>
              <a:t>Background &amp; Related Work</a:t>
            </a:r>
            <a:endParaRPr i="0" sz="4800" u="none" cap="none" strike="noStrike">
              <a:solidFill>
                <a:srgbClr val="F2F2F2"/>
              </a:solidFill>
              <a:latin typeface="Cambria"/>
              <a:ea typeface="Cambria"/>
              <a:cs typeface="Cambria"/>
              <a:sym typeface="Cambria"/>
            </a:endParaRPr>
          </a:p>
        </p:txBody>
      </p:sp>
      <p:sp>
        <p:nvSpPr>
          <p:cNvPr id="196" name="Google Shape;196;p6"/>
          <p:cNvSpPr txBox="1"/>
          <p:nvPr/>
        </p:nvSpPr>
        <p:spPr>
          <a:xfrm>
            <a:off x="160038" y="2525543"/>
            <a:ext cx="10323300" cy="73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200"/>
              </a:spcAft>
              <a:buNone/>
            </a:pPr>
            <a:r>
              <a:rPr b="1" i="0" lang="en-US" sz="3200" u="none" cap="none" strike="noStrike">
                <a:solidFill>
                  <a:srgbClr val="F2F2F2"/>
                </a:solidFill>
                <a:latin typeface="Cambria"/>
                <a:ea typeface="Cambria"/>
                <a:cs typeface="Cambria"/>
                <a:sym typeface="Cambria"/>
              </a:rPr>
              <a:t>Optimization of the k-NN Framework</a:t>
            </a:r>
            <a:endParaRPr b="0" i="0" sz="3200" u="none" cap="none" strike="noStrike">
              <a:solidFill>
                <a:srgbClr val="F2F2F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2"/>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202" name="Google Shape;202;p12"/>
          <p:cNvPicPr preferRelativeResize="0"/>
          <p:nvPr/>
        </p:nvPicPr>
        <p:blipFill rotWithShape="1">
          <a:blip r:embed="rId4">
            <a:alphaModFix amt="37000"/>
          </a:blip>
          <a:srcRect b="15425" l="0" r="0" t="0"/>
          <a:stretch/>
        </p:blipFill>
        <p:spPr>
          <a:xfrm rot="3735164">
            <a:off x="-2812456" y="4123630"/>
            <a:ext cx="5624913" cy="4757259"/>
          </a:xfrm>
          <a:prstGeom prst="rect">
            <a:avLst/>
          </a:prstGeom>
          <a:noFill/>
          <a:ln>
            <a:noFill/>
          </a:ln>
        </p:spPr>
      </p:pic>
      <p:pic>
        <p:nvPicPr>
          <p:cNvPr id="203" name="Google Shape;203;p12"/>
          <p:cNvPicPr preferRelativeResize="0"/>
          <p:nvPr/>
        </p:nvPicPr>
        <p:blipFill rotWithShape="1">
          <a:blip r:embed="rId4">
            <a:alphaModFix amt="37000"/>
          </a:blip>
          <a:srcRect b="15425" l="0" r="0" t="0"/>
          <a:stretch/>
        </p:blipFill>
        <p:spPr>
          <a:xfrm rot="2852532">
            <a:off x="-3383957" y="-3966118"/>
            <a:ext cx="5624913" cy="4757259"/>
          </a:xfrm>
          <a:prstGeom prst="rect">
            <a:avLst/>
          </a:prstGeom>
          <a:noFill/>
          <a:ln>
            <a:noFill/>
          </a:ln>
        </p:spPr>
      </p:pic>
      <p:sp>
        <p:nvSpPr>
          <p:cNvPr id="204" name="Google Shape;204;p12"/>
          <p:cNvSpPr/>
          <p:nvPr/>
        </p:nvSpPr>
        <p:spPr>
          <a:xfrm>
            <a:off x="5959545" y="311425"/>
            <a:ext cx="6235855"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5" name="Google Shape;205;p12"/>
          <p:cNvSpPr txBox="1"/>
          <p:nvPr/>
        </p:nvSpPr>
        <p:spPr>
          <a:xfrm>
            <a:off x="6232450" y="603079"/>
            <a:ext cx="12763200" cy="7389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chemeClr val="dk1"/>
              </a:buClr>
              <a:buSzPts val="4800"/>
              <a:buFont typeface="Arial"/>
              <a:buNone/>
            </a:pPr>
            <a:r>
              <a:rPr b="1" i="0" lang="en-US" sz="4800" u="none" cap="none" strike="noStrike">
                <a:solidFill>
                  <a:srgbClr val="F2F2F2"/>
                </a:solidFill>
                <a:latin typeface="Cambria"/>
                <a:ea typeface="Cambria"/>
                <a:cs typeface="Cambria"/>
                <a:sym typeface="Cambria"/>
              </a:rPr>
              <a:t>Research Process</a:t>
            </a:r>
            <a:endParaRPr b="1" i="0" sz="4800" u="none" cap="none" strike="noStrike">
              <a:solidFill>
                <a:srgbClr val="F2F2F2"/>
              </a:solidFill>
              <a:latin typeface="Arial"/>
              <a:ea typeface="Arial"/>
              <a:cs typeface="Arial"/>
              <a:sym typeface="Arial"/>
            </a:endParaRPr>
          </a:p>
        </p:txBody>
      </p:sp>
      <p:sp>
        <p:nvSpPr>
          <p:cNvPr id="206" name="Google Shape;206;p12"/>
          <p:cNvSpPr/>
          <p:nvPr/>
        </p:nvSpPr>
        <p:spPr>
          <a:xfrm>
            <a:off x="6850" y="1998275"/>
            <a:ext cx="12194032" cy="538480"/>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p12"/>
          <p:cNvSpPr txBox="1"/>
          <p:nvPr/>
        </p:nvSpPr>
        <p:spPr>
          <a:xfrm>
            <a:off x="4460236" y="1997163"/>
            <a:ext cx="327152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F2F2F2"/>
                </a:solidFill>
                <a:latin typeface="Cambria"/>
                <a:ea typeface="Cambria"/>
                <a:cs typeface="Cambria"/>
                <a:sym typeface="Cambria"/>
              </a:rPr>
              <a:t>Dataset Collection</a:t>
            </a:r>
            <a:endParaRPr b="0" i="0" sz="2800" u="none" cap="none" strike="noStrike">
              <a:solidFill>
                <a:srgbClr val="F2F2F2"/>
              </a:solidFill>
              <a:latin typeface="Calibri"/>
              <a:ea typeface="Calibri"/>
              <a:cs typeface="Calibri"/>
              <a:sym typeface="Calibri"/>
            </a:endParaRPr>
          </a:p>
        </p:txBody>
      </p:sp>
      <p:sp>
        <p:nvSpPr>
          <p:cNvPr id="208" name="Google Shape;208;p12"/>
          <p:cNvSpPr txBox="1"/>
          <p:nvPr/>
        </p:nvSpPr>
        <p:spPr>
          <a:xfrm>
            <a:off x="0" y="2674879"/>
            <a:ext cx="8678700" cy="273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mbria"/>
                <a:ea typeface="Cambria"/>
                <a:cs typeface="Cambria"/>
                <a:sym typeface="Cambria"/>
              </a:rPr>
              <a:t>In our dataset collection and preparation phase, we implemented a structured approach to accurately capture Wi-Fi fingerprints throughout a designated indoor environment, specifically a mall's floor. Using a laptop equipped with specialized software, we systematically recorded Wi-Fi signal strength data. As we navigated through various key points of interest in the mall—such as store entrances, food courts, and main hallways—we ensured that RSSI measurements were captured at one-meter intervals.</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pic>
        <p:nvPicPr>
          <p:cNvPr id="209" name="Google Shape;209;p12"/>
          <p:cNvPicPr preferRelativeResize="0"/>
          <p:nvPr/>
        </p:nvPicPr>
        <p:blipFill rotWithShape="1">
          <a:blip r:embed="rId5">
            <a:alphaModFix/>
          </a:blip>
          <a:srcRect b="0" l="0" r="0" t="0"/>
          <a:stretch/>
        </p:blipFill>
        <p:spPr>
          <a:xfrm>
            <a:off x="8876145" y="2674879"/>
            <a:ext cx="3146713" cy="4071708"/>
          </a:xfrm>
          <a:prstGeom prst="rect">
            <a:avLst/>
          </a:prstGeom>
          <a:noFill/>
          <a:ln cap="flat" cmpd="sng" w="28575">
            <a:solidFill>
              <a:schemeClr val="accent1"/>
            </a:solidFill>
            <a:prstDash val="solid"/>
            <a:round/>
            <a:headEnd len="sm" w="sm" type="none"/>
            <a:tailEnd len="sm" w="sm" type="none"/>
          </a:ln>
        </p:spPr>
      </p:pic>
      <p:pic>
        <p:nvPicPr>
          <p:cNvPr descr="Footprints outline" id="210" name="Google Shape;210;p12"/>
          <p:cNvPicPr preferRelativeResize="0"/>
          <p:nvPr/>
        </p:nvPicPr>
        <p:blipFill rotWithShape="1">
          <a:blip r:embed="rId6">
            <a:alphaModFix/>
          </a:blip>
          <a:srcRect b="0" l="0" r="0" t="0"/>
          <a:stretch/>
        </p:blipFill>
        <p:spPr>
          <a:xfrm rot="-4542770">
            <a:off x="6960057" y="5294885"/>
            <a:ext cx="914400" cy="914400"/>
          </a:xfrm>
          <a:prstGeom prst="rect">
            <a:avLst/>
          </a:prstGeom>
          <a:noFill/>
          <a:ln>
            <a:noFill/>
          </a:ln>
        </p:spPr>
      </p:pic>
      <p:pic>
        <p:nvPicPr>
          <p:cNvPr descr="Footprints outline" id="211" name="Google Shape;211;p12"/>
          <p:cNvPicPr preferRelativeResize="0"/>
          <p:nvPr/>
        </p:nvPicPr>
        <p:blipFill rotWithShape="1">
          <a:blip r:embed="rId6">
            <a:alphaModFix/>
          </a:blip>
          <a:srcRect b="0" l="0" r="0" t="0"/>
          <a:stretch/>
        </p:blipFill>
        <p:spPr>
          <a:xfrm rot="-3195554">
            <a:off x="7817880" y="5784575"/>
            <a:ext cx="914400" cy="914400"/>
          </a:xfrm>
          <a:prstGeom prst="rect">
            <a:avLst/>
          </a:prstGeom>
          <a:noFill/>
          <a:ln>
            <a:noFill/>
          </a:ln>
        </p:spPr>
      </p:pic>
      <p:pic>
        <p:nvPicPr>
          <p:cNvPr descr="Footprints outline" id="212" name="Google Shape;212;p12"/>
          <p:cNvPicPr preferRelativeResize="0"/>
          <p:nvPr/>
        </p:nvPicPr>
        <p:blipFill rotWithShape="1">
          <a:blip r:embed="rId6">
            <a:alphaModFix/>
          </a:blip>
          <a:srcRect b="0" l="0" r="0" t="0"/>
          <a:stretch/>
        </p:blipFill>
        <p:spPr>
          <a:xfrm rot="-3848031">
            <a:off x="6045434" y="4936124"/>
            <a:ext cx="914400" cy="914400"/>
          </a:xfrm>
          <a:prstGeom prst="rect">
            <a:avLst/>
          </a:prstGeom>
          <a:noFill/>
          <a:ln>
            <a:noFill/>
          </a:ln>
        </p:spPr>
      </p:pic>
      <p:pic>
        <p:nvPicPr>
          <p:cNvPr descr="Footprints outline" id="213" name="Google Shape;213;p12"/>
          <p:cNvPicPr preferRelativeResize="0"/>
          <p:nvPr/>
        </p:nvPicPr>
        <p:blipFill rotWithShape="1">
          <a:blip r:embed="rId6">
            <a:alphaModFix/>
          </a:blip>
          <a:srcRect b="0" l="0" r="0" t="0"/>
          <a:stretch/>
        </p:blipFill>
        <p:spPr>
          <a:xfrm rot="-4557345">
            <a:off x="5144197" y="4614829"/>
            <a:ext cx="914400" cy="914400"/>
          </a:xfrm>
          <a:prstGeom prst="rect">
            <a:avLst/>
          </a:prstGeom>
          <a:noFill/>
          <a:ln>
            <a:noFill/>
          </a:ln>
        </p:spPr>
      </p:pic>
      <p:pic>
        <p:nvPicPr>
          <p:cNvPr descr="Footprints outline" id="214" name="Google Shape;214;p12"/>
          <p:cNvPicPr preferRelativeResize="0"/>
          <p:nvPr/>
        </p:nvPicPr>
        <p:blipFill rotWithShape="1">
          <a:blip r:embed="rId6">
            <a:alphaModFix/>
          </a:blip>
          <a:srcRect b="0" l="0" r="0" t="0"/>
          <a:stretch/>
        </p:blipFill>
        <p:spPr>
          <a:xfrm rot="-5400000">
            <a:off x="4195944" y="4443748"/>
            <a:ext cx="914400" cy="914400"/>
          </a:xfrm>
          <a:prstGeom prst="rect">
            <a:avLst/>
          </a:prstGeom>
          <a:noFill/>
          <a:ln>
            <a:noFill/>
          </a:ln>
        </p:spPr>
      </p:pic>
      <p:pic>
        <p:nvPicPr>
          <p:cNvPr descr="Footprints outline" id="215" name="Google Shape;215;p12"/>
          <p:cNvPicPr preferRelativeResize="0"/>
          <p:nvPr/>
        </p:nvPicPr>
        <p:blipFill rotWithShape="1">
          <a:blip r:embed="rId6">
            <a:alphaModFix/>
          </a:blip>
          <a:srcRect b="0" l="0" r="0" t="0"/>
          <a:stretch/>
        </p:blipFill>
        <p:spPr>
          <a:xfrm rot="-5400000">
            <a:off x="3084034" y="4443748"/>
            <a:ext cx="914400" cy="914400"/>
          </a:xfrm>
          <a:prstGeom prst="rect">
            <a:avLst/>
          </a:prstGeom>
          <a:noFill/>
          <a:ln>
            <a:noFill/>
          </a:ln>
        </p:spPr>
      </p:pic>
      <p:pic>
        <p:nvPicPr>
          <p:cNvPr descr="Footprints outline" id="216" name="Google Shape;216;p12"/>
          <p:cNvPicPr preferRelativeResize="0"/>
          <p:nvPr/>
        </p:nvPicPr>
        <p:blipFill rotWithShape="1">
          <a:blip r:embed="rId6">
            <a:alphaModFix/>
          </a:blip>
          <a:srcRect b="0" l="0" r="0" t="0"/>
          <a:stretch/>
        </p:blipFill>
        <p:spPr>
          <a:xfrm rot="-5400000">
            <a:off x="1971152" y="4443748"/>
            <a:ext cx="914400" cy="91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6"/>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222" name="Google Shape;222;p36"/>
          <p:cNvPicPr preferRelativeResize="0"/>
          <p:nvPr/>
        </p:nvPicPr>
        <p:blipFill rotWithShape="1">
          <a:blip r:embed="rId4">
            <a:alphaModFix amt="37000"/>
          </a:blip>
          <a:srcRect b="15425" l="0" r="0" t="0"/>
          <a:stretch/>
        </p:blipFill>
        <p:spPr>
          <a:xfrm rot="3735164">
            <a:off x="-2891298" y="4684185"/>
            <a:ext cx="5624913" cy="4757259"/>
          </a:xfrm>
          <a:prstGeom prst="rect">
            <a:avLst/>
          </a:prstGeom>
          <a:noFill/>
          <a:ln>
            <a:noFill/>
          </a:ln>
        </p:spPr>
      </p:pic>
      <p:pic>
        <p:nvPicPr>
          <p:cNvPr id="223" name="Google Shape;223;p36"/>
          <p:cNvPicPr preferRelativeResize="0"/>
          <p:nvPr/>
        </p:nvPicPr>
        <p:blipFill rotWithShape="1">
          <a:blip r:embed="rId4">
            <a:alphaModFix amt="37000"/>
          </a:blip>
          <a:srcRect b="15425" l="0" r="0" t="0"/>
          <a:stretch/>
        </p:blipFill>
        <p:spPr>
          <a:xfrm>
            <a:off x="8678635" y="5341477"/>
            <a:ext cx="5624913" cy="4757259"/>
          </a:xfrm>
          <a:prstGeom prst="rect">
            <a:avLst/>
          </a:prstGeom>
          <a:noFill/>
          <a:ln>
            <a:noFill/>
          </a:ln>
        </p:spPr>
      </p:pic>
      <p:pic>
        <p:nvPicPr>
          <p:cNvPr id="224" name="Google Shape;224;p36"/>
          <p:cNvPicPr preferRelativeResize="0"/>
          <p:nvPr/>
        </p:nvPicPr>
        <p:blipFill rotWithShape="1">
          <a:blip r:embed="rId4">
            <a:alphaModFix amt="37000"/>
          </a:blip>
          <a:srcRect b="15425" l="0" r="0" t="0"/>
          <a:stretch/>
        </p:blipFill>
        <p:spPr>
          <a:xfrm rot="2852532">
            <a:off x="-3383957" y="-3966118"/>
            <a:ext cx="5624913" cy="4757259"/>
          </a:xfrm>
          <a:prstGeom prst="rect">
            <a:avLst/>
          </a:prstGeom>
          <a:noFill/>
          <a:ln>
            <a:noFill/>
          </a:ln>
        </p:spPr>
      </p:pic>
      <p:sp>
        <p:nvSpPr>
          <p:cNvPr id="225" name="Google Shape;225;p36"/>
          <p:cNvSpPr/>
          <p:nvPr/>
        </p:nvSpPr>
        <p:spPr>
          <a:xfrm>
            <a:off x="5959545" y="311425"/>
            <a:ext cx="6251722"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6" name="Google Shape;226;p36"/>
          <p:cNvSpPr txBox="1"/>
          <p:nvPr/>
        </p:nvSpPr>
        <p:spPr>
          <a:xfrm>
            <a:off x="6232462" y="603082"/>
            <a:ext cx="12763200" cy="7389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chemeClr val="dk1"/>
              </a:buClr>
              <a:buSzPts val="4800"/>
              <a:buFont typeface="Arial"/>
              <a:buNone/>
            </a:pPr>
            <a:r>
              <a:rPr b="1" i="0" lang="en-US" sz="4800" u="none" cap="none" strike="noStrike">
                <a:solidFill>
                  <a:srgbClr val="F2F2F2"/>
                </a:solidFill>
                <a:latin typeface="Cambria"/>
                <a:ea typeface="Cambria"/>
                <a:cs typeface="Cambria"/>
                <a:sym typeface="Cambria"/>
              </a:rPr>
              <a:t>Research Process</a:t>
            </a:r>
            <a:endParaRPr b="1" i="0" sz="4800" u="none" cap="none" strike="noStrike">
              <a:solidFill>
                <a:srgbClr val="F2F2F2"/>
              </a:solidFill>
              <a:latin typeface="Arial"/>
              <a:ea typeface="Arial"/>
              <a:cs typeface="Arial"/>
              <a:sym typeface="Arial"/>
            </a:endParaRPr>
          </a:p>
        </p:txBody>
      </p:sp>
      <p:sp>
        <p:nvSpPr>
          <p:cNvPr id="227" name="Google Shape;227;p36"/>
          <p:cNvSpPr/>
          <p:nvPr/>
        </p:nvSpPr>
        <p:spPr>
          <a:xfrm>
            <a:off x="-98323" y="1998276"/>
            <a:ext cx="12427975" cy="538448"/>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8" name="Google Shape;228;p36"/>
          <p:cNvSpPr txBox="1"/>
          <p:nvPr/>
        </p:nvSpPr>
        <p:spPr>
          <a:xfrm>
            <a:off x="0" y="1997163"/>
            <a:ext cx="121920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2F2F2"/>
                </a:solidFill>
                <a:latin typeface="Cambria"/>
                <a:ea typeface="Cambria"/>
                <a:cs typeface="Cambria"/>
                <a:sym typeface="Cambria"/>
              </a:rPr>
              <a:t>Algorithm Development</a:t>
            </a:r>
            <a:endParaRPr b="0" i="0" sz="2800" u="none" cap="none" strike="noStrike">
              <a:solidFill>
                <a:srgbClr val="F2F2F2"/>
              </a:solidFill>
              <a:latin typeface="Calibri"/>
              <a:ea typeface="Calibri"/>
              <a:cs typeface="Calibri"/>
              <a:sym typeface="Calibri"/>
            </a:endParaRPr>
          </a:p>
        </p:txBody>
      </p:sp>
      <p:sp>
        <p:nvSpPr>
          <p:cNvPr id="229" name="Google Shape;229;p36"/>
          <p:cNvSpPr txBox="1"/>
          <p:nvPr/>
        </p:nvSpPr>
        <p:spPr>
          <a:xfrm>
            <a:off x="0" y="2674879"/>
            <a:ext cx="121920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200"/>
              </a:spcAft>
              <a:buNone/>
            </a:pPr>
            <a:r>
              <a:rPr b="0" i="0" lang="en-US" sz="1800" u="none" cap="none" strike="noStrike">
                <a:solidFill>
                  <a:schemeClr val="dk1"/>
                </a:solidFill>
                <a:latin typeface="Cambria"/>
                <a:ea typeface="Cambria"/>
                <a:cs typeface="Cambria"/>
                <a:sym typeface="Cambria"/>
              </a:rPr>
              <a:t>This stage involved implementing preprocessing techniques to clean and standardize the Wi-Fi fingerprint data, ensuring that it was in the optimal form for analysis and application. </a:t>
            </a: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pic>
        <p:nvPicPr>
          <p:cNvPr descr="Map with pin outline" id="230" name="Google Shape;230;p36"/>
          <p:cNvPicPr preferRelativeResize="0"/>
          <p:nvPr/>
        </p:nvPicPr>
        <p:blipFill rotWithShape="1">
          <a:blip r:embed="rId5">
            <a:alphaModFix/>
          </a:blip>
          <a:srcRect b="0" l="0" r="0" t="0"/>
          <a:stretch/>
        </p:blipFill>
        <p:spPr>
          <a:xfrm>
            <a:off x="5427555" y="5331144"/>
            <a:ext cx="1376218" cy="1376218"/>
          </a:xfrm>
          <a:prstGeom prst="rect">
            <a:avLst/>
          </a:prstGeom>
          <a:noFill/>
          <a:ln>
            <a:noFill/>
          </a:ln>
        </p:spPr>
      </p:pic>
      <p:sp>
        <p:nvSpPr>
          <p:cNvPr id="231" name="Google Shape;231;p36"/>
          <p:cNvSpPr/>
          <p:nvPr/>
        </p:nvSpPr>
        <p:spPr>
          <a:xfrm>
            <a:off x="7548958" y="3405110"/>
            <a:ext cx="446087" cy="531884"/>
          </a:xfrm>
          <a:prstGeom prst="chevron">
            <a:avLst>
              <a:gd fmla="val 50000" name="adj"/>
            </a:avLst>
          </a:prstGeom>
          <a:solidFill>
            <a:srgbClr val="2E75B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2" name="Google Shape;232;p36"/>
          <p:cNvSpPr/>
          <p:nvPr/>
        </p:nvSpPr>
        <p:spPr>
          <a:xfrm>
            <a:off x="-39787" y="3431272"/>
            <a:ext cx="7687230" cy="503088"/>
          </a:xfrm>
          <a:prstGeom prst="homePlate">
            <a:avLst>
              <a:gd fmla="val 50000" name="adj"/>
            </a:avLst>
          </a:prstGeom>
          <a:solidFill>
            <a:srgbClr val="2E75B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3" name="Google Shape;233;p36"/>
          <p:cNvSpPr txBox="1"/>
          <p:nvPr/>
        </p:nvSpPr>
        <p:spPr>
          <a:xfrm>
            <a:off x="-1" y="3409074"/>
            <a:ext cx="7398327"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2F2F2"/>
                </a:solidFill>
                <a:latin typeface="Cambria"/>
                <a:ea typeface="Cambria"/>
                <a:cs typeface="Cambria"/>
                <a:sym typeface="Cambria"/>
              </a:rPr>
              <a:t>Weighted k-NN</a:t>
            </a:r>
            <a:endParaRPr b="0" i="0" sz="2800" u="none" cap="none" strike="noStrike">
              <a:solidFill>
                <a:srgbClr val="000000"/>
              </a:solidFill>
              <a:latin typeface="Arial"/>
              <a:ea typeface="Arial"/>
              <a:cs typeface="Arial"/>
              <a:sym typeface="Arial"/>
            </a:endParaRPr>
          </a:p>
        </p:txBody>
      </p:sp>
      <p:sp>
        <p:nvSpPr>
          <p:cNvPr id="234" name="Google Shape;234;p36"/>
          <p:cNvSpPr txBox="1"/>
          <p:nvPr/>
        </p:nvSpPr>
        <p:spPr>
          <a:xfrm>
            <a:off x="19664" y="4024415"/>
            <a:ext cx="121920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200"/>
              </a:spcAft>
              <a:buNone/>
            </a:pPr>
            <a:r>
              <a:rPr b="0" i="0" lang="en-US" sz="1800" u="none" cap="none" strike="noStrike">
                <a:solidFill>
                  <a:schemeClr val="dk1"/>
                </a:solidFill>
                <a:latin typeface="Cambria"/>
                <a:ea typeface="Cambria"/>
                <a:cs typeface="Cambria"/>
                <a:sym typeface="Cambria"/>
              </a:rPr>
              <a:t>The decision to use weighted k-NN was influenced by findings from Torres-Sospedra et al. [2], who highlighted the effectiveness of k-NN in managing the spatial variability inherent in indoor environments. The weighted aspect was introduced to refine the accuracy further by assigning greater importance to nearer points, thus reducing the influence of outliers or distant signals.</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7"/>
          <p:cNvPicPr preferRelativeResize="0"/>
          <p:nvPr/>
        </p:nvPicPr>
        <p:blipFill rotWithShape="1">
          <a:blip r:embed="rId3">
            <a:alphaModFix amt="60000"/>
          </a:blip>
          <a:srcRect b="40621" l="8446" r="30432" t="21878"/>
          <a:stretch/>
        </p:blipFill>
        <p:spPr>
          <a:xfrm>
            <a:off x="0" y="0"/>
            <a:ext cx="12191999" cy="6858002"/>
          </a:xfrm>
          <a:prstGeom prst="rect">
            <a:avLst/>
          </a:prstGeom>
          <a:noFill/>
          <a:ln>
            <a:noFill/>
          </a:ln>
        </p:spPr>
      </p:pic>
      <p:pic>
        <p:nvPicPr>
          <p:cNvPr id="240" name="Google Shape;240;p37"/>
          <p:cNvPicPr preferRelativeResize="0"/>
          <p:nvPr/>
        </p:nvPicPr>
        <p:blipFill rotWithShape="1">
          <a:blip r:embed="rId4">
            <a:alphaModFix amt="37000"/>
          </a:blip>
          <a:srcRect b="15425" l="0" r="0" t="0"/>
          <a:stretch/>
        </p:blipFill>
        <p:spPr>
          <a:xfrm rot="3735164">
            <a:off x="-2891298" y="4684185"/>
            <a:ext cx="5624913" cy="4757259"/>
          </a:xfrm>
          <a:prstGeom prst="rect">
            <a:avLst/>
          </a:prstGeom>
          <a:noFill/>
          <a:ln>
            <a:noFill/>
          </a:ln>
        </p:spPr>
      </p:pic>
      <p:pic>
        <p:nvPicPr>
          <p:cNvPr id="241" name="Google Shape;241;p37"/>
          <p:cNvPicPr preferRelativeResize="0"/>
          <p:nvPr/>
        </p:nvPicPr>
        <p:blipFill rotWithShape="1">
          <a:blip r:embed="rId4">
            <a:alphaModFix amt="37000"/>
          </a:blip>
          <a:srcRect b="15425" l="0" r="0" t="0"/>
          <a:stretch/>
        </p:blipFill>
        <p:spPr>
          <a:xfrm>
            <a:off x="8678635" y="5341477"/>
            <a:ext cx="5624913" cy="4757259"/>
          </a:xfrm>
          <a:prstGeom prst="rect">
            <a:avLst/>
          </a:prstGeom>
          <a:noFill/>
          <a:ln>
            <a:noFill/>
          </a:ln>
        </p:spPr>
      </p:pic>
      <p:pic>
        <p:nvPicPr>
          <p:cNvPr id="242" name="Google Shape;242;p37"/>
          <p:cNvPicPr preferRelativeResize="0"/>
          <p:nvPr/>
        </p:nvPicPr>
        <p:blipFill rotWithShape="1">
          <a:blip r:embed="rId4">
            <a:alphaModFix amt="37000"/>
          </a:blip>
          <a:srcRect b="15425" l="0" r="0" t="0"/>
          <a:stretch/>
        </p:blipFill>
        <p:spPr>
          <a:xfrm rot="2852532">
            <a:off x="-3383957" y="-3966118"/>
            <a:ext cx="5624913" cy="4757259"/>
          </a:xfrm>
          <a:prstGeom prst="rect">
            <a:avLst/>
          </a:prstGeom>
          <a:noFill/>
          <a:ln>
            <a:noFill/>
          </a:ln>
        </p:spPr>
      </p:pic>
      <p:sp>
        <p:nvSpPr>
          <p:cNvPr id="243" name="Google Shape;243;p37"/>
          <p:cNvSpPr/>
          <p:nvPr/>
        </p:nvSpPr>
        <p:spPr>
          <a:xfrm>
            <a:off x="5959545" y="311425"/>
            <a:ext cx="6251722" cy="1543304"/>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4" name="Google Shape;244;p37"/>
          <p:cNvSpPr txBox="1"/>
          <p:nvPr/>
        </p:nvSpPr>
        <p:spPr>
          <a:xfrm>
            <a:off x="6232462" y="603082"/>
            <a:ext cx="12763200" cy="738900"/>
          </a:xfrm>
          <a:prstGeom prst="rect">
            <a:avLst/>
          </a:prstGeom>
          <a:noFill/>
          <a:ln>
            <a:noFill/>
          </a:ln>
        </p:spPr>
        <p:txBody>
          <a:bodyPr anchorCtr="0" anchor="t" bIns="0" lIns="0" spcFirstLastPara="1" rIns="0" wrap="square" tIns="0">
            <a:spAutoFit/>
          </a:bodyPr>
          <a:lstStyle/>
          <a:p>
            <a:pPr indent="0" lvl="0" marL="0" marR="0" rtl="0" algn="l">
              <a:lnSpc>
                <a:spcPct val="163333"/>
              </a:lnSpc>
              <a:spcBef>
                <a:spcPts val="0"/>
              </a:spcBef>
              <a:spcAft>
                <a:spcPts val="0"/>
              </a:spcAft>
              <a:buClr>
                <a:schemeClr val="dk1"/>
              </a:buClr>
              <a:buSzPts val="4800"/>
              <a:buFont typeface="Arial"/>
              <a:buNone/>
            </a:pPr>
            <a:r>
              <a:rPr b="1" i="0" lang="en-US" sz="4800" u="none" cap="none" strike="noStrike">
                <a:solidFill>
                  <a:srgbClr val="F2F2F2"/>
                </a:solidFill>
                <a:latin typeface="Cambria"/>
                <a:ea typeface="Cambria"/>
                <a:cs typeface="Cambria"/>
                <a:sym typeface="Cambria"/>
              </a:rPr>
              <a:t>Research Process</a:t>
            </a:r>
            <a:endParaRPr b="1" i="0" sz="4800" u="none" cap="none" strike="noStrike">
              <a:solidFill>
                <a:srgbClr val="F2F2F2"/>
              </a:solidFill>
              <a:latin typeface="Arial"/>
              <a:ea typeface="Arial"/>
              <a:cs typeface="Arial"/>
              <a:sym typeface="Arial"/>
            </a:endParaRPr>
          </a:p>
        </p:txBody>
      </p:sp>
      <p:sp>
        <p:nvSpPr>
          <p:cNvPr id="245" name="Google Shape;245;p37"/>
          <p:cNvSpPr/>
          <p:nvPr/>
        </p:nvSpPr>
        <p:spPr>
          <a:xfrm>
            <a:off x="-98323" y="1998276"/>
            <a:ext cx="12427975" cy="538448"/>
          </a:xfrm>
          <a:custGeom>
            <a:rect b="b" l="l" r="r" t="t"/>
            <a:pathLst>
              <a:path extrusionOk="0" h="406400" w="3173463">
                <a:moveTo>
                  <a:pt x="38551" y="0"/>
                </a:moveTo>
                <a:lnTo>
                  <a:pt x="3134911" y="0"/>
                </a:lnTo>
                <a:cubicBezTo>
                  <a:pt x="3145136" y="0"/>
                  <a:pt x="3154942" y="4062"/>
                  <a:pt x="3162171" y="11291"/>
                </a:cubicBezTo>
                <a:cubicBezTo>
                  <a:pt x="3169401" y="18521"/>
                  <a:pt x="3173463" y="28327"/>
                  <a:pt x="3173463" y="38551"/>
                </a:cubicBezTo>
                <a:lnTo>
                  <a:pt x="3173463" y="367849"/>
                </a:lnTo>
                <a:cubicBezTo>
                  <a:pt x="3173463" y="389140"/>
                  <a:pt x="3156203" y="406400"/>
                  <a:pt x="3134911" y="406400"/>
                </a:cubicBezTo>
                <a:lnTo>
                  <a:pt x="38551" y="406400"/>
                </a:lnTo>
                <a:cubicBezTo>
                  <a:pt x="17260" y="406400"/>
                  <a:pt x="0" y="389140"/>
                  <a:pt x="0" y="367849"/>
                </a:cubicBezTo>
                <a:lnTo>
                  <a:pt x="0" y="38551"/>
                </a:lnTo>
                <a:cubicBezTo>
                  <a:pt x="0" y="17260"/>
                  <a:pt x="17260" y="0"/>
                  <a:pt x="38551" y="0"/>
                </a:cubicBezTo>
                <a:close/>
              </a:path>
            </a:pathLst>
          </a:custGeom>
          <a:solidFill>
            <a:srgbClr val="2E75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p37"/>
          <p:cNvSpPr txBox="1"/>
          <p:nvPr/>
        </p:nvSpPr>
        <p:spPr>
          <a:xfrm>
            <a:off x="0" y="1997163"/>
            <a:ext cx="12192000"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2F2F2"/>
                </a:solidFill>
                <a:latin typeface="Cambria"/>
                <a:ea typeface="Cambria"/>
                <a:cs typeface="Cambria"/>
                <a:sym typeface="Cambria"/>
              </a:rPr>
              <a:t>Algorithm Development</a:t>
            </a:r>
            <a:endParaRPr b="0" i="0" sz="2800" u="none" cap="none" strike="noStrike">
              <a:solidFill>
                <a:srgbClr val="F2F2F2"/>
              </a:solidFill>
              <a:latin typeface="Calibri"/>
              <a:ea typeface="Calibri"/>
              <a:cs typeface="Calibri"/>
              <a:sym typeface="Calibri"/>
            </a:endParaRPr>
          </a:p>
        </p:txBody>
      </p:sp>
      <p:sp>
        <p:nvSpPr>
          <p:cNvPr id="247" name="Google Shape;247;p37"/>
          <p:cNvSpPr txBox="1"/>
          <p:nvPr/>
        </p:nvSpPr>
        <p:spPr>
          <a:xfrm>
            <a:off x="0" y="2674879"/>
            <a:ext cx="121920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200"/>
              </a:spcAft>
              <a:buNone/>
            </a:pPr>
            <a:r>
              <a:rPr b="0" i="0" lang="en-US" sz="1800" u="none" cap="none" strike="noStrike">
                <a:solidFill>
                  <a:schemeClr val="dk1"/>
                </a:solidFill>
                <a:latin typeface="Cambria"/>
                <a:ea typeface="Cambria"/>
                <a:cs typeface="Cambria"/>
                <a:sym typeface="Cambria"/>
              </a:rPr>
              <a:t>This stage involved implementing preprocessing techniques to clean and standardize the Wi-Fi fingerprint data, ensuring that it was in the optimal form for analysis and application. </a:t>
            </a: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pic>
        <p:nvPicPr>
          <p:cNvPr descr="Map with pin outline" id="248" name="Google Shape;248;p37"/>
          <p:cNvPicPr preferRelativeResize="0"/>
          <p:nvPr/>
        </p:nvPicPr>
        <p:blipFill rotWithShape="1">
          <a:blip r:embed="rId5">
            <a:alphaModFix/>
          </a:blip>
          <a:srcRect b="0" l="0" r="0" t="0"/>
          <a:stretch/>
        </p:blipFill>
        <p:spPr>
          <a:xfrm>
            <a:off x="5427555" y="5331144"/>
            <a:ext cx="1376218" cy="1376218"/>
          </a:xfrm>
          <a:prstGeom prst="rect">
            <a:avLst/>
          </a:prstGeom>
          <a:noFill/>
          <a:ln>
            <a:noFill/>
          </a:ln>
        </p:spPr>
      </p:pic>
      <p:sp>
        <p:nvSpPr>
          <p:cNvPr id="249" name="Google Shape;249;p37"/>
          <p:cNvSpPr/>
          <p:nvPr/>
        </p:nvSpPr>
        <p:spPr>
          <a:xfrm>
            <a:off x="7548958" y="3405110"/>
            <a:ext cx="446087" cy="531884"/>
          </a:xfrm>
          <a:prstGeom prst="chevron">
            <a:avLst>
              <a:gd fmla="val 50000" name="adj"/>
            </a:avLst>
          </a:prstGeom>
          <a:solidFill>
            <a:srgbClr val="2E75B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0" name="Google Shape;250;p37"/>
          <p:cNvSpPr/>
          <p:nvPr/>
        </p:nvSpPr>
        <p:spPr>
          <a:xfrm>
            <a:off x="-39787" y="3431272"/>
            <a:ext cx="7687230" cy="503088"/>
          </a:xfrm>
          <a:prstGeom prst="homePlate">
            <a:avLst>
              <a:gd fmla="val 50000" name="adj"/>
            </a:avLst>
          </a:prstGeom>
          <a:solidFill>
            <a:srgbClr val="2E75B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1" name="Google Shape;251;p37"/>
          <p:cNvSpPr txBox="1"/>
          <p:nvPr/>
        </p:nvSpPr>
        <p:spPr>
          <a:xfrm>
            <a:off x="-1" y="3409074"/>
            <a:ext cx="7398327"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F2F2F2"/>
                </a:solidFill>
                <a:latin typeface="Cambria"/>
                <a:ea typeface="Cambria"/>
                <a:cs typeface="Cambria"/>
                <a:sym typeface="Cambria"/>
              </a:rPr>
              <a:t>Euclidean Distance</a:t>
            </a:r>
            <a:endParaRPr b="0" i="0" sz="2800" u="none" cap="none" strike="noStrike">
              <a:solidFill>
                <a:srgbClr val="000000"/>
              </a:solidFill>
              <a:latin typeface="Arial"/>
              <a:ea typeface="Arial"/>
              <a:cs typeface="Arial"/>
              <a:sym typeface="Arial"/>
            </a:endParaRPr>
          </a:p>
        </p:txBody>
      </p:sp>
      <p:sp>
        <p:nvSpPr>
          <p:cNvPr id="252" name="Google Shape;252;p37"/>
          <p:cNvSpPr txBox="1"/>
          <p:nvPr/>
        </p:nvSpPr>
        <p:spPr>
          <a:xfrm>
            <a:off x="19664" y="4024415"/>
            <a:ext cx="121920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200"/>
              </a:spcAft>
              <a:buNone/>
            </a:pPr>
            <a:r>
              <a:rPr b="0" i="0" lang="en-US" sz="1800" u="none" cap="none" strike="noStrike">
                <a:solidFill>
                  <a:schemeClr val="dk1"/>
                </a:solidFill>
                <a:latin typeface="Cambria"/>
                <a:ea typeface="Cambria"/>
                <a:cs typeface="Cambria"/>
                <a:sym typeface="Cambria"/>
              </a:rPr>
              <a:t>We chose to continue utilizing Euclidean distances as our primary metric for distance calculation due to its simplicity and widespread application in existing studies. However, our goal was to explore potential improvements as suggested by the work of Ezhumalai et al. [1], which could be achieved by adjusting the metric to better accommodate the specific signal attenuation characteristics of indoor environments.</a:t>
            </a:r>
            <a:endParaRPr b="1" i="0" sz="24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2024-04-21T05:27:30Z</dcterms:created>
  <dc:creator>Milman, Roman</dc:creator>
</cp:coreProperties>
</file>