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64" r:id="rId3"/>
    <p:sldId id="284" r:id="rId4"/>
    <p:sldId id="259" r:id="rId5"/>
    <p:sldId id="283" r:id="rId6"/>
    <p:sldId id="266" r:id="rId7"/>
    <p:sldId id="282" r:id="rId8"/>
    <p:sldId id="265" r:id="rId9"/>
    <p:sldId id="281" r:id="rId10"/>
    <p:sldId id="279" r:id="rId11"/>
    <p:sldId id="280" r:id="rId1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1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194" autoAdjust="0"/>
  </p:normalViewPr>
  <p:slideViewPr>
    <p:cSldViewPr snapToGrid="0">
      <p:cViewPr varScale="1">
        <p:scale>
          <a:sx n="97" d="100"/>
          <a:sy n="97" d="100"/>
        </p:scale>
        <p:origin x="10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F5AB-C98F-4759-9D05-F414FD7B35E1}"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C1452-936D-4F19-ADA9-7B8746D33D07}" type="slidenum">
              <a:rPr lang="en-US" smtClean="0"/>
              <a:t>‹#›</a:t>
            </a:fld>
            <a:endParaRPr lang="en-US"/>
          </a:p>
        </p:txBody>
      </p:sp>
    </p:spTree>
    <p:extLst>
      <p:ext uri="{BB962C8B-B14F-4D97-AF65-F5344CB8AC3E}">
        <p14:creationId xmlns:p14="http://schemas.microsoft.com/office/powerpoint/2010/main" val="290990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6</a:t>
            </a:fld>
            <a:endParaRPr lang="en-US"/>
          </a:p>
        </p:txBody>
      </p:sp>
    </p:spTree>
    <p:extLst>
      <p:ext uri="{BB962C8B-B14F-4D97-AF65-F5344CB8AC3E}">
        <p14:creationId xmlns:p14="http://schemas.microsoft.com/office/powerpoint/2010/main" val="5964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9</a:t>
            </a:fld>
            <a:endParaRPr lang="en-US"/>
          </a:p>
        </p:txBody>
      </p:sp>
    </p:spTree>
    <p:extLst>
      <p:ext uri="{BB962C8B-B14F-4D97-AF65-F5344CB8AC3E}">
        <p14:creationId xmlns:p14="http://schemas.microsoft.com/office/powerpoint/2010/main" val="391243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לוודא האם השקף הזה רלבנטי? </a:t>
            </a:r>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10</a:t>
            </a:fld>
            <a:endParaRPr lang="en-US"/>
          </a:p>
        </p:txBody>
      </p:sp>
    </p:spTree>
    <p:extLst>
      <p:ext uri="{BB962C8B-B14F-4D97-AF65-F5344CB8AC3E}">
        <p14:creationId xmlns:p14="http://schemas.microsoft.com/office/powerpoint/2010/main" val="85205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31231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19341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77672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63844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05369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4227215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49142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944515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877181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460559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45838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974717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79712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412944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5508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6286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5012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0327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21643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575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56247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7476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ג'/אלול/תשפ"א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8303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6BBAF-3BF1-4078-A5DF-44D473DCBE61}" type="datetimeFigureOut">
              <a:rPr lang="he-IL" smtClean="0"/>
              <a:t>ג'/אלול/תשפ"א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28498-15AE-46A4-A4BE-7363958E281E}" type="slidenum">
              <a:rPr lang="he-IL" smtClean="0"/>
              <a:t>‹#›</a:t>
            </a:fld>
            <a:endParaRPr lang="he-IL"/>
          </a:p>
        </p:txBody>
      </p:sp>
    </p:spTree>
    <p:extLst>
      <p:ext uri="{BB962C8B-B14F-4D97-AF65-F5344CB8AC3E}">
        <p14:creationId xmlns:p14="http://schemas.microsoft.com/office/powerpoint/2010/main" val="1684328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תודה רבה על המאמץ שלך עד כה.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במילים אחרות, יש לך </a:t>
            </a:r>
            <a:r>
              <a:rPr lang="he-IL" sz="2325" b="1" dirty="0">
                <a:solidFill>
                  <a:schemeClr val="tx1"/>
                </a:solidFill>
                <a:latin typeface="David" panose="020E0502060401010101" pitchFamily="34" charset="-79"/>
                <a:cs typeface="David" panose="020E0502060401010101" pitchFamily="34" charset="-79"/>
              </a:rPr>
              <a:t>הטיית קשב למחשבות מסוימות</a:t>
            </a:r>
            <a:r>
              <a:rPr lang="en-US" sz="2325" dirty="0">
                <a:solidFill>
                  <a:schemeClr val="tx1"/>
                </a:solidFill>
                <a:latin typeface="David" panose="020E0502060401010101" pitchFamily="34" charset="-79"/>
                <a:cs typeface="David" panose="020E0502060401010101" pitchFamily="34" charset="-79"/>
              </a:rPr>
              <a:t>.</a:t>
            </a:r>
            <a:endParaRPr lang="he-IL"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בשלב הבא של הניסוי, אתה תבצע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159094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rgbClr val="FF0000"/>
                </a:solidFill>
                <a:latin typeface="David" panose="020E0502060401010101" pitchFamily="34" charset="-79"/>
                <a:cs typeface="David" panose="020E0502060401010101" pitchFamily="34" charset="-79"/>
              </a:rPr>
              <a:t>רלבנטי? </a:t>
            </a:r>
            <a:r>
              <a:rPr lang="he-IL" sz="2325" dirty="0">
                <a:solidFill>
                  <a:schemeClr val="tx1"/>
                </a:solidFill>
                <a:latin typeface="David" panose="020E0502060401010101" pitchFamily="34" charset="-79"/>
                <a:cs typeface="David" panose="020E0502060401010101" pitchFamily="34" charset="-79"/>
              </a:rPr>
              <a:t>בכל פעם, נסה להשתמש במשוב כדי ללמוד לאזן את הקשב שלך, ולמנוע ממנו להיות מושפע מהמחשבות השליליות בהמשך המטלה.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חשוב לזכור – </a:t>
            </a:r>
            <a:r>
              <a:rPr lang="he-IL" sz="2325" dirty="0">
                <a:solidFill>
                  <a:schemeClr val="tx1"/>
                </a:solidFill>
                <a:latin typeface="David" panose="020E0502060401010101" pitchFamily="34" charset="-79"/>
                <a:cs typeface="David" panose="020E0502060401010101" pitchFamily="34" charset="-79"/>
              </a:rPr>
              <a:t>בכל פעם שיוצג משוב, הוא מתייחס לקשב שלך </a:t>
            </a:r>
            <a:r>
              <a:rPr lang="he-IL" sz="2325" b="1" dirty="0">
                <a:solidFill>
                  <a:schemeClr val="tx1"/>
                </a:solidFill>
                <a:latin typeface="David" panose="020E0502060401010101" pitchFamily="34" charset="-79"/>
                <a:cs typeface="David" panose="020E0502060401010101" pitchFamily="34" charset="-79"/>
              </a:rPr>
              <a:t>בצעד האחרון בלבד</a:t>
            </a:r>
            <a:r>
              <a:rPr lang="he-IL" sz="2325" dirty="0">
                <a:solidFill>
                  <a:schemeClr val="tx1"/>
                </a:solidFill>
                <a:latin typeface="David" panose="020E0502060401010101" pitchFamily="34" charset="-79"/>
                <a:cs typeface="David" panose="020E0502060401010101" pitchFamily="34" charset="-79"/>
              </a:rPr>
              <a:t>!</a:t>
            </a:r>
          </a:p>
          <a:p>
            <a:pPr algn="ctr" rtl="1"/>
            <a:endParaRPr lang="he-IL" sz="2325" b="1"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במידה והבנת את ההוראות אנא לחץ כדי להמשיך.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293094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30" dirty="0">
                <a:solidFill>
                  <a:schemeClr val="tx1"/>
                </a:solidFill>
                <a:latin typeface="David" panose="020E0502060401010101" pitchFamily="34" charset="-79"/>
                <a:cs typeface="David" panose="020E0502060401010101" pitchFamily="34" charset="-79"/>
              </a:rPr>
              <a:t>המטלה שתבצע עכשיו דומה למטלה שביצעת קודם</a:t>
            </a:r>
          </a:p>
          <a:p>
            <a:pPr algn="ctr" rtl="1"/>
            <a:r>
              <a:rPr lang="he-IL" sz="2330" dirty="0">
                <a:solidFill>
                  <a:schemeClr val="tx1"/>
                </a:solidFill>
                <a:latin typeface="David" panose="020E0502060401010101" pitchFamily="34" charset="-79"/>
                <a:cs typeface="David" panose="020E0502060401010101" pitchFamily="34" charset="-79"/>
              </a:rPr>
              <a:t>הפעם, לאחר כל מחשבה, </a:t>
            </a:r>
            <a:r>
              <a:rPr lang="he-IL" sz="2330" b="1" dirty="0">
                <a:solidFill>
                  <a:schemeClr val="tx1"/>
                </a:solidFill>
                <a:latin typeface="David" panose="020E0502060401010101" pitchFamily="34" charset="-79"/>
                <a:cs typeface="David" panose="020E0502060401010101" pitchFamily="34" charset="-79"/>
              </a:rPr>
              <a:t>יוצגו בפניך 9 ריבועים </a:t>
            </a:r>
            <a:r>
              <a:rPr lang="he-IL" sz="2330" b="1">
                <a:solidFill>
                  <a:schemeClr val="tx1"/>
                </a:solidFill>
                <a:latin typeface="David" panose="020E0502060401010101" pitchFamily="34" charset="-79"/>
                <a:cs typeface="David" panose="020E0502060401010101" pitchFamily="34" charset="-79"/>
              </a:rPr>
              <a:t>ריקים </a:t>
            </a:r>
            <a:r>
              <a:rPr lang="he-IL" sz="2330">
                <a:solidFill>
                  <a:schemeClr val="tx1"/>
                </a:solidFill>
                <a:latin typeface="David" panose="020E0502060401010101" pitchFamily="34" charset="-79"/>
                <a:cs typeface="David" panose="020E0502060401010101" pitchFamily="34" charset="-79"/>
              </a:rPr>
              <a:t>ותתבקש </a:t>
            </a:r>
            <a:r>
              <a:rPr lang="he-IL" sz="2330" dirty="0">
                <a:solidFill>
                  <a:schemeClr val="tx1"/>
                </a:solidFill>
                <a:latin typeface="David" panose="020E0502060401010101" pitchFamily="34" charset="-79"/>
                <a:cs typeface="David" panose="020E0502060401010101" pitchFamily="34" charset="-79"/>
              </a:rPr>
              <a:t>להחליט </a:t>
            </a:r>
            <a:r>
              <a:rPr lang="he-IL" sz="2330" b="1" dirty="0">
                <a:solidFill>
                  <a:schemeClr val="tx1"/>
                </a:solidFill>
                <a:latin typeface="David" panose="020E0502060401010101" pitchFamily="34" charset="-79"/>
                <a:cs typeface="David" panose="020E0502060401010101" pitchFamily="34" charset="-79"/>
              </a:rPr>
              <a:t>האם מספר הריבועים המלאים (לבנים) גדול או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r>
              <a:rPr lang="he-IL" sz="2330" dirty="0">
                <a:solidFill>
                  <a:schemeClr val="tx1"/>
                </a:solidFill>
                <a:latin typeface="David" panose="020E0502060401010101" pitchFamily="34" charset="-79"/>
                <a:cs typeface="David" panose="020E0502060401010101" pitchFamily="34" charset="-79"/>
              </a:rPr>
              <a:t>יש ללחוץ במקלדת על מקש </a:t>
            </a:r>
            <a:r>
              <a:rPr lang="he-IL" sz="2330" dirty="0" err="1">
                <a:solidFill>
                  <a:schemeClr val="tx1"/>
                </a:solidFill>
                <a:latin typeface="David" panose="020E0502060401010101" pitchFamily="34" charset="-79"/>
                <a:cs typeface="David" panose="020E0502060401010101" pitchFamily="34" charset="-79"/>
              </a:rPr>
              <a:t>שיפט</a:t>
            </a:r>
            <a:r>
              <a:rPr lang="he-IL" sz="2330" dirty="0">
                <a:solidFill>
                  <a:schemeClr val="tx1"/>
                </a:solidFill>
                <a:latin typeface="David" panose="020E0502060401010101" pitchFamily="34" charset="-79"/>
                <a:cs typeface="David" panose="020E0502060401010101" pitchFamily="34" charset="-79"/>
              </a:rPr>
              <a:t> (</a:t>
            </a:r>
            <a:r>
              <a:rPr lang="en-GB" sz="2330" dirty="0">
                <a:solidFill>
                  <a:schemeClr val="tx1"/>
                </a:solidFill>
                <a:latin typeface="David" panose="020E0502060401010101" pitchFamily="34" charset="-79"/>
                <a:cs typeface="David" panose="020E0502060401010101" pitchFamily="34" charset="-79"/>
              </a:rPr>
              <a:t>Shift</a:t>
            </a:r>
            <a:r>
              <a:rPr lang="he-IL" sz="2330" dirty="0">
                <a:solidFill>
                  <a:schemeClr val="tx1"/>
                </a:solidFill>
                <a:latin typeface="David" panose="020E0502060401010101" pitchFamily="34" charset="-79"/>
                <a:cs typeface="David" panose="020E0502060401010101" pitchFamily="34" charset="-79"/>
              </a:rPr>
              <a:t>) ימני כאשר מספר הריבועים המלאים גדול מ-5, ומקש </a:t>
            </a:r>
            <a:r>
              <a:rPr lang="he-IL" sz="2330" dirty="0" err="1">
                <a:solidFill>
                  <a:schemeClr val="tx1"/>
                </a:solidFill>
                <a:latin typeface="David" panose="020E0502060401010101" pitchFamily="34" charset="-79"/>
                <a:cs typeface="David" panose="020E0502060401010101" pitchFamily="34" charset="-79"/>
              </a:rPr>
              <a:t>שיפט</a:t>
            </a:r>
            <a:r>
              <a:rPr lang="he-IL" sz="2330" dirty="0">
                <a:solidFill>
                  <a:schemeClr val="tx1"/>
                </a:solidFill>
                <a:latin typeface="David" panose="020E0502060401010101" pitchFamily="34" charset="-79"/>
                <a:cs typeface="David" panose="020E0502060401010101" pitchFamily="34" charset="-79"/>
              </a:rPr>
              <a:t> שמאלי כאשר מספר הריבועים המלאים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endParaRPr lang="he-IL" sz="2330"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grpSp>
        <p:nvGrpSpPr>
          <p:cNvPr id="41" name="Group 40">
            <a:extLst>
              <a:ext uri="{FF2B5EF4-FFF2-40B4-BE49-F238E27FC236}">
                <a16:creationId xmlns:a16="http://schemas.microsoft.com/office/drawing/2014/main" id="{99474291-53A3-42B1-868B-05E31DFE689C}"/>
              </a:ext>
            </a:extLst>
          </p:cNvPr>
          <p:cNvGrpSpPr/>
          <p:nvPr/>
        </p:nvGrpSpPr>
        <p:grpSpPr>
          <a:xfrm>
            <a:off x="2278814" y="4286864"/>
            <a:ext cx="7634372" cy="756482"/>
            <a:chOff x="2315874" y="4168877"/>
            <a:chExt cx="7634372" cy="756482"/>
          </a:xfrm>
        </p:grpSpPr>
        <p:pic>
          <p:nvPicPr>
            <p:cNvPr id="11" name="Picture 10">
              <a:extLst>
                <a:ext uri="{FF2B5EF4-FFF2-40B4-BE49-F238E27FC236}">
                  <a16:creationId xmlns:a16="http://schemas.microsoft.com/office/drawing/2014/main" id="{C81C35C5-D351-4F39-8511-B7D1C28B3A4E}"/>
                </a:ext>
              </a:extLst>
            </p:cNvPr>
            <p:cNvPicPr>
              <a:picLocks noChangeAspect="1"/>
            </p:cNvPicPr>
            <p:nvPr/>
          </p:nvPicPr>
          <p:blipFill>
            <a:blip r:embed="rId2"/>
            <a:stretch>
              <a:fillRect/>
            </a:stretch>
          </p:blipFill>
          <p:spPr>
            <a:xfrm>
              <a:off x="2315874" y="4168877"/>
              <a:ext cx="7560252" cy="713228"/>
            </a:xfrm>
            <a:prstGeom prst="rect">
              <a:avLst/>
            </a:prstGeom>
          </p:spPr>
        </p:pic>
        <p:sp>
          <p:nvSpPr>
            <p:cNvPr id="12" name="Rectangle 11">
              <a:extLst>
                <a:ext uri="{FF2B5EF4-FFF2-40B4-BE49-F238E27FC236}">
                  <a16:creationId xmlns:a16="http://schemas.microsoft.com/office/drawing/2014/main" id="{1EA5C344-4B87-4BA1-91C8-518F4DC7183A}"/>
                </a:ext>
              </a:extLst>
            </p:cNvPr>
            <p:cNvSpPr/>
            <p:nvPr/>
          </p:nvSpPr>
          <p:spPr>
            <a:xfrm>
              <a:off x="2315874" y="4347168"/>
              <a:ext cx="1209367" cy="578191"/>
            </a:xfrm>
            <a:prstGeom prst="rect">
              <a:avLst/>
            </a:prstGeom>
            <a:solidFill>
              <a:srgbClr val="FFFF00">
                <a:alpha val="18039"/>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1200" b="1" dirty="0">
                <a:solidFill>
                  <a:srgbClr val="002060"/>
                </a:solidFill>
              </a:endParaRPr>
            </a:p>
            <a:p>
              <a:pPr algn="ctr"/>
              <a:r>
                <a:rPr lang="he-IL" sz="1200" b="1" u="sng" dirty="0">
                  <a:solidFill>
                    <a:srgbClr val="002060"/>
                  </a:solidFill>
                  <a:effectLst>
                    <a:outerShdw blurRad="38100" dist="38100" dir="2700000" algn="tl">
                      <a:srgbClr val="000000">
                        <a:alpha val="43137"/>
                      </a:srgbClr>
                    </a:outerShdw>
                  </a:effectLst>
                </a:rPr>
                <a:t>קטן</a:t>
              </a:r>
              <a:r>
                <a:rPr lang="he-IL" sz="1200" b="1" dirty="0">
                  <a:solidFill>
                    <a:srgbClr val="002060"/>
                  </a:solidFill>
                </a:rPr>
                <a:t> מ-5</a:t>
              </a:r>
              <a:endParaRPr lang="LID4096" sz="1200" b="1" dirty="0">
                <a:solidFill>
                  <a:srgbClr val="002060"/>
                </a:solidFill>
              </a:endParaRPr>
            </a:p>
          </p:txBody>
        </p:sp>
        <p:sp>
          <p:nvSpPr>
            <p:cNvPr id="17" name="Rectangle 16">
              <a:extLst>
                <a:ext uri="{FF2B5EF4-FFF2-40B4-BE49-F238E27FC236}">
                  <a16:creationId xmlns:a16="http://schemas.microsoft.com/office/drawing/2014/main" id="{FD4F1CFA-B122-4FDA-93A1-CBC1C2A58848}"/>
                </a:ext>
              </a:extLst>
            </p:cNvPr>
            <p:cNvSpPr/>
            <p:nvPr/>
          </p:nvSpPr>
          <p:spPr>
            <a:xfrm>
              <a:off x="8666759" y="4252870"/>
              <a:ext cx="1283487" cy="578191"/>
            </a:xfrm>
            <a:prstGeom prst="rect">
              <a:avLst/>
            </a:prstGeom>
            <a:solidFill>
              <a:srgbClr val="FFFF00">
                <a:alpha val="18039"/>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1200" b="1" dirty="0">
                <a:solidFill>
                  <a:srgbClr val="002060"/>
                </a:solidFill>
              </a:endParaRPr>
            </a:p>
            <a:p>
              <a:pPr algn="ctr"/>
              <a:r>
                <a:rPr lang="he-IL" sz="1200" b="1" u="sng" dirty="0">
                  <a:solidFill>
                    <a:srgbClr val="002060"/>
                  </a:solidFill>
                  <a:effectLst>
                    <a:outerShdw blurRad="38100" dist="38100" dir="2700000" algn="tl">
                      <a:srgbClr val="000000">
                        <a:alpha val="43137"/>
                      </a:srgbClr>
                    </a:outerShdw>
                  </a:effectLst>
                </a:rPr>
                <a:t>גדול</a:t>
              </a:r>
              <a:r>
                <a:rPr lang="he-IL" sz="1200" b="1" dirty="0">
                  <a:solidFill>
                    <a:srgbClr val="002060"/>
                  </a:solidFill>
                </a:rPr>
                <a:t> מ-5</a:t>
              </a:r>
              <a:endParaRPr lang="LID4096" sz="1200" b="1" dirty="0">
                <a:solidFill>
                  <a:srgbClr val="002060"/>
                </a:solidFill>
              </a:endParaRPr>
            </a:p>
          </p:txBody>
        </p:sp>
      </p:grpSp>
      <p:sp>
        <p:nvSpPr>
          <p:cNvPr id="18" name="Rectangle 17">
            <a:extLst>
              <a:ext uri="{FF2B5EF4-FFF2-40B4-BE49-F238E27FC236}">
                <a16:creationId xmlns:a16="http://schemas.microsoft.com/office/drawing/2014/main" id="{D23ED882-E238-457B-957A-5E73A3A652E6}"/>
              </a:ext>
            </a:extLst>
          </p:cNvPr>
          <p:cNvSpPr/>
          <p:nvPr/>
        </p:nvSpPr>
        <p:spPr>
          <a:xfrm>
            <a:off x="252543" y="25429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0" name="Rectangle 19">
            <a:extLst>
              <a:ext uri="{FF2B5EF4-FFF2-40B4-BE49-F238E27FC236}">
                <a16:creationId xmlns:a16="http://schemas.microsoft.com/office/drawing/2014/main" id="{A7CCE37D-CBC4-4E0C-ADDA-B572A145365F}"/>
              </a:ext>
            </a:extLst>
          </p:cNvPr>
          <p:cNvSpPr/>
          <p:nvPr/>
        </p:nvSpPr>
        <p:spPr>
          <a:xfrm>
            <a:off x="1337148" y="2542950"/>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3" name="Rectangle 22">
            <a:extLst>
              <a:ext uri="{FF2B5EF4-FFF2-40B4-BE49-F238E27FC236}">
                <a16:creationId xmlns:a16="http://schemas.microsoft.com/office/drawing/2014/main" id="{047AE0F1-09A3-429D-8138-AAD28E63DC17}"/>
              </a:ext>
            </a:extLst>
          </p:cNvPr>
          <p:cNvSpPr/>
          <p:nvPr/>
        </p:nvSpPr>
        <p:spPr>
          <a:xfrm>
            <a:off x="794845" y="2542950"/>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4" name="Rectangle 23">
            <a:extLst>
              <a:ext uri="{FF2B5EF4-FFF2-40B4-BE49-F238E27FC236}">
                <a16:creationId xmlns:a16="http://schemas.microsoft.com/office/drawing/2014/main" id="{D9C62966-FAA4-43C6-B0A0-F6D066A233A1}"/>
              </a:ext>
            </a:extLst>
          </p:cNvPr>
          <p:cNvSpPr/>
          <p:nvPr/>
        </p:nvSpPr>
        <p:spPr>
          <a:xfrm>
            <a:off x="252543" y="3127550"/>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5" name="Rectangle 24">
            <a:extLst>
              <a:ext uri="{FF2B5EF4-FFF2-40B4-BE49-F238E27FC236}">
                <a16:creationId xmlns:a16="http://schemas.microsoft.com/office/drawing/2014/main" id="{AAD65A8C-1B5F-4FEF-B7D4-6D14F5471C15}"/>
              </a:ext>
            </a:extLst>
          </p:cNvPr>
          <p:cNvSpPr/>
          <p:nvPr/>
        </p:nvSpPr>
        <p:spPr>
          <a:xfrm>
            <a:off x="1337148"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F927F18B-F39D-431F-9DF7-DD712E706918}"/>
              </a:ext>
            </a:extLst>
          </p:cNvPr>
          <p:cNvSpPr/>
          <p:nvPr/>
        </p:nvSpPr>
        <p:spPr>
          <a:xfrm>
            <a:off x="794845"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7" name="Rectangle 26">
            <a:extLst>
              <a:ext uri="{FF2B5EF4-FFF2-40B4-BE49-F238E27FC236}">
                <a16:creationId xmlns:a16="http://schemas.microsoft.com/office/drawing/2014/main" id="{F82C9E8D-D64E-4D94-B50E-5BCB910A0755}"/>
              </a:ext>
            </a:extLst>
          </p:cNvPr>
          <p:cNvSpPr/>
          <p:nvPr/>
        </p:nvSpPr>
        <p:spPr>
          <a:xfrm>
            <a:off x="252543"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05EAEF99-FF7D-4318-9049-A2A46D05E4F3}"/>
              </a:ext>
            </a:extLst>
          </p:cNvPr>
          <p:cNvSpPr/>
          <p:nvPr/>
        </p:nvSpPr>
        <p:spPr>
          <a:xfrm>
            <a:off x="1337148"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9" name="Rectangle 28">
            <a:extLst>
              <a:ext uri="{FF2B5EF4-FFF2-40B4-BE49-F238E27FC236}">
                <a16:creationId xmlns:a16="http://schemas.microsoft.com/office/drawing/2014/main" id="{F4761FEF-C709-4BAE-A079-7389F8A95D62}"/>
              </a:ext>
            </a:extLst>
          </p:cNvPr>
          <p:cNvSpPr/>
          <p:nvPr/>
        </p:nvSpPr>
        <p:spPr>
          <a:xfrm>
            <a:off x="794845"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0" name="TextBox 29">
            <a:extLst>
              <a:ext uri="{FF2B5EF4-FFF2-40B4-BE49-F238E27FC236}">
                <a16:creationId xmlns:a16="http://schemas.microsoft.com/office/drawing/2014/main" id="{3B827FF5-3219-4125-9C52-E75440DFE733}"/>
              </a:ext>
            </a:extLst>
          </p:cNvPr>
          <p:cNvSpPr txBox="1"/>
          <p:nvPr/>
        </p:nvSpPr>
        <p:spPr>
          <a:xfrm>
            <a:off x="581231" y="1972057"/>
            <a:ext cx="931665" cy="369332"/>
          </a:xfrm>
          <a:prstGeom prst="rect">
            <a:avLst/>
          </a:prstGeom>
          <a:noFill/>
        </p:spPr>
        <p:txBody>
          <a:bodyPr wrap="none" rtlCol="0">
            <a:spAutoFit/>
          </a:bodyPr>
          <a:lstStyle/>
          <a:p>
            <a:r>
              <a:rPr lang="he-IL" b="1" u="sng" dirty="0">
                <a:solidFill>
                  <a:schemeClr val="bg1"/>
                </a:solidFill>
              </a:rPr>
              <a:t>קטן</a:t>
            </a:r>
            <a:r>
              <a:rPr lang="he-IL" dirty="0">
                <a:solidFill>
                  <a:schemeClr val="bg1"/>
                </a:solidFill>
              </a:rPr>
              <a:t> מ-5</a:t>
            </a:r>
            <a:endParaRPr lang="LID4096" dirty="0">
              <a:solidFill>
                <a:schemeClr val="bg1"/>
              </a:solidFill>
            </a:endParaRPr>
          </a:p>
        </p:txBody>
      </p:sp>
      <p:sp>
        <p:nvSpPr>
          <p:cNvPr id="31" name="Rectangle 30">
            <a:extLst>
              <a:ext uri="{FF2B5EF4-FFF2-40B4-BE49-F238E27FC236}">
                <a16:creationId xmlns:a16="http://schemas.microsoft.com/office/drawing/2014/main" id="{20090C59-3919-4AD3-BF07-C62E7126D0CB}"/>
              </a:ext>
            </a:extLst>
          </p:cNvPr>
          <p:cNvSpPr/>
          <p:nvPr/>
        </p:nvSpPr>
        <p:spPr>
          <a:xfrm>
            <a:off x="10357582" y="2542950"/>
            <a:ext cx="467032" cy="467032"/>
          </a:xfrm>
          <a:prstGeom prst="rect">
            <a:avLst/>
          </a:prstGeom>
          <a:no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2" name="Rectangle 31">
            <a:extLst>
              <a:ext uri="{FF2B5EF4-FFF2-40B4-BE49-F238E27FC236}">
                <a16:creationId xmlns:a16="http://schemas.microsoft.com/office/drawing/2014/main" id="{239F46C5-0747-4221-8C43-5BDDCEA6F53B}"/>
              </a:ext>
            </a:extLst>
          </p:cNvPr>
          <p:cNvSpPr/>
          <p:nvPr/>
        </p:nvSpPr>
        <p:spPr>
          <a:xfrm>
            <a:off x="11442187" y="25429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3" name="Rectangle 32">
            <a:extLst>
              <a:ext uri="{FF2B5EF4-FFF2-40B4-BE49-F238E27FC236}">
                <a16:creationId xmlns:a16="http://schemas.microsoft.com/office/drawing/2014/main" id="{C29FE196-4582-4D57-8F50-48A3490B8369}"/>
              </a:ext>
            </a:extLst>
          </p:cNvPr>
          <p:cNvSpPr/>
          <p:nvPr/>
        </p:nvSpPr>
        <p:spPr>
          <a:xfrm>
            <a:off x="10899884" y="25429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2BE3AADA-E4BD-431B-BE29-87237DD92AF9}"/>
              </a:ext>
            </a:extLst>
          </p:cNvPr>
          <p:cNvSpPr/>
          <p:nvPr/>
        </p:nvSpPr>
        <p:spPr>
          <a:xfrm>
            <a:off x="10357582"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5" name="Rectangle 34">
            <a:extLst>
              <a:ext uri="{FF2B5EF4-FFF2-40B4-BE49-F238E27FC236}">
                <a16:creationId xmlns:a16="http://schemas.microsoft.com/office/drawing/2014/main" id="{B31678CE-F7F3-4758-9B67-04D03F01AF3C}"/>
              </a:ext>
            </a:extLst>
          </p:cNvPr>
          <p:cNvSpPr/>
          <p:nvPr/>
        </p:nvSpPr>
        <p:spPr>
          <a:xfrm>
            <a:off x="11442187" y="3127550"/>
            <a:ext cx="467032" cy="467032"/>
          </a:xfrm>
          <a:prstGeom prst="rect">
            <a:avLst/>
          </a:prstGeom>
          <a:no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6" name="Rectangle 35">
            <a:extLst>
              <a:ext uri="{FF2B5EF4-FFF2-40B4-BE49-F238E27FC236}">
                <a16:creationId xmlns:a16="http://schemas.microsoft.com/office/drawing/2014/main" id="{3DAC11D7-BA02-4F30-BE3E-C50888804659}"/>
              </a:ext>
            </a:extLst>
          </p:cNvPr>
          <p:cNvSpPr/>
          <p:nvPr/>
        </p:nvSpPr>
        <p:spPr>
          <a:xfrm>
            <a:off x="10899884"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7" name="Rectangle 36">
            <a:extLst>
              <a:ext uri="{FF2B5EF4-FFF2-40B4-BE49-F238E27FC236}">
                <a16:creationId xmlns:a16="http://schemas.microsoft.com/office/drawing/2014/main" id="{9BD197BA-6F41-45FE-8C83-7E36A7E8C5F9}"/>
              </a:ext>
            </a:extLst>
          </p:cNvPr>
          <p:cNvSpPr/>
          <p:nvPr/>
        </p:nvSpPr>
        <p:spPr>
          <a:xfrm>
            <a:off x="10357582"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8" name="Rectangle 37">
            <a:extLst>
              <a:ext uri="{FF2B5EF4-FFF2-40B4-BE49-F238E27FC236}">
                <a16:creationId xmlns:a16="http://schemas.microsoft.com/office/drawing/2014/main" id="{1D1A55FE-5711-4AD0-B221-24FB5BD07D94}"/>
              </a:ext>
            </a:extLst>
          </p:cNvPr>
          <p:cNvSpPr/>
          <p:nvPr/>
        </p:nvSpPr>
        <p:spPr>
          <a:xfrm>
            <a:off x="11442187" y="3701845"/>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9" name="Rectangle 38">
            <a:extLst>
              <a:ext uri="{FF2B5EF4-FFF2-40B4-BE49-F238E27FC236}">
                <a16:creationId xmlns:a16="http://schemas.microsoft.com/office/drawing/2014/main" id="{D68111AF-9E3F-4028-9263-4E811A04586C}"/>
              </a:ext>
            </a:extLst>
          </p:cNvPr>
          <p:cNvSpPr/>
          <p:nvPr/>
        </p:nvSpPr>
        <p:spPr>
          <a:xfrm>
            <a:off x="10899884" y="3701845"/>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40" name="TextBox 39">
            <a:extLst>
              <a:ext uri="{FF2B5EF4-FFF2-40B4-BE49-F238E27FC236}">
                <a16:creationId xmlns:a16="http://schemas.microsoft.com/office/drawing/2014/main" id="{FF1D4023-9846-4801-B434-A46A993D0722}"/>
              </a:ext>
            </a:extLst>
          </p:cNvPr>
          <p:cNvSpPr txBox="1"/>
          <p:nvPr/>
        </p:nvSpPr>
        <p:spPr>
          <a:xfrm>
            <a:off x="10686270" y="1972057"/>
            <a:ext cx="1002197" cy="369332"/>
          </a:xfrm>
          <a:prstGeom prst="rect">
            <a:avLst/>
          </a:prstGeom>
          <a:noFill/>
        </p:spPr>
        <p:txBody>
          <a:bodyPr wrap="none" rtlCol="0">
            <a:spAutoFit/>
          </a:bodyPr>
          <a:lstStyle/>
          <a:p>
            <a:r>
              <a:rPr lang="he-IL" b="1" u="sng" dirty="0">
                <a:solidFill>
                  <a:schemeClr val="bg1"/>
                </a:solidFill>
              </a:rPr>
              <a:t>גדול</a:t>
            </a:r>
            <a:r>
              <a:rPr lang="he-IL" dirty="0">
                <a:solidFill>
                  <a:schemeClr val="bg1"/>
                </a:solidFill>
              </a:rPr>
              <a:t> מ-5</a:t>
            </a:r>
            <a:endParaRPr lang="LID4096" dirty="0">
              <a:solidFill>
                <a:schemeClr val="bg1"/>
              </a:solidFill>
            </a:endParaRPr>
          </a:p>
        </p:txBody>
      </p:sp>
    </p:spTree>
    <p:extLst>
      <p:ext uri="{BB962C8B-B14F-4D97-AF65-F5344CB8AC3E}">
        <p14:creationId xmlns:p14="http://schemas.microsoft.com/office/powerpoint/2010/main" val="56863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t"/>
          <a:lstStyle/>
          <a:p>
            <a:pPr marL="0" marR="0" lvl="0" indent="0" algn="ctr" defTabSz="914400" rtl="1" eaLnBrk="1" fontAlgn="auto" latinLnBrk="0" hangingPunct="1">
              <a:lnSpc>
                <a:spcPct val="150000"/>
              </a:lnSpc>
              <a:spcBef>
                <a:spcPts val="0"/>
              </a:spcBef>
              <a:spcAft>
                <a:spcPts val="0"/>
              </a:spcAft>
              <a:buClrTx/>
              <a:buSzTx/>
              <a:buFontTx/>
              <a:buNone/>
              <a:tabLst/>
              <a:defRPr/>
            </a:pPr>
            <a:endPar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תמשיך לתירגול קצר.</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בצעדי התירגול הראשונים יצויין האם ענית נכון או לא נכון. </a:t>
            </a:r>
          </a:p>
          <a:p>
            <a:pPr marL="0" marR="0" lvl="0" indent="0" algn="ctr" defTabSz="914400" rtl="1" eaLnBrk="1" fontAlgn="auto" latinLnBrk="0" hangingPunct="1">
              <a:lnSpc>
                <a:spcPct val="150000"/>
              </a:lnSpc>
              <a:spcBef>
                <a:spcPts val="0"/>
              </a:spcBef>
              <a:spcAft>
                <a:spcPts val="0"/>
              </a:spcAft>
              <a:buClrTx/>
              <a:buSzTx/>
              <a:buFontTx/>
              <a:buNone/>
              <a:tabLst/>
              <a:defRPr/>
            </a:pPr>
            <a:r>
              <a:rPr lang="he-IL" sz="2400" dirty="0">
                <a:solidFill>
                  <a:prstClr val="black"/>
                </a:solidFill>
                <a:latin typeface="David" panose="020E0502060401010101" pitchFamily="34" charset="-79"/>
                <a:cs typeface="David" panose="020E0502060401010101" pitchFamily="34" charset="-79"/>
              </a:rPr>
              <a:t>זאת אומרת, </a:t>
            </a:r>
            <a:r>
              <a:rPr lang="he-IL" sz="2400" dirty="0">
                <a:solidFill>
                  <a:schemeClr val="tx1"/>
                </a:solidFill>
                <a:latin typeface="David" panose="020E0502060401010101" pitchFamily="34" charset="-79"/>
                <a:cs typeface="David" panose="020E0502060401010101" pitchFamily="34" charset="-79"/>
              </a:rPr>
              <a:t>האם זיהית נכון אם מספר הריבועים גדול או קטן מ-5</a:t>
            </a:r>
            <a:r>
              <a:rPr lang="he-IL" sz="2400" dirty="0">
                <a:solidFill>
                  <a:prstClr val="black"/>
                </a:solidFill>
                <a:latin typeface="David" panose="020E0502060401010101" pitchFamily="34" charset="-79"/>
                <a:cs typeface="David" panose="020E0502060401010101" pitchFamily="34" charset="-79"/>
              </a:rPr>
              <a:t>.</a:t>
            </a:r>
            <a:endParaRPr kumimoji="0" lang="he-IL" sz="240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algn="ctr" rtl="1">
              <a:lnSpc>
                <a:spcPct val="150000"/>
              </a:lnSpc>
            </a:pPr>
            <a:r>
              <a:rPr lang="he-IL" sz="2400" dirty="0">
                <a:solidFill>
                  <a:schemeClr val="tx1"/>
                </a:solidFill>
                <a:latin typeface="David" panose="020E0502060401010101" pitchFamily="34" charset="-79"/>
                <a:cs typeface="David" panose="020E0502060401010101" pitchFamily="34" charset="-79"/>
              </a:rPr>
              <a:t>בכל צעד, אתה מתבקש ללחוץ על הכפתור המתאים במקלדת בדיוק כפי שעשית קודם – מהר, ומדויק, לפי כמות הריבועים המלאים המוצגת.</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312513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כעת, בחלק מהצעדים יוצג בפניך משוב על המידה בה הקשב שלך מוטה כלפי מחשבה ספציפית.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142859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מיד לאחר שתלחץ על הכפתור, יוצג בפניך המשוב הבא:</a:t>
            </a:r>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929" y="3206837"/>
            <a:ext cx="1302192" cy="312526"/>
          </a:xfrm>
          <a:prstGeom prst="rect">
            <a:avLst/>
          </a:prstGeom>
        </p:spPr>
      </p:pic>
      <p:grpSp>
        <p:nvGrpSpPr>
          <p:cNvPr id="8" name="Group 7">
            <a:extLst>
              <a:ext uri="{FF2B5EF4-FFF2-40B4-BE49-F238E27FC236}">
                <a16:creationId xmlns:a16="http://schemas.microsoft.com/office/drawing/2014/main" id="{FD73CF6C-85FA-421C-9C81-75CB47496658}"/>
              </a:ext>
            </a:extLst>
          </p:cNvPr>
          <p:cNvGrpSpPr/>
          <p:nvPr/>
        </p:nvGrpSpPr>
        <p:grpSpPr>
          <a:xfrm>
            <a:off x="5456126" y="1779803"/>
            <a:ext cx="645818" cy="3166594"/>
            <a:chOff x="5456126" y="1779803"/>
            <a:chExt cx="645818" cy="316659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7" name="Rectangle 6">
              <a:extLst>
                <a:ext uri="{FF2B5EF4-FFF2-40B4-BE49-F238E27FC236}">
                  <a16:creationId xmlns:a16="http://schemas.microsoft.com/office/drawing/2014/main" id="{C8FEFDAD-31B9-44FC-A9A9-A715985E7A58}"/>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378850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כאשר מחשבה מסוימת משפיעה על הקשב שלך</a:t>
            </a: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 יעלה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pic>
        <p:nvPicPr>
          <p:cNvPr id="11" name="Picture 10">
            <a:extLst>
              <a:ext uri="{FF2B5EF4-FFF2-40B4-BE49-F238E27FC236}">
                <a16:creationId xmlns:a16="http://schemas.microsoft.com/office/drawing/2014/main" id="{EF338D27-8E73-4E39-A070-1EB7C4C5B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808" y="4639960"/>
            <a:ext cx="1302192" cy="312526"/>
          </a:xfrm>
          <a:prstGeom prst="rect">
            <a:avLst/>
          </a:prstGeom>
        </p:spPr>
      </p:pic>
      <p:grpSp>
        <p:nvGrpSpPr>
          <p:cNvPr id="12" name="Group 11">
            <a:extLst>
              <a:ext uri="{FF2B5EF4-FFF2-40B4-BE49-F238E27FC236}">
                <a16:creationId xmlns:a16="http://schemas.microsoft.com/office/drawing/2014/main" id="{8CFF371B-033C-47EF-A3E7-C179B8B7E230}"/>
              </a:ext>
            </a:extLst>
          </p:cNvPr>
          <p:cNvGrpSpPr/>
          <p:nvPr/>
        </p:nvGrpSpPr>
        <p:grpSpPr>
          <a:xfrm>
            <a:off x="4075005" y="3212926"/>
            <a:ext cx="645818" cy="3166594"/>
            <a:chOff x="5456126" y="1779803"/>
            <a:chExt cx="645818" cy="3166594"/>
          </a:xfrm>
        </p:grpSpPr>
        <p:pic>
          <p:nvPicPr>
            <p:cNvPr id="13" name="Picture 12">
              <a:extLst>
                <a:ext uri="{FF2B5EF4-FFF2-40B4-BE49-F238E27FC236}">
                  <a16:creationId xmlns:a16="http://schemas.microsoft.com/office/drawing/2014/main" id="{61A8B834-D9C0-4E04-8370-2446EF26A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14" name="Rectangle 13">
              <a:extLst>
                <a:ext uri="{FF2B5EF4-FFF2-40B4-BE49-F238E27FC236}">
                  <a16:creationId xmlns:a16="http://schemas.microsoft.com/office/drawing/2014/main" id="{FF7B4884-692E-4524-9357-23E38F67C4CB}"/>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261892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30" dirty="0">
                <a:solidFill>
                  <a:schemeClr val="tx1"/>
                </a:solidFill>
                <a:latin typeface="David" panose="020E0502060401010101" pitchFamily="34" charset="-79"/>
                <a:cs typeface="David" panose="020E0502060401010101" pitchFamily="34" charset="-79"/>
              </a:rPr>
              <a:t>המטלה שתבצע עכשיו דומה למטלה שביצעת קודם</a:t>
            </a:r>
          </a:p>
          <a:p>
            <a:pPr algn="ctr" rtl="1"/>
            <a:r>
              <a:rPr lang="he-IL" sz="2330" dirty="0">
                <a:solidFill>
                  <a:schemeClr val="tx1"/>
                </a:solidFill>
                <a:latin typeface="David" panose="020E0502060401010101" pitchFamily="34" charset="-79"/>
                <a:cs typeface="David" panose="020E0502060401010101" pitchFamily="34" charset="-79"/>
              </a:rPr>
              <a:t>כאשר תשמע\י משפט, את\ה מתבקש\ת להקשיב לו </a:t>
            </a:r>
            <a:r>
              <a:rPr lang="he-IL" sz="2330" b="1" dirty="0">
                <a:solidFill>
                  <a:schemeClr val="tx1"/>
                </a:solidFill>
                <a:latin typeface="David" panose="020E0502060401010101" pitchFamily="34" charset="-79"/>
                <a:cs typeface="David" panose="020E0502060401010101" pitchFamily="34" charset="-79"/>
              </a:rPr>
              <a:t>כפי שאת\ה מקשיב\ה למחשבה שעוברת לך בראש.</a:t>
            </a:r>
          </a:p>
          <a:p>
            <a:pPr algn="ctr" rtl="1"/>
            <a:r>
              <a:rPr lang="he-IL" sz="2330" dirty="0">
                <a:solidFill>
                  <a:schemeClr val="tx1"/>
                </a:solidFill>
                <a:latin typeface="David" panose="020E0502060401010101" pitchFamily="34" charset="-79"/>
                <a:cs typeface="David" panose="020E0502060401010101" pitchFamily="34" charset="-79"/>
              </a:rPr>
              <a:t>הפעם, לאחר כל משפט </a:t>
            </a:r>
            <a:r>
              <a:rPr lang="he-IL" sz="2330" b="1" dirty="0">
                <a:solidFill>
                  <a:schemeClr val="tx1"/>
                </a:solidFill>
                <a:latin typeface="David" panose="020E0502060401010101" pitchFamily="34" charset="-79"/>
                <a:cs typeface="David" panose="020E0502060401010101" pitchFamily="34" charset="-79"/>
              </a:rPr>
              <a:t>יוצגו בפניך מספר ריבועים </a:t>
            </a:r>
            <a:r>
              <a:rPr lang="he-IL" sz="2330" dirty="0">
                <a:solidFill>
                  <a:schemeClr val="tx1"/>
                </a:solidFill>
                <a:latin typeface="David" panose="020E0502060401010101" pitchFamily="34" charset="-79"/>
                <a:cs typeface="David" panose="020E0502060401010101" pitchFamily="34" charset="-79"/>
              </a:rPr>
              <a:t>ותתבקש\י להחליט </a:t>
            </a:r>
            <a:r>
              <a:rPr lang="he-IL" sz="2330" b="1" dirty="0">
                <a:solidFill>
                  <a:schemeClr val="tx1"/>
                </a:solidFill>
                <a:latin typeface="David" panose="020E0502060401010101" pitchFamily="34" charset="-79"/>
                <a:cs typeface="David" panose="020E0502060401010101" pitchFamily="34" charset="-79"/>
              </a:rPr>
              <a:t>האם מספר הריבועים גדול או קטן מ-5 </a:t>
            </a:r>
          </a:p>
          <a:p>
            <a:pPr algn="ctr" rtl="1"/>
            <a:r>
              <a:rPr lang="he-IL" sz="2330" dirty="0">
                <a:solidFill>
                  <a:schemeClr val="tx1"/>
                </a:solidFill>
                <a:latin typeface="David" panose="020E0502060401010101" pitchFamily="34" charset="-79"/>
                <a:cs typeface="David" panose="020E0502060401010101" pitchFamily="34" charset="-79"/>
              </a:rPr>
              <a:t>יש ללחוץ במקלדת על מקש חץ מעלה כאשר מספר הריבועים גדול מ-5, </a:t>
            </a:r>
          </a:p>
          <a:p>
            <a:pPr algn="ctr" rtl="1"/>
            <a:r>
              <a:rPr lang="he-IL" sz="2330" dirty="0">
                <a:solidFill>
                  <a:schemeClr val="tx1"/>
                </a:solidFill>
                <a:latin typeface="David" panose="020E0502060401010101" pitchFamily="34" charset="-79"/>
                <a:cs typeface="David" panose="020E0502060401010101" pitchFamily="34" charset="-79"/>
              </a:rPr>
              <a:t>ומקש חץ מטה כאשר מספר הריבועים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endParaRPr lang="he-IL" sz="2330"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grpSp>
        <p:nvGrpSpPr>
          <p:cNvPr id="7" name="Group 6">
            <a:extLst>
              <a:ext uri="{FF2B5EF4-FFF2-40B4-BE49-F238E27FC236}">
                <a16:creationId xmlns:a16="http://schemas.microsoft.com/office/drawing/2014/main" id="{15F0128C-0B89-48F4-90F5-AD6DC284099F}"/>
              </a:ext>
            </a:extLst>
          </p:cNvPr>
          <p:cNvGrpSpPr/>
          <p:nvPr/>
        </p:nvGrpSpPr>
        <p:grpSpPr>
          <a:xfrm>
            <a:off x="5215467" y="3868359"/>
            <a:ext cx="1676400" cy="1417669"/>
            <a:chOff x="4608974" y="1615133"/>
            <a:chExt cx="1676400" cy="1417669"/>
          </a:xfrm>
        </p:grpSpPr>
        <p:pic>
          <p:nvPicPr>
            <p:cNvPr id="8" name="Picture 7">
              <a:extLst>
                <a:ext uri="{FF2B5EF4-FFF2-40B4-BE49-F238E27FC236}">
                  <a16:creationId xmlns:a16="http://schemas.microsoft.com/office/drawing/2014/main" id="{3CFAEDBF-0EFB-4043-972D-752726835739}"/>
                </a:ext>
              </a:extLst>
            </p:cNvPr>
            <p:cNvPicPr>
              <a:picLocks noChangeAspect="1"/>
            </p:cNvPicPr>
            <p:nvPr/>
          </p:nvPicPr>
          <p:blipFill rotWithShape="1">
            <a:blip r:embed="rId2"/>
            <a:srcRect l="4541" r="8912"/>
            <a:stretch/>
          </p:blipFill>
          <p:spPr>
            <a:xfrm>
              <a:off x="4608974" y="1615133"/>
              <a:ext cx="1676400" cy="1417669"/>
            </a:xfrm>
            <a:prstGeom prst="rect">
              <a:avLst/>
            </a:prstGeom>
          </p:spPr>
        </p:pic>
        <p:sp>
          <p:nvSpPr>
            <p:cNvPr id="9" name="Rectangle 8">
              <a:extLst>
                <a:ext uri="{FF2B5EF4-FFF2-40B4-BE49-F238E27FC236}">
                  <a16:creationId xmlns:a16="http://schemas.microsoft.com/office/drawing/2014/main" id="{6B79BCBB-6BDE-462E-95EA-A01DE463500B}"/>
                </a:ext>
              </a:extLst>
            </p:cNvPr>
            <p:cNvSpPr/>
            <p:nvPr/>
          </p:nvSpPr>
          <p:spPr>
            <a:xfrm>
              <a:off x="4754880" y="1762298"/>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A9E147-C8B8-400E-8E5C-D39AAC63114D}"/>
                </a:ext>
              </a:extLst>
            </p:cNvPr>
            <p:cNvSpPr/>
            <p:nvPr/>
          </p:nvSpPr>
          <p:spPr>
            <a:xfrm>
              <a:off x="4754880" y="2377746"/>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847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האימון שתבצע עכשיו דומה למטלה שביצעת קודם, רק שהפעם בחלק מהצעדים יוצג בפניך משוב על המידה בה הקשב שלך מוטה כלפי מחשבה ספציפית. </a:t>
            </a:r>
            <a:r>
              <a:rPr lang="he-IL" sz="2325" dirty="0">
                <a:solidFill>
                  <a:srgbClr val="FF0000"/>
                </a:solidFill>
                <a:latin typeface="David" panose="020E0502060401010101" pitchFamily="34" charset="-79"/>
                <a:cs typeface="David" panose="020E0502060401010101" pitchFamily="34" charset="-79"/>
              </a:rPr>
              <a:t>[להסביר שהפידבק הוא על ההטיה במחשבה הספציפית לפי אריק]</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בכל צעד, אתה מתבקש ללחוץ על הכפתור המתאים במקלדת בדיוק כפי שעשית קודם – מהר, ומדויק, לפי הספרה המוצגת.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rgbClr val="FF0000"/>
                </a:solidFill>
                <a:latin typeface="David" panose="020E0502060401010101" pitchFamily="34" charset="-79"/>
                <a:cs typeface="David" panose="020E0502060401010101" pitchFamily="34" charset="-79"/>
              </a:rPr>
              <a:t>[תמונה של מקלדת עם המדבקות]</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334143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 יעלה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2178" y="3244904"/>
            <a:ext cx="1351862" cy="2113303"/>
          </a:xfrm>
          <a:prstGeom prst="rect">
            <a:avLst/>
          </a:prstGeom>
        </p:spPr>
      </p:pic>
      <p:sp>
        <p:nvSpPr>
          <p:cNvPr id="2" name="Rectangle 1">
            <a:extLst>
              <a:ext uri="{FF2B5EF4-FFF2-40B4-BE49-F238E27FC236}">
                <a16:creationId xmlns:a16="http://schemas.microsoft.com/office/drawing/2014/main" id="{19D6A6BA-4E0D-4527-9EFB-87B3DDD9ACCD}"/>
              </a:ext>
            </a:extLst>
          </p:cNvPr>
          <p:cNvSpPr/>
          <p:nvPr/>
        </p:nvSpPr>
        <p:spPr>
          <a:xfrm>
            <a:off x="3523377" y="3830444"/>
            <a:ext cx="1530564" cy="576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לשנות ללא מוטה</a:t>
            </a:r>
            <a:endParaRPr lang="en-US" dirty="0"/>
          </a:p>
        </p:txBody>
      </p:sp>
    </p:spTree>
    <p:extLst>
      <p:ext uri="{BB962C8B-B14F-4D97-AF65-F5344CB8AC3E}">
        <p14:creationId xmlns:p14="http://schemas.microsoft.com/office/powerpoint/2010/main" val="4289600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703</Words>
  <Application>Microsoft Office PowerPoint</Application>
  <PresentationFormat>Widescreen</PresentationFormat>
  <Paragraphs>97</Paragraphs>
  <Slides>10</Slides>
  <Notes>3</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David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dc:creator>
  <cp:lastModifiedBy>Tomer</cp:lastModifiedBy>
  <cp:revision>41</cp:revision>
  <dcterms:created xsi:type="dcterms:W3CDTF">2016-12-01T14:05:08Z</dcterms:created>
  <dcterms:modified xsi:type="dcterms:W3CDTF">2021-08-11T14:57:12Z</dcterms:modified>
</cp:coreProperties>
</file>