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
  </p:notesMasterIdLst>
  <p:sldIdLst>
    <p:sldId id="264" r:id="rId3"/>
    <p:sldId id="284" r:id="rId4"/>
    <p:sldId id="259" r:id="rId5"/>
    <p:sldId id="283" r:id="rId6"/>
    <p:sldId id="266" r:id="rId7"/>
    <p:sldId id="282" r:id="rId8"/>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14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85194" autoAdjust="0"/>
  </p:normalViewPr>
  <p:slideViewPr>
    <p:cSldViewPr snapToGrid="0">
      <p:cViewPr varScale="1">
        <p:scale>
          <a:sx n="84" d="100"/>
          <a:sy n="84" d="100"/>
        </p:scale>
        <p:origin x="936"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0F5AB-C98F-4759-9D05-F414FD7B35E1}" type="datetimeFigureOut">
              <a:rPr lang="en-US" smtClean="0"/>
              <a:t>8/10/2021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2C1452-936D-4F19-ADA9-7B8746D33D07}" type="slidenum">
              <a:rPr lang="en-US" smtClean="0"/>
              <a:t>‹#›</a:t>
            </a:fld>
            <a:endParaRPr lang="en-US"/>
          </a:p>
        </p:txBody>
      </p:sp>
    </p:spTree>
    <p:extLst>
      <p:ext uri="{BB962C8B-B14F-4D97-AF65-F5344CB8AC3E}">
        <p14:creationId xmlns:p14="http://schemas.microsoft.com/office/powerpoint/2010/main" val="2909903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solidFill>
                  <a:schemeClr val="tx1"/>
                </a:solidFill>
                <a:latin typeface="David" panose="020E0502060401010101" pitchFamily="34" charset="-79"/>
                <a:cs typeface="David" panose="020E0502060401010101" pitchFamily="34" charset="-79"/>
              </a:rPr>
              <a:t>מטרת האימון היא ללמד אותך להיות מודע בזמן אמת כאשר מחשבה מסוימת משפיעה על הקשב שלך, כדי שתוכל להפנות את הקשב מהמחשבה אל המטלה שאתה מנסה לבצע, במקרה שלנו לזהות ספרות. – להוסיף ל-</a:t>
            </a:r>
            <a:r>
              <a:rPr lang="en-US" sz="1200" dirty="0">
                <a:solidFill>
                  <a:schemeClr val="tx1"/>
                </a:solidFill>
                <a:latin typeface="David" panose="020E0502060401010101" pitchFamily="34" charset="-79"/>
                <a:cs typeface="David" panose="020E0502060401010101" pitchFamily="34" charset="-79"/>
              </a:rPr>
              <a:t>BMM</a:t>
            </a:r>
            <a:endParaRPr lang="he-IL" sz="1200" dirty="0">
              <a:solidFill>
                <a:schemeClr val="tx1"/>
              </a:solidFill>
              <a:latin typeface="David" panose="020E0502060401010101" pitchFamily="34" charset="-79"/>
              <a:cs typeface="David" panose="020E0502060401010101" pitchFamily="34" charset="-79"/>
            </a:endParaRPr>
          </a:p>
          <a:p>
            <a:endParaRPr lang="en-US" dirty="0"/>
          </a:p>
        </p:txBody>
      </p:sp>
      <p:sp>
        <p:nvSpPr>
          <p:cNvPr id="4" name="Slide Number Placeholder 3"/>
          <p:cNvSpPr>
            <a:spLocks noGrp="1"/>
          </p:cNvSpPr>
          <p:nvPr>
            <p:ph type="sldNum" sz="quarter" idx="5"/>
          </p:nvPr>
        </p:nvSpPr>
        <p:spPr/>
        <p:txBody>
          <a:bodyPr/>
          <a:lstStyle/>
          <a:p>
            <a:fld id="{982C1452-936D-4F19-ADA9-7B8746D33D07}" type="slidenum">
              <a:rPr lang="en-US" smtClean="0"/>
              <a:t>6</a:t>
            </a:fld>
            <a:endParaRPr lang="en-US"/>
          </a:p>
        </p:txBody>
      </p:sp>
    </p:spTree>
    <p:extLst>
      <p:ext uri="{BB962C8B-B14F-4D97-AF65-F5344CB8AC3E}">
        <p14:creationId xmlns:p14="http://schemas.microsoft.com/office/powerpoint/2010/main" val="59647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ב'/אלול/תשפ"א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31231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ב'/אלול/תשפ"א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4193414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ב'/אלול/תשפ"א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3877672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ב'/אלול/תשפ"א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3063844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ב'/אלול/תשפ"א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053692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76BBAF-3BF1-4078-A5DF-44D473DCBE61}" type="datetimeFigureOut">
              <a:rPr lang="he-IL" smtClean="0"/>
              <a:t>ב'/אלול/תשפ"א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4227215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4476BBAF-3BF1-4078-A5DF-44D473DCBE61}" type="datetimeFigureOut">
              <a:rPr lang="he-IL" smtClean="0"/>
              <a:t>ב'/אלול/תשפ"א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491429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4476BBAF-3BF1-4078-A5DF-44D473DCBE61}" type="datetimeFigureOut">
              <a:rPr lang="he-IL" smtClean="0"/>
              <a:t>ב'/אלול/תשפ"א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2944515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4476BBAF-3BF1-4078-A5DF-44D473DCBE61}" type="datetimeFigureOut">
              <a:rPr lang="he-IL" smtClean="0"/>
              <a:t>ב'/אלול/תשפ"א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8771817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6BBAF-3BF1-4078-A5DF-44D473DCBE61}" type="datetimeFigureOut">
              <a:rPr lang="he-IL" smtClean="0"/>
              <a:t>ב'/אלול/תשפ"א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34605590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76BBAF-3BF1-4078-A5DF-44D473DCBE61}" type="datetimeFigureOut">
              <a:rPr lang="he-IL" smtClean="0"/>
              <a:t>ב'/אלול/תשפ"א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2458384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ב'/אלול/תשפ"א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9747173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76BBAF-3BF1-4078-A5DF-44D473DCBE61}" type="datetimeFigureOut">
              <a:rPr lang="he-IL" smtClean="0"/>
              <a:t>ב'/אלול/תשפ"א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79712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ב'/אלול/תשפ"א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4129441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ב'/אלול/תשפ"א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55080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6B59E2-DA6D-487B-96A5-0C8E7410BF99}" type="datetimeFigureOut">
              <a:rPr lang="he-IL" smtClean="0"/>
              <a:t>ב'/אלול/תשפ"א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62861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306B59E2-DA6D-487B-96A5-0C8E7410BF99}" type="datetimeFigureOut">
              <a:rPr lang="he-IL" smtClean="0"/>
              <a:t>ב'/אלול/תשפ"א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501224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306B59E2-DA6D-487B-96A5-0C8E7410BF99}" type="datetimeFigureOut">
              <a:rPr lang="he-IL" smtClean="0"/>
              <a:t>ב'/אלול/תשפ"א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03277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306B59E2-DA6D-487B-96A5-0C8E7410BF99}" type="datetimeFigureOut">
              <a:rPr lang="he-IL" smtClean="0"/>
              <a:t>ב'/אלול/תשפ"א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21643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B59E2-DA6D-487B-96A5-0C8E7410BF99}" type="datetimeFigureOut">
              <a:rPr lang="he-IL" smtClean="0"/>
              <a:t>ב'/אלול/תשפ"א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35754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ב'/אלול/תשפ"א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56247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ב'/אלול/תשפ"א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74764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B59E2-DA6D-487B-96A5-0C8E7410BF99}" type="datetimeFigureOut">
              <a:rPr lang="he-IL" smtClean="0"/>
              <a:t>ב'/אלול/תשפ"א</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D76-4E69-41BD-91D7-3CE549900DE9}" type="slidenum">
              <a:rPr lang="he-IL" smtClean="0"/>
              <a:t>‹#›</a:t>
            </a:fld>
            <a:endParaRPr lang="he-IL"/>
          </a:p>
        </p:txBody>
      </p:sp>
    </p:spTree>
    <p:extLst>
      <p:ext uri="{BB962C8B-B14F-4D97-AF65-F5344CB8AC3E}">
        <p14:creationId xmlns:p14="http://schemas.microsoft.com/office/powerpoint/2010/main" val="1083036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6BBAF-3BF1-4078-A5DF-44D473DCBE61}" type="datetimeFigureOut">
              <a:rPr lang="he-IL" smtClean="0"/>
              <a:t>ב'/אלול/תשפ"א</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28498-15AE-46A4-A4BE-7363958E281E}" type="slidenum">
              <a:rPr lang="he-IL" smtClean="0"/>
              <a:t>‹#›</a:t>
            </a:fld>
            <a:endParaRPr lang="he-IL"/>
          </a:p>
        </p:txBody>
      </p:sp>
    </p:spTree>
    <p:extLst>
      <p:ext uri="{BB962C8B-B14F-4D97-AF65-F5344CB8AC3E}">
        <p14:creationId xmlns:p14="http://schemas.microsoft.com/office/powerpoint/2010/main" val="1684328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chemeClr val="tx1"/>
                </a:solidFill>
                <a:latin typeface="David" panose="020E0502060401010101" pitchFamily="34" charset="-79"/>
                <a:cs typeface="David" panose="020E0502060401010101" pitchFamily="34" charset="-79"/>
              </a:rPr>
              <a:t>תודה רבה על המאמץ שלך עד כה.</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בעת ביצוע המטלה האחרונה המחשב בדק את תגובותייך ומצא שלמחשבות מסוימות יש השפעה על הדרך שבה את מפנה את הקשב שלך.</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במילים אחרות, יש לך </a:t>
            </a:r>
            <a:r>
              <a:rPr lang="he-IL" sz="2325" b="1" dirty="0">
                <a:solidFill>
                  <a:schemeClr val="tx1"/>
                </a:solidFill>
                <a:latin typeface="David" panose="020E0502060401010101" pitchFamily="34" charset="-79"/>
                <a:cs typeface="David" panose="020E0502060401010101" pitchFamily="34" charset="-79"/>
              </a:rPr>
              <a:t>הטיית קשב למחשבות מסוימות</a:t>
            </a:r>
            <a:r>
              <a:rPr lang="en-US" sz="2325" dirty="0">
                <a:solidFill>
                  <a:schemeClr val="tx1"/>
                </a:solidFill>
                <a:latin typeface="David" panose="020E0502060401010101" pitchFamily="34" charset="-79"/>
                <a:cs typeface="David" panose="020E0502060401010101" pitchFamily="34" charset="-79"/>
              </a:rPr>
              <a:t>.</a:t>
            </a:r>
            <a:endParaRPr lang="he-IL"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בשלב הבא של הניסוי, את תבצעי אימון מנטלי שנועד להפחית את הטיית הקשב שלך.</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Tree>
    <p:extLst>
      <p:ext uri="{BB962C8B-B14F-4D97-AF65-F5344CB8AC3E}">
        <p14:creationId xmlns:p14="http://schemas.microsoft.com/office/powerpoint/2010/main" val="159094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30" dirty="0">
                <a:solidFill>
                  <a:schemeClr val="tx1"/>
                </a:solidFill>
                <a:latin typeface="David" panose="020E0502060401010101" pitchFamily="34" charset="-79"/>
                <a:cs typeface="David" panose="020E0502060401010101" pitchFamily="34" charset="-79"/>
              </a:rPr>
              <a:t>המטלה שתבצעי עכשיו דומה למטלה שביצעת קודם</a:t>
            </a:r>
          </a:p>
          <a:p>
            <a:pPr algn="ctr" rtl="1"/>
            <a:r>
              <a:rPr lang="he-IL" sz="2330" dirty="0">
                <a:solidFill>
                  <a:schemeClr val="tx1"/>
                </a:solidFill>
                <a:latin typeface="David" panose="020E0502060401010101" pitchFamily="34" charset="-79"/>
                <a:cs typeface="David" panose="020E0502060401010101" pitchFamily="34" charset="-79"/>
              </a:rPr>
              <a:t>הפעם, לאחר כל מחשבה, </a:t>
            </a:r>
            <a:r>
              <a:rPr lang="he-IL" sz="2330" b="1" dirty="0">
                <a:solidFill>
                  <a:schemeClr val="tx1"/>
                </a:solidFill>
                <a:latin typeface="David" panose="020E0502060401010101" pitchFamily="34" charset="-79"/>
                <a:cs typeface="David" panose="020E0502060401010101" pitchFamily="34" charset="-79"/>
              </a:rPr>
              <a:t>יוצגו בפניך 9 ריבועים ריקים </a:t>
            </a:r>
            <a:r>
              <a:rPr lang="he-IL" sz="2330" dirty="0">
                <a:solidFill>
                  <a:schemeClr val="tx1"/>
                </a:solidFill>
                <a:latin typeface="David" panose="020E0502060401010101" pitchFamily="34" charset="-79"/>
                <a:cs typeface="David" panose="020E0502060401010101" pitchFamily="34" charset="-79"/>
              </a:rPr>
              <a:t>ותתבקשי להחליט </a:t>
            </a:r>
            <a:r>
              <a:rPr lang="he-IL" sz="2330" b="1" dirty="0">
                <a:solidFill>
                  <a:schemeClr val="tx1"/>
                </a:solidFill>
                <a:latin typeface="David" panose="020E0502060401010101" pitchFamily="34" charset="-79"/>
                <a:cs typeface="David" panose="020E0502060401010101" pitchFamily="34" charset="-79"/>
              </a:rPr>
              <a:t>האם מספר הריבועים המלאים (לבנים) גדול או קטן מ-5 </a:t>
            </a:r>
          </a:p>
          <a:p>
            <a:pPr algn="ctr" rtl="1"/>
            <a:endParaRPr lang="he-IL" sz="2330" dirty="0">
              <a:solidFill>
                <a:schemeClr val="tx1"/>
              </a:solidFill>
              <a:latin typeface="David" panose="020E0502060401010101" pitchFamily="34" charset="-79"/>
              <a:cs typeface="David" panose="020E0502060401010101" pitchFamily="34" charset="-79"/>
            </a:endParaRPr>
          </a:p>
          <a:p>
            <a:pPr algn="ctr" rtl="1"/>
            <a:r>
              <a:rPr lang="he-IL" sz="2330" dirty="0">
                <a:solidFill>
                  <a:schemeClr val="tx1"/>
                </a:solidFill>
                <a:latin typeface="David" panose="020E0502060401010101" pitchFamily="34" charset="-79"/>
                <a:cs typeface="David" panose="020E0502060401010101" pitchFamily="34" charset="-79"/>
              </a:rPr>
              <a:t>יש ללחוץ במקלדת על מקש </a:t>
            </a:r>
            <a:r>
              <a:rPr lang="he-IL" sz="2330" dirty="0" err="1">
                <a:solidFill>
                  <a:schemeClr val="tx1"/>
                </a:solidFill>
                <a:latin typeface="David" panose="020E0502060401010101" pitchFamily="34" charset="-79"/>
                <a:cs typeface="David" panose="020E0502060401010101" pitchFamily="34" charset="-79"/>
              </a:rPr>
              <a:t>שיפט</a:t>
            </a:r>
            <a:r>
              <a:rPr lang="he-IL" sz="2330" dirty="0">
                <a:solidFill>
                  <a:schemeClr val="tx1"/>
                </a:solidFill>
                <a:latin typeface="David" panose="020E0502060401010101" pitchFamily="34" charset="-79"/>
                <a:cs typeface="David" panose="020E0502060401010101" pitchFamily="34" charset="-79"/>
              </a:rPr>
              <a:t> (</a:t>
            </a:r>
            <a:r>
              <a:rPr lang="en-GB" sz="2330" dirty="0">
                <a:solidFill>
                  <a:schemeClr val="tx1"/>
                </a:solidFill>
                <a:latin typeface="David" panose="020E0502060401010101" pitchFamily="34" charset="-79"/>
                <a:cs typeface="David" panose="020E0502060401010101" pitchFamily="34" charset="-79"/>
              </a:rPr>
              <a:t>Shift</a:t>
            </a:r>
            <a:r>
              <a:rPr lang="he-IL" sz="2330" dirty="0">
                <a:solidFill>
                  <a:schemeClr val="tx1"/>
                </a:solidFill>
                <a:latin typeface="David" panose="020E0502060401010101" pitchFamily="34" charset="-79"/>
                <a:cs typeface="David" panose="020E0502060401010101" pitchFamily="34" charset="-79"/>
              </a:rPr>
              <a:t>) ימני כאשר מספר הריבועים המלאים גדול מ-5, ומקש </a:t>
            </a:r>
            <a:r>
              <a:rPr lang="he-IL" sz="2330" dirty="0" err="1">
                <a:solidFill>
                  <a:schemeClr val="tx1"/>
                </a:solidFill>
                <a:latin typeface="David" panose="020E0502060401010101" pitchFamily="34" charset="-79"/>
                <a:cs typeface="David" panose="020E0502060401010101" pitchFamily="34" charset="-79"/>
              </a:rPr>
              <a:t>שיפט</a:t>
            </a:r>
            <a:r>
              <a:rPr lang="he-IL" sz="2330" dirty="0">
                <a:solidFill>
                  <a:schemeClr val="tx1"/>
                </a:solidFill>
                <a:latin typeface="David" panose="020E0502060401010101" pitchFamily="34" charset="-79"/>
                <a:cs typeface="David" panose="020E0502060401010101" pitchFamily="34" charset="-79"/>
              </a:rPr>
              <a:t> שמאלי כאשר מספר הריבועים המלאים קטן מ-5 </a:t>
            </a:r>
          </a:p>
          <a:p>
            <a:pPr algn="ctr" rtl="1"/>
            <a:endParaRPr lang="he-IL" sz="2330" dirty="0">
              <a:solidFill>
                <a:schemeClr val="tx1"/>
              </a:solidFill>
              <a:latin typeface="David" panose="020E0502060401010101" pitchFamily="34" charset="-79"/>
              <a:cs typeface="David" panose="020E0502060401010101" pitchFamily="34" charset="-79"/>
            </a:endParaRPr>
          </a:p>
          <a:p>
            <a:pPr algn="ctr" rtl="1"/>
            <a:endParaRPr lang="he-IL" sz="2330"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grpSp>
        <p:nvGrpSpPr>
          <p:cNvPr id="41" name="Group 40">
            <a:extLst>
              <a:ext uri="{FF2B5EF4-FFF2-40B4-BE49-F238E27FC236}">
                <a16:creationId xmlns:a16="http://schemas.microsoft.com/office/drawing/2014/main" id="{99474291-53A3-42B1-868B-05E31DFE689C}"/>
              </a:ext>
            </a:extLst>
          </p:cNvPr>
          <p:cNvGrpSpPr/>
          <p:nvPr/>
        </p:nvGrpSpPr>
        <p:grpSpPr>
          <a:xfrm>
            <a:off x="2278814" y="4286864"/>
            <a:ext cx="7634372" cy="756482"/>
            <a:chOff x="2315874" y="4168877"/>
            <a:chExt cx="7634372" cy="756482"/>
          </a:xfrm>
        </p:grpSpPr>
        <p:pic>
          <p:nvPicPr>
            <p:cNvPr id="11" name="Picture 10">
              <a:extLst>
                <a:ext uri="{FF2B5EF4-FFF2-40B4-BE49-F238E27FC236}">
                  <a16:creationId xmlns:a16="http://schemas.microsoft.com/office/drawing/2014/main" id="{C81C35C5-D351-4F39-8511-B7D1C28B3A4E}"/>
                </a:ext>
              </a:extLst>
            </p:cNvPr>
            <p:cNvPicPr>
              <a:picLocks noChangeAspect="1"/>
            </p:cNvPicPr>
            <p:nvPr/>
          </p:nvPicPr>
          <p:blipFill>
            <a:blip r:embed="rId2"/>
            <a:stretch>
              <a:fillRect/>
            </a:stretch>
          </p:blipFill>
          <p:spPr>
            <a:xfrm>
              <a:off x="2315874" y="4168877"/>
              <a:ext cx="7560252" cy="713228"/>
            </a:xfrm>
            <a:prstGeom prst="rect">
              <a:avLst/>
            </a:prstGeom>
          </p:spPr>
        </p:pic>
        <p:sp>
          <p:nvSpPr>
            <p:cNvPr id="12" name="Rectangle 11">
              <a:extLst>
                <a:ext uri="{FF2B5EF4-FFF2-40B4-BE49-F238E27FC236}">
                  <a16:creationId xmlns:a16="http://schemas.microsoft.com/office/drawing/2014/main" id="{1EA5C344-4B87-4BA1-91C8-518F4DC7183A}"/>
                </a:ext>
              </a:extLst>
            </p:cNvPr>
            <p:cNvSpPr/>
            <p:nvPr/>
          </p:nvSpPr>
          <p:spPr>
            <a:xfrm>
              <a:off x="2315874" y="4347168"/>
              <a:ext cx="1209367" cy="578191"/>
            </a:xfrm>
            <a:prstGeom prst="rect">
              <a:avLst/>
            </a:prstGeom>
            <a:solidFill>
              <a:srgbClr val="FFFF00">
                <a:alpha val="18039"/>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sz="1200" b="1" dirty="0">
                <a:solidFill>
                  <a:srgbClr val="002060"/>
                </a:solidFill>
              </a:endParaRPr>
            </a:p>
            <a:p>
              <a:pPr algn="ctr"/>
              <a:r>
                <a:rPr lang="he-IL" sz="1200" b="1" u="sng" dirty="0">
                  <a:solidFill>
                    <a:srgbClr val="002060"/>
                  </a:solidFill>
                  <a:effectLst>
                    <a:outerShdw blurRad="38100" dist="38100" dir="2700000" algn="tl">
                      <a:srgbClr val="000000">
                        <a:alpha val="43137"/>
                      </a:srgbClr>
                    </a:outerShdw>
                  </a:effectLst>
                </a:rPr>
                <a:t>קטן</a:t>
              </a:r>
              <a:r>
                <a:rPr lang="he-IL" sz="1200" b="1" dirty="0">
                  <a:solidFill>
                    <a:srgbClr val="002060"/>
                  </a:solidFill>
                </a:rPr>
                <a:t> מ-5</a:t>
              </a:r>
              <a:endParaRPr lang="LID4096" sz="1200" b="1" dirty="0">
                <a:solidFill>
                  <a:srgbClr val="002060"/>
                </a:solidFill>
              </a:endParaRPr>
            </a:p>
          </p:txBody>
        </p:sp>
        <p:sp>
          <p:nvSpPr>
            <p:cNvPr id="17" name="Rectangle 16">
              <a:extLst>
                <a:ext uri="{FF2B5EF4-FFF2-40B4-BE49-F238E27FC236}">
                  <a16:creationId xmlns:a16="http://schemas.microsoft.com/office/drawing/2014/main" id="{FD4F1CFA-B122-4FDA-93A1-CBC1C2A58848}"/>
                </a:ext>
              </a:extLst>
            </p:cNvPr>
            <p:cNvSpPr/>
            <p:nvPr/>
          </p:nvSpPr>
          <p:spPr>
            <a:xfrm>
              <a:off x="8666759" y="4252870"/>
              <a:ext cx="1283487" cy="578191"/>
            </a:xfrm>
            <a:prstGeom prst="rect">
              <a:avLst/>
            </a:prstGeom>
            <a:solidFill>
              <a:srgbClr val="FFFF00">
                <a:alpha val="18039"/>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sz="1200" b="1" dirty="0">
                <a:solidFill>
                  <a:srgbClr val="002060"/>
                </a:solidFill>
              </a:endParaRPr>
            </a:p>
            <a:p>
              <a:pPr algn="ctr"/>
              <a:r>
                <a:rPr lang="he-IL" sz="1200" b="1" u="sng" dirty="0">
                  <a:solidFill>
                    <a:srgbClr val="002060"/>
                  </a:solidFill>
                  <a:effectLst>
                    <a:outerShdw blurRad="38100" dist="38100" dir="2700000" algn="tl">
                      <a:srgbClr val="000000">
                        <a:alpha val="43137"/>
                      </a:srgbClr>
                    </a:outerShdw>
                  </a:effectLst>
                </a:rPr>
                <a:t>גדול</a:t>
              </a:r>
              <a:r>
                <a:rPr lang="he-IL" sz="1200" b="1" dirty="0">
                  <a:solidFill>
                    <a:srgbClr val="002060"/>
                  </a:solidFill>
                </a:rPr>
                <a:t> מ-5</a:t>
              </a:r>
              <a:endParaRPr lang="LID4096" sz="1200" b="1" dirty="0">
                <a:solidFill>
                  <a:srgbClr val="002060"/>
                </a:solidFill>
              </a:endParaRPr>
            </a:p>
          </p:txBody>
        </p:sp>
      </p:grpSp>
      <p:sp>
        <p:nvSpPr>
          <p:cNvPr id="18" name="Rectangle 17">
            <a:extLst>
              <a:ext uri="{FF2B5EF4-FFF2-40B4-BE49-F238E27FC236}">
                <a16:creationId xmlns:a16="http://schemas.microsoft.com/office/drawing/2014/main" id="{D23ED882-E238-457B-957A-5E73A3A652E6}"/>
              </a:ext>
            </a:extLst>
          </p:cNvPr>
          <p:cNvSpPr/>
          <p:nvPr/>
        </p:nvSpPr>
        <p:spPr>
          <a:xfrm>
            <a:off x="252543" y="2542950"/>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0" name="Rectangle 19">
            <a:extLst>
              <a:ext uri="{FF2B5EF4-FFF2-40B4-BE49-F238E27FC236}">
                <a16:creationId xmlns:a16="http://schemas.microsoft.com/office/drawing/2014/main" id="{A7CCE37D-CBC4-4E0C-ADDA-B572A145365F}"/>
              </a:ext>
            </a:extLst>
          </p:cNvPr>
          <p:cNvSpPr/>
          <p:nvPr/>
        </p:nvSpPr>
        <p:spPr>
          <a:xfrm>
            <a:off x="1337148" y="2542950"/>
            <a:ext cx="467032" cy="467032"/>
          </a:xfrm>
          <a:prstGeom prst="rect">
            <a:avLst/>
          </a:prstGeom>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3" name="Rectangle 22">
            <a:extLst>
              <a:ext uri="{FF2B5EF4-FFF2-40B4-BE49-F238E27FC236}">
                <a16:creationId xmlns:a16="http://schemas.microsoft.com/office/drawing/2014/main" id="{047AE0F1-09A3-429D-8138-AAD28E63DC17}"/>
              </a:ext>
            </a:extLst>
          </p:cNvPr>
          <p:cNvSpPr/>
          <p:nvPr/>
        </p:nvSpPr>
        <p:spPr>
          <a:xfrm>
            <a:off x="794845" y="2542950"/>
            <a:ext cx="467032" cy="467032"/>
          </a:xfrm>
          <a:prstGeom prst="rect">
            <a:avLst/>
          </a:prstGeom>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4" name="Rectangle 23">
            <a:extLst>
              <a:ext uri="{FF2B5EF4-FFF2-40B4-BE49-F238E27FC236}">
                <a16:creationId xmlns:a16="http://schemas.microsoft.com/office/drawing/2014/main" id="{D9C62966-FAA4-43C6-B0A0-F6D066A233A1}"/>
              </a:ext>
            </a:extLst>
          </p:cNvPr>
          <p:cNvSpPr/>
          <p:nvPr/>
        </p:nvSpPr>
        <p:spPr>
          <a:xfrm>
            <a:off x="252543" y="3127550"/>
            <a:ext cx="467032" cy="467032"/>
          </a:xfrm>
          <a:prstGeom prst="rect">
            <a:avLst/>
          </a:prstGeom>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5" name="Rectangle 24">
            <a:extLst>
              <a:ext uri="{FF2B5EF4-FFF2-40B4-BE49-F238E27FC236}">
                <a16:creationId xmlns:a16="http://schemas.microsoft.com/office/drawing/2014/main" id="{AAD65A8C-1B5F-4FEF-B7D4-6D14F5471C15}"/>
              </a:ext>
            </a:extLst>
          </p:cNvPr>
          <p:cNvSpPr/>
          <p:nvPr/>
        </p:nvSpPr>
        <p:spPr>
          <a:xfrm>
            <a:off x="1337148" y="3127550"/>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6" name="Rectangle 25">
            <a:extLst>
              <a:ext uri="{FF2B5EF4-FFF2-40B4-BE49-F238E27FC236}">
                <a16:creationId xmlns:a16="http://schemas.microsoft.com/office/drawing/2014/main" id="{F927F18B-F39D-431F-9DF7-DD712E706918}"/>
              </a:ext>
            </a:extLst>
          </p:cNvPr>
          <p:cNvSpPr/>
          <p:nvPr/>
        </p:nvSpPr>
        <p:spPr>
          <a:xfrm>
            <a:off x="794845" y="3127550"/>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7" name="Rectangle 26">
            <a:extLst>
              <a:ext uri="{FF2B5EF4-FFF2-40B4-BE49-F238E27FC236}">
                <a16:creationId xmlns:a16="http://schemas.microsoft.com/office/drawing/2014/main" id="{F82C9E8D-D64E-4D94-B50E-5BCB910A0755}"/>
              </a:ext>
            </a:extLst>
          </p:cNvPr>
          <p:cNvSpPr/>
          <p:nvPr/>
        </p:nvSpPr>
        <p:spPr>
          <a:xfrm>
            <a:off x="252543" y="3701845"/>
            <a:ext cx="467032" cy="467032"/>
          </a:xfrm>
          <a:prstGeom prst="rect">
            <a:avLst/>
          </a:prstGeom>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8" name="Rectangle 27">
            <a:extLst>
              <a:ext uri="{FF2B5EF4-FFF2-40B4-BE49-F238E27FC236}">
                <a16:creationId xmlns:a16="http://schemas.microsoft.com/office/drawing/2014/main" id="{05EAEF99-FF7D-4318-9049-A2A46D05E4F3}"/>
              </a:ext>
            </a:extLst>
          </p:cNvPr>
          <p:cNvSpPr/>
          <p:nvPr/>
        </p:nvSpPr>
        <p:spPr>
          <a:xfrm>
            <a:off x="1337148" y="3701845"/>
            <a:ext cx="467032" cy="467032"/>
          </a:xfrm>
          <a:prstGeom prst="rect">
            <a:avLst/>
          </a:prstGeom>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9" name="Rectangle 28">
            <a:extLst>
              <a:ext uri="{FF2B5EF4-FFF2-40B4-BE49-F238E27FC236}">
                <a16:creationId xmlns:a16="http://schemas.microsoft.com/office/drawing/2014/main" id="{F4761FEF-C709-4BAE-A079-7389F8A95D62}"/>
              </a:ext>
            </a:extLst>
          </p:cNvPr>
          <p:cNvSpPr/>
          <p:nvPr/>
        </p:nvSpPr>
        <p:spPr>
          <a:xfrm>
            <a:off x="794845" y="3701845"/>
            <a:ext cx="467032" cy="467032"/>
          </a:xfrm>
          <a:prstGeom prst="rect">
            <a:avLst/>
          </a:prstGeom>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0" name="TextBox 29">
            <a:extLst>
              <a:ext uri="{FF2B5EF4-FFF2-40B4-BE49-F238E27FC236}">
                <a16:creationId xmlns:a16="http://schemas.microsoft.com/office/drawing/2014/main" id="{3B827FF5-3219-4125-9C52-E75440DFE733}"/>
              </a:ext>
            </a:extLst>
          </p:cNvPr>
          <p:cNvSpPr txBox="1"/>
          <p:nvPr/>
        </p:nvSpPr>
        <p:spPr>
          <a:xfrm>
            <a:off x="581231" y="1972057"/>
            <a:ext cx="931665" cy="369332"/>
          </a:xfrm>
          <a:prstGeom prst="rect">
            <a:avLst/>
          </a:prstGeom>
          <a:noFill/>
        </p:spPr>
        <p:txBody>
          <a:bodyPr wrap="none" rtlCol="0">
            <a:spAutoFit/>
          </a:bodyPr>
          <a:lstStyle/>
          <a:p>
            <a:r>
              <a:rPr lang="he-IL" b="1" u="sng" dirty="0">
                <a:solidFill>
                  <a:schemeClr val="bg1"/>
                </a:solidFill>
              </a:rPr>
              <a:t>קטן</a:t>
            </a:r>
            <a:r>
              <a:rPr lang="he-IL" dirty="0">
                <a:solidFill>
                  <a:schemeClr val="bg1"/>
                </a:solidFill>
              </a:rPr>
              <a:t> מ-5</a:t>
            </a:r>
            <a:endParaRPr lang="LID4096" dirty="0">
              <a:solidFill>
                <a:schemeClr val="bg1"/>
              </a:solidFill>
            </a:endParaRPr>
          </a:p>
        </p:txBody>
      </p:sp>
      <p:sp>
        <p:nvSpPr>
          <p:cNvPr id="31" name="Rectangle 30">
            <a:extLst>
              <a:ext uri="{FF2B5EF4-FFF2-40B4-BE49-F238E27FC236}">
                <a16:creationId xmlns:a16="http://schemas.microsoft.com/office/drawing/2014/main" id="{20090C59-3919-4AD3-BF07-C62E7126D0CB}"/>
              </a:ext>
            </a:extLst>
          </p:cNvPr>
          <p:cNvSpPr/>
          <p:nvPr/>
        </p:nvSpPr>
        <p:spPr>
          <a:xfrm>
            <a:off x="10357582" y="2542950"/>
            <a:ext cx="467032" cy="467032"/>
          </a:xfrm>
          <a:prstGeom prst="rect">
            <a:avLst/>
          </a:prstGeom>
          <a:no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2" name="Rectangle 31">
            <a:extLst>
              <a:ext uri="{FF2B5EF4-FFF2-40B4-BE49-F238E27FC236}">
                <a16:creationId xmlns:a16="http://schemas.microsoft.com/office/drawing/2014/main" id="{239F46C5-0747-4221-8C43-5BDDCEA6F53B}"/>
              </a:ext>
            </a:extLst>
          </p:cNvPr>
          <p:cNvSpPr/>
          <p:nvPr/>
        </p:nvSpPr>
        <p:spPr>
          <a:xfrm>
            <a:off x="11442187" y="2542950"/>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3" name="Rectangle 32">
            <a:extLst>
              <a:ext uri="{FF2B5EF4-FFF2-40B4-BE49-F238E27FC236}">
                <a16:creationId xmlns:a16="http://schemas.microsoft.com/office/drawing/2014/main" id="{C29FE196-4582-4D57-8F50-48A3490B8369}"/>
              </a:ext>
            </a:extLst>
          </p:cNvPr>
          <p:cNvSpPr/>
          <p:nvPr/>
        </p:nvSpPr>
        <p:spPr>
          <a:xfrm>
            <a:off x="10899884" y="2542950"/>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4" name="Rectangle 33">
            <a:extLst>
              <a:ext uri="{FF2B5EF4-FFF2-40B4-BE49-F238E27FC236}">
                <a16:creationId xmlns:a16="http://schemas.microsoft.com/office/drawing/2014/main" id="{2BE3AADA-E4BD-431B-BE29-87237DD92AF9}"/>
              </a:ext>
            </a:extLst>
          </p:cNvPr>
          <p:cNvSpPr/>
          <p:nvPr/>
        </p:nvSpPr>
        <p:spPr>
          <a:xfrm>
            <a:off x="10357582" y="3127550"/>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5" name="Rectangle 34">
            <a:extLst>
              <a:ext uri="{FF2B5EF4-FFF2-40B4-BE49-F238E27FC236}">
                <a16:creationId xmlns:a16="http://schemas.microsoft.com/office/drawing/2014/main" id="{B31678CE-F7F3-4758-9B67-04D03F01AF3C}"/>
              </a:ext>
            </a:extLst>
          </p:cNvPr>
          <p:cNvSpPr/>
          <p:nvPr/>
        </p:nvSpPr>
        <p:spPr>
          <a:xfrm>
            <a:off x="11442187" y="3127550"/>
            <a:ext cx="467032" cy="467032"/>
          </a:xfrm>
          <a:prstGeom prst="rect">
            <a:avLst/>
          </a:prstGeom>
          <a:no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6" name="Rectangle 35">
            <a:extLst>
              <a:ext uri="{FF2B5EF4-FFF2-40B4-BE49-F238E27FC236}">
                <a16:creationId xmlns:a16="http://schemas.microsoft.com/office/drawing/2014/main" id="{3DAC11D7-BA02-4F30-BE3E-C50888804659}"/>
              </a:ext>
            </a:extLst>
          </p:cNvPr>
          <p:cNvSpPr/>
          <p:nvPr/>
        </p:nvSpPr>
        <p:spPr>
          <a:xfrm>
            <a:off x="10899884" y="3127550"/>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7" name="Rectangle 36">
            <a:extLst>
              <a:ext uri="{FF2B5EF4-FFF2-40B4-BE49-F238E27FC236}">
                <a16:creationId xmlns:a16="http://schemas.microsoft.com/office/drawing/2014/main" id="{9BD197BA-6F41-45FE-8C83-7E36A7E8C5F9}"/>
              </a:ext>
            </a:extLst>
          </p:cNvPr>
          <p:cNvSpPr/>
          <p:nvPr/>
        </p:nvSpPr>
        <p:spPr>
          <a:xfrm>
            <a:off x="10357582" y="3701845"/>
            <a:ext cx="467032" cy="467032"/>
          </a:xfrm>
          <a:prstGeom prst="rect">
            <a:avLst/>
          </a:prstGeom>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8" name="Rectangle 37">
            <a:extLst>
              <a:ext uri="{FF2B5EF4-FFF2-40B4-BE49-F238E27FC236}">
                <a16:creationId xmlns:a16="http://schemas.microsoft.com/office/drawing/2014/main" id="{1D1A55FE-5711-4AD0-B221-24FB5BD07D94}"/>
              </a:ext>
            </a:extLst>
          </p:cNvPr>
          <p:cNvSpPr/>
          <p:nvPr/>
        </p:nvSpPr>
        <p:spPr>
          <a:xfrm>
            <a:off x="11442187" y="3701845"/>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9" name="Rectangle 38">
            <a:extLst>
              <a:ext uri="{FF2B5EF4-FFF2-40B4-BE49-F238E27FC236}">
                <a16:creationId xmlns:a16="http://schemas.microsoft.com/office/drawing/2014/main" id="{D68111AF-9E3F-4028-9263-4E811A04586C}"/>
              </a:ext>
            </a:extLst>
          </p:cNvPr>
          <p:cNvSpPr/>
          <p:nvPr/>
        </p:nvSpPr>
        <p:spPr>
          <a:xfrm>
            <a:off x="10899884" y="3701845"/>
            <a:ext cx="467032" cy="467032"/>
          </a:xfrm>
          <a:prstGeom prst="rect">
            <a:avLst/>
          </a:prstGeom>
          <a:solidFill>
            <a:schemeClr val="bg1"/>
          </a:solidFill>
          <a:ln w="190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40" name="TextBox 39">
            <a:extLst>
              <a:ext uri="{FF2B5EF4-FFF2-40B4-BE49-F238E27FC236}">
                <a16:creationId xmlns:a16="http://schemas.microsoft.com/office/drawing/2014/main" id="{FF1D4023-9846-4801-B434-A46A993D0722}"/>
              </a:ext>
            </a:extLst>
          </p:cNvPr>
          <p:cNvSpPr txBox="1"/>
          <p:nvPr/>
        </p:nvSpPr>
        <p:spPr>
          <a:xfrm>
            <a:off x="10686270" y="1972057"/>
            <a:ext cx="1002197" cy="369332"/>
          </a:xfrm>
          <a:prstGeom prst="rect">
            <a:avLst/>
          </a:prstGeom>
          <a:noFill/>
        </p:spPr>
        <p:txBody>
          <a:bodyPr wrap="none" rtlCol="0">
            <a:spAutoFit/>
          </a:bodyPr>
          <a:lstStyle/>
          <a:p>
            <a:r>
              <a:rPr lang="he-IL" b="1" u="sng" dirty="0">
                <a:solidFill>
                  <a:schemeClr val="bg1"/>
                </a:solidFill>
              </a:rPr>
              <a:t>גדול</a:t>
            </a:r>
            <a:r>
              <a:rPr lang="he-IL" dirty="0">
                <a:solidFill>
                  <a:schemeClr val="bg1"/>
                </a:solidFill>
              </a:rPr>
              <a:t> מ-5</a:t>
            </a:r>
            <a:endParaRPr lang="LID4096" dirty="0">
              <a:solidFill>
                <a:schemeClr val="bg1"/>
              </a:solidFill>
            </a:endParaRPr>
          </a:p>
        </p:txBody>
      </p:sp>
    </p:spTree>
    <p:extLst>
      <p:ext uri="{BB962C8B-B14F-4D97-AF65-F5344CB8AC3E}">
        <p14:creationId xmlns:p14="http://schemas.microsoft.com/office/powerpoint/2010/main" val="568631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t"/>
          <a:lstStyle/>
          <a:p>
            <a:pPr marL="0" marR="0" lvl="0" indent="0" algn="ctr" defTabSz="914400" rtl="1" eaLnBrk="1" fontAlgn="auto" latinLnBrk="0" hangingPunct="1">
              <a:lnSpc>
                <a:spcPct val="150000"/>
              </a:lnSpc>
              <a:spcBef>
                <a:spcPts val="0"/>
              </a:spcBef>
              <a:spcAft>
                <a:spcPts val="0"/>
              </a:spcAft>
              <a:buClrTx/>
              <a:buSzTx/>
              <a:buFontTx/>
              <a:buNone/>
              <a:tabLst/>
              <a:defRPr/>
            </a:pPr>
            <a:endPar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כעת תמשיכי לתירגול קצר.</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בצעדי התירגול הראשונים יצויין האם ענית נכון או לא נכון. </a:t>
            </a:r>
          </a:p>
          <a:p>
            <a:pPr marL="0" marR="0" lvl="0" indent="0" algn="ctr" defTabSz="914400" rtl="1" eaLnBrk="1" fontAlgn="auto" latinLnBrk="0" hangingPunct="1">
              <a:lnSpc>
                <a:spcPct val="150000"/>
              </a:lnSpc>
              <a:spcBef>
                <a:spcPts val="0"/>
              </a:spcBef>
              <a:spcAft>
                <a:spcPts val="0"/>
              </a:spcAft>
              <a:buClrTx/>
              <a:buSzTx/>
              <a:buFontTx/>
              <a:buNone/>
              <a:tabLst/>
              <a:defRPr/>
            </a:pPr>
            <a:r>
              <a:rPr lang="he-IL" sz="2400" dirty="0">
                <a:solidFill>
                  <a:prstClr val="black"/>
                </a:solidFill>
                <a:latin typeface="David" panose="020E0502060401010101" pitchFamily="34" charset="-79"/>
                <a:cs typeface="David" panose="020E0502060401010101" pitchFamily="34" charset="-79"/>
              </a:rPr>
              <a:t>זאת אומרת, </a:t>
            </a:r>
            <a:r>
              <a:rPr lang="he-IL" sz="2400" dirty="0">
                <a:solidFill>
                  <a:schemeClr val="tx1"/>
                </a:solidFill>
                <a:latin typeface="David" panose="020E0502060401010101" pitchFamily="34" charset="-79"/>
                <a:cs typeface="David" panose="020E0502060401010101" pitchFamily="34" charset="-79"/>
              </a:rPr>
              <a:t>האם זיהית נכון אם מספר הריבועים גדול או קטן מ-5</a:t>
            </a:r>
            <a:r>
              <a:rPr lang="he-IL" sz="2400" dirty="0">
                <a:solidFill>
                  <a:prstClr val="black"/>
                </a:solidFill>
                <a:latin typeface="David" panose="020E0502060401010101" pitchFamily="34" charset="-79"/>
                <a:cs typeface="David" panose="020E0502060401010101" pitchFamily="34" charset="-79"/>
              </a:rPr>
              <a:t>.</a:t>
            </a:r>
            <a:endParaRPr kumimoji="0" lang="he-IL" sz="240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algn="ctr" rtl="1">
              <a:lnSpc>
                <a:spcPct val="150000"/>
              </a:lnSpc>
            </a:pPr>
            <a:r>
              <a:rPr lang="he-IL" sz="2400" dirty="0">
                <a:solidFill>
                  <a:schemeClr val="tx1"/>
                </a:solidFill>
                <a:latin typeface="David" panose="020E0502060401010101" pitchFamily="34" charset="-79"/>
                <a:cs typeface="David" panose="020E0502060401010101" pitchFamily="34" charset="-79"/>
              </a:rPr>
              <a:t>בכל צעד, את מתבקשת ללחוץ על הכפתור המתאים במקלדת בדיוק כפי שעשית קודם – מהר, ומדויק, לפי כמות הריבועים המלאים המוצגת.</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Tree>
    <p:extLst>
      <p:ext uri="{BB962C8B-B14F-4D97-AF65-F5344CB8AC3E}">
        <p14:creationId xmlns:p14="http://schemas.microsoft.com/office/powerpoint/2010/main" val="312513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b="1" u="sng" dirty="0">
                <a:solidFill>
                  <a:schemeClr val="tx1"/>
                </a:solidFill>
                <a:latin typeface="David" panose="020E0502060401010101" pitchFamily="34" charset="-79"/>
                <a:cs typeface="David" panose="020E0502060401010101" pitchFamily="34" charset="-79"/>
              </a:rPr>
              <a:t>אימון מנטלי להפחתת הטיית קשב</a:t>
            </a:r>
          </a:p>
          <a:p>
            <a:pPr algn="ctr" rtl="1"/>
            <a:endParaRPr lang="en-US"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כעת, בחלק מהצעדים יוצג בפניך משוב על המידה בה הקשב שלך מוטה כלפי מחשבה ספציפית. </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Tree>
    <p:extLst>
      <p:ext uri="{BB962C8B-B14F-4D97-AF65-F5344CB8AC3E}">
        <p14:creationId xmlns:p14="http://schemas.microsoft.com/office/powerpoint/2010/main" val="142859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chemeClr val="tx1"/>
                </a:solidFill>
                <a:latin typeface="David" panose="020E0502060401010101" pitchFamily="34" charset="-79"/>
                <a:cs typeface="David" panose="020E0502060401010101" pitchFamily="34" charset="-79"/>
              </a:rPr>
              <a:t>מיד לאחר שתלחצי על הכפתור, יוצג בפניך המשוב הבא:</a:t>
            </a:r>
            <a:endParaRPr lang="en-US"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929" y="3206837"/>
            <a:ext cx="1302192" cy="312526"/>
          </a:xfrm>
          <a:prstGeom prst="rect">
            <a:avLst/>
          </a:prstGeom>
        </p:spPr>
      </p:pic>
      <p:grpSp>
        <p:nvGrpSpPr>
          <p:cNvPr id="8" name="Group 7">
            <a:extLst>
              <a:ext uri="{FF2B5EF4-FFF2-40B4-BE49-F238E27FC236}">
                <a16:creationId xmlns:a16="http://schemas.microsoft.com/office/drawing/2014/main" id="{FD73CF6C-85FA-421C-9C81-75CB47496658}"/>
              </a:ext>
            </a:extLst>
          </p:cNvPr>
          <p:cNvGrpSpPr/>
          <p:nvPr/>
        </p:nvGrpSpPr>
        <p:grpSpPr>
          <a:xfrm>
            <a:off x="5456126" y="1779803"/>
            <a:ext cx="645818" cy="3166594"/>
            <a:chOff x="5456126" y="1779803"/>
            <a:chExt cx="645818" cy="316659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6126" y="1779804"/>
              <a:ext cx="645818" cy="3166593"/>
            </a:xfrm>
            <a:prstGeom prst="rect">
              <a:avLst/>
            </a:prstGeom>
          </p:spPr>
        </p:pic>
        <p:sp>
          <p:nvSpPr>
            <p:cNvPr id="7" name="Rectangle 6">
              <a:extLst>
                <a:ext uri="{FF2B5EF4-FFF2-40B4-BE49-F238E27FC236}">
                  <a16:creationId xmlns:a16="http://schemas.microsoft.com/office/drawing/2014/main" id="{C8FEFDAD-31B9-44FC-A9A9-A715985E7A58}"/>
                </a:ext>
              </a:extLst>
            </p:cNvPr>
            <p:cNvSpPr/>
            <p:nvPr/>
          </p:nvSpPr>
          <p:spPr>
            <a:xfrm>
              <a:off x="5456126" y="1779803"/>
              <a:ext cx="639874" cy="40545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600" b="1" dirty="0">
                  <a:solidFill>
                    <a:schemeClr val="tx1"/>
                  </a:solidFill>
                </a:rPr>
                <a:t>לא מוטה</a:t>
              </a:r>
              <a:endParaRPr lang="en-US" sz="1600" b="1" dirty="0">
                <a:solidFill>
                  <a:schemeClr val="tx1"/>
                </a:solidFill>
              </a:endParaRPr>
            </a:p>
          </p:txBody>
        </p:sp>
      </p:grpSp>
    </p:spTree>
    <p:extLst>
      <p:ext uri="{BB962C8B-B14F-4D97-AF65-F5344CB8AC3E}">
        <p14:creationId xmlns:p14="http://schemas.microsoft.com/office/powerpoint/2010/main" val="3788500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מטרת האימון היא ללמד אותך להיות מודעת כאשר מחשבה מסוימת משפיעה על הקשב שלך</a:t>
            </a:r>
          </a:p>
          <a:p>
            <a:pPr algn="ctr" rtl="1"/>
            <a:r>
              <a:rPr lang="he-IL" sz="2325" dirty="0">
                <a:solidFill>
                  <a:schemeClr val="tx1"/>
                </a:solidFill>
                <a:latin typeface="David" panose="020E0502060401010101" pitchFamily="34" charset="-79"/>
                <a:cs typeface="David" panose="020E0502060401010101" pitchFamily="34" charset="-79"/>
              </a:rPr>
              <a:t>במקרה שבו מחשבה מסוימת תשפיע על הקשב שלך, החץ במשוב יצביע על "מוטה", ויראה לך עד כמה תשומת הלב שלך הושפעה מהמחשבה.</a:t>
            </a:r>
          </a:p>
          <a:p>
            <a:pPr algn="ctr" rtl="1"/>
            <a:r>
              <a:rPr lang="he-IL" sz="2325" dirty="0">
                <a:solidFill>
                  <a:schemeClr val="tx1"/>
                </a:solidFill>
                <a:latin typeface="David" panose="020E0502060401010101" pitchFamily="34" charset="-79"/>
                <a:cs typeface="David" panose="020E0502060401010101" pitchFamily="34" charset="-79"/>
              </a:rPr>
              <a:t>ככל שהקשב שלך יהיה פחות מוטה, החץ במשוב שתקבלי יעלה.</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pic>
        <p:nvPicPr>
          <p:cNvPr id="11" name="Picture 10">
            <a:extLst>
              <a:ext uri="{FF2B5EF4-FFF2-40B4-BE49-F238E27FC236}">
                <a16:creationId xmlns:a16="http://schemas.microsoft.com/office/drawing/2014/main" id="{EF338D27-8E73-4E39-A070-1EB7C4C5B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808" y="4639960"/>
            <a:ext cx="1302192" cy="312526"/>
          </a:xfrm>
          <a:prstGeom prst="rect">
            <a:avLst/>
          </a:prstGeom>
        </p:spPr>
      </p:pic>
      <p:grpSp>
        <p:nvGrpSpPr>
          <p:cNvPr id="12" name="Group 11">
            <a:extLst>
              <a:ext uri="{FF2B5EF4-FFF2-40B4-BE49-F238E27FC236}">
                <a16:creationId xmlns:a16="http://schemas.microsoft.com/office/drawing/2014/main" id="{8CFF371B-033C-47EF-A3E7-C179B8B7E230}"/>
              </a:ext>
            </a:extLst>
          </p:cNvPr>
          <p:cNvGrpSpPr/>
          <p:nvPr/>
        </p:nvGrpSpPr>
        <p:grpSpPr>
          <a:xfrm>
            <a:off x="4075005" y="3212926"/>
            <a:ext cx="645818" cy="3166594"/>
            <a:chOff x="5456126" y="1779803"/>
            <a:chExt cx="645818" cy="3166594"/>
          </a:xfrm>
        </p:grpSpPr>
        <p:pic>
          <p:nvPicPr>
            <p:cNvPr id="13" name="Picture 12">
              <a:extLst>
                <a:ext uri="{FF2B5EF4-FFF2-40B4-BE49-F238E27FC236}">
                  <a16:creationId xmlns:a16="http://schemas.microsoft.com/office/drawing/2014/main" id="{61A8B834-D9C0-4E04-8370-2446EF26A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6126" y="1779804"/>
              <a:ext cx="645818" cy="3166593"/>
            </a:xfrm>
            <a:prstGeom prst="rect">
              <a:avLst/>
            </a:prstGeom>
          </p:spPr>
        </p:pic>
        <p:sp>
          <p:nvSpPr>
            <p:cNvPr id="14" name="Rectangle 13">
              <a:extLst>
                <a:ext uri="{FF2B5EF4-FFF2-40B4-BE49-F238E27FC236}">
                  <a16:creationId xmlns:a16="http://schemas.microsoft.com/office/drawing/2014/main" id="{FF7B4884-692E-4524-9357-23E38F67C4CB}"/>
                </a:ext>
              </a:extLst>
            </p:cNvPr>
            <p:cNvSpPr/>
            <p:nvPr/>
          </p:nvSpPr>
          <p:spPr>
            <a:xfrm>
              <a:off x="5456126" y="1779803"/>
              <a:ext cx="639874" cy="40545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600" b="1" dirty="0">
                  <a:solidFill>
                    <a:schemeClr val="tx1"/>
                  </a:solidFill>
                </a:rPr>
                <a:t>לא מוטה</a:t>
              </a:r>
              <a:endParaRPr lang="en-US" sz="1600" b="1" dirty="0">
                <a:solidFill>
                  <a:schemeClr val="tx1"/>
                </a:solidFill>
              </a:endParaRPr>
            </a:p>
          </p:txBody>
        </p:sp>
      </p:grpSp>
    </p:spTree>
    <p:extLst>
      <p:ext uri="{BB962C8B-B14F-4D97-AF65-F5344CB8AC3E}">
        <p14:creationId xmlns:p14="http://schemas.microsoft.com/office/powerpoint/2010/main" val="2618925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3478</TotalTime>
  <Words>366</Words>
  <Application>Microsoft Office PowerPoint</Application>
  <PresentationFormat>Widescreen</PresentationFormat>
  <Paragraphs>61</Paragraphs>
  <Slides>6</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Calibri Light</vt:lpstr>
      <vt:lpstr>David</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dc:creator>
  <cp:lastModifiedBy>Tomer</cp:lastModifiedBy>
  <cp:revision>42</cp:revision>
  <dcterms:created xsi:type="dcterms:W3CDTF">2016-12-01T14:05:08Z</dcterms:created>
  <dcterms:modified xsi:type="dcterms:W3CDTF">2021-08-11T08:08:40Z</dcterms:modified>
</cp:coreProperties>
</file>