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p:cNvSpPr>
            <a:spLocks noGrp="1"/>
          </p:cNvSpPr>
          <p:nvPr>
            <p:ph type="dt" sz="half" idx="10"/>
          </p:nvPr>
        </p:nvSpPr>
        <p:spPr/>
        <p:txBody>
          <a:bodyPr/>
          <a:lstStyle/>
          <a:p>
            <a:fld id="{306B59E2-DA6D-487B-96A5-0C8E7410BF99}" type="datetimeFigureOut">
              <a:rPr lang="he-IL" smtClean="0"/>
              <a:t>ג'/אלול/תשפ"א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2312319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306B59E2-DA6D-487B-96A5-0C8E7410BF99}" type="datetimeFigureOut">
              <a:rPr lang="he-IL" smtClean="0"/>
              <a:t>ג'/אלול/תשפ"א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4193414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306B59E2-DA6D-487B-96A5-0C8E7410BF99}" type="datetimeFigureOut">
              <a:rPr lang="he-IL" smtClean="0"/>
              <a:t>ג'/אלול/תשפ"א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3877672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306B59E2-DA6D-487B-96A5-0C8E7410BF99}" type="datetimeFigureOut">
              <a:rPr lang="he-IL" smtClean="0"/>
              <a:t>ג'/אלול/תשפ"א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974717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6B59E2-DA6D-487B-96A5-0C8E7410BF99}" type="datetimeFigureOut">
              <a:rPr lang="he-IL" smtClean="0"/>
              <a:t>ג'/אלול/תשפ"א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628619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p:txBody>
          <a:bodyPr/>
          <a:lstStyle/>
          <a:p>
            <a:fld id="{306B59E2-DA6D-487B-96A5-0C8E7410BF99}" type="datetimeFigureOut">
              <a:rPr lang="he-IL" smtClean="0"/>
              <a:t>ג'/אלול/תשפ"א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2501224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p:txBody>
          <a:bodyPr/>
          <a:lstStyle/>
          <a:p>
            <a:fld id="{306B59E2-DA6D-487B-96A5-0C8E7410BF99}" type="datetimeFigureOut">
              <a:rPr lang="he-IL" smtClean="0"/>
              <a:t>ג'/אלול/תשפ"א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203277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306B59E2-DA6D-487B-96A5-0C8E7410BF99}" type="datetimeFigureOut">
              <a:rPr lang="he-IL" smtClean="0"/>
              <a:t>ג'/אלול/תשפ"א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216432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6B59E2-DA6D-487B-96A5-0C8E7410BF99}" type="datetimeFigureOut">
              <a:rPr lang="he-IL" smtClean="0"/>
              <a:t>ג'/אלול/תשפ"א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357548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6B59E2-DA6D-487B-96A5-0C8E7410BF99}" type="datetimeFigureOut">
              <a:rPr lang="he-IL" smtClean="0"/>
              <a:t>ג'/אלול/תשפ"א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562473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6B59E2-DA6D-487B-96A5-0C8E7410BF99}" type="datetimeFigureOut">
              <a:rPr lang="he-IL" smtClean="0"/>
              <a:t>ג'/אלול/תשפ"א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8715D76-4E69-41BD-91D7-3CE549900DE9}" type="slidenum">
              <a:rPr lang="he-IL" smtClean="0"/>
              <a:t>‹#›</a:t>
            </a:fld>
            <a:endParaRPr lang="he-IL"/>
          </a:p>
        </p:txBody>
      </p:sp>
    </p:spTree>
    <p:extLst>
      <p:ext uri="{BB962C8B-B14F-4D97-AF65-F5344CB8AC3E}">
        <p14:creationId xmlns:p14="http://schemas.microsoft.com/office/powerpoint/2010/main" val="1747643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6B59E2-DA6D-487B-96A5-0C8E7410BF99}" type="datetimeFigureOut">
              <a:rPr lang="he-IL" smtClean="0"/>
              <a:t>ג'/אלול/תשפ"א</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D76-4E69-41BD-91D7-3CE549900DE9}" type="slidenum">
              <a:rPr lang="he-IL" smtClean="0"/>
              <a:t>‹#›</a:t>
            </a:fld>
            <a:endParaRPr lang="he-IL"/>
          </a:p>
        </p:txBody>
      </p:sp>
    </p:spTree>
    <p:extLst>
      <p:ext uri="{BB962C8B-B14F-4D97-AF65-F5344CB8AC3E}">
        <p14:creationId xmlns:p14="http://schemas.microsoft.com/office/powerpoint/2010/main" val="1083036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2325" dirty="0">
                <a:solidFill>
                  <a:schemeClr val="tx1"/>
                </a:solidFill>
                <a:latin typeface="David" panose="020E0502060401010101" pitchFamily="34" charset="-79"/>
                <a:cs typeface="David" panose="020E0502060401010101" pitchFamily="34" charset="-79"/>
              </a:rPr>
              <a:t>תודה רבה על המאמץ שלך עד כה.</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בעת ביצוע המטלה האחרונה המחשב בדק את תגובותייך ומצא שלמחשבות מסוימות יש השפעה על הדרך שבה אתה מפנה את הקשב שלך.</a:t>
            </a:r>
          </a:p>
          <a:p>
            <a:pPr algn="ctr" rtl="1"/>
            <a:endParaRPr lang="he-IL" sz="2325" dirty="0">
              <a:solidFill>
                <a:schemeClr val="tx1"/>
              </a:solidFill>
              <a:latin typeface="David" panose="020E0502060401010101" pitchFamily="34" charset="-79"/>
              <a:cs typeface="David" panose="020E0502060401010101" pitchFamily="34" charset="-79"/>
            </a:endParaRPr>
          </a:p>
          <a:p>
            <a:pPr algn="ctr" rtl="1"/>
            <a:r>
              <a:rPr lang="he-IL" sz="2325" dirty="0">
                <a:solidFill>
                  <a:schemeClr val="tx1"/>
                </a:solidFill>
                <a:latin typeface="David" panose="020E0502060401010101" pitchFamily="34" charset="-79"/>
                <a:cs typeface="David" panose="020E0502060401010101" pitchFamily="34" charset="-79"/>
              </a:rPr>
              <a:t>במילים אחרות, יש לך </a:t>
            </a:r>
            <a:r>
              <a:rPr lang="he-IL" sz="2325" b="1" dirty="0">
                <a:solidFill>
                  <a:schemeClr val="tx1"/>
                </a:solidFill>
                <a:latin typeface="David" panose="020E0502060401010101" pitchFamily="34" charset="-79"/>
                <a:cs typeface="David" panose="020E0502060401010101" pitchFamily="34" charset="-79"/>
              </a:rPr>
              <a:t>הטיית קשב למחשבות מסוימות</a:t>
            </a:r>
            <a:r>
              <a:rPr lang="en-US" sz="2325" dirty="0">
                <a:solidFill>
                  <a:schemeClr val="tx1"/>
                </a:solidFill>
                <a:latin typeface="David" panose="020E0502060401010101" pitchFamily="34" charset="-79"/>
                <a:cs typeface="David" panose="020E0502060401010101" pitchFamily="34" charset="-79"/>
              </a:rPr>
              <a:t>.</a:t>
            </a:r>
            <a:endParaRPr lang="he-IL" sz="2325" dirty="0">
              <a:solidFill>
                <a:schemeClr val="tx1"/>
              </a:solidFill>
              <a:latin typeface="David" panose="020E0502060401010101" pitchFamily="34" charset="-79"/>
              <a:cs typeface="David" panose="020E0502060401010101" pitchFamily="34" charset="-79"/>
            </a:endParaRPr>
          </a:p>
          <a:p>
            <a:pPr algn="ctr" rtl="1"/>
            <a:endParaRPr lang="en-US" sz="2325" dirty="0">
              <a:solidFill>
                <a:schemeClr val="tx1"/>
              </a:solidFill>
              <a:latin typeface="David" panose="020E0502060401010101" pitchFamily="34" charset="-79"/>
              <a:cs typeface="David" panose="020E0502060401010101" pitchFamily="34" charset="-79"/>
            </a:endParaRPr>
          </a:p>
          <a:p>
            <a:pPr algn="ctr" rtl="1"/>
            <a:r>
              <a:rPr lang="he-IL" sz="2325">
                <a:solidFill>
                  <a:schemeClr val="tx1"/>
                </a:solidFill>
                <a:latin typeface="David" panose="020E0502060401010101" pitchFamily="34" charset="-79"/>
                <a:cs typeface="David" panose="020E0502060401010101" pitchFamily="34" charset="-79"/>
              </a:rPr>
              <a:t>בשלב הבא של הניסוי, אתה תבצע אימון מנטלי שנועד להפחית את הטיית הקשב שלך.</a:t>
            </a: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כשסיימת לקרוא,</a:t>
            </a: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sng"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 לחץ/י על מקש רווח</a:t>
            </a:r>
            <a:endPar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spTree>
    <p:extLst>
      <p:ext uri="{BB962C8B-B14F-4D97-AF65-F5344CB8AC3E}">
        <p14:creationId xmlns:p14="http://schemas.microsoft.com/office/powerpoint/2010/main" val="1590946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065971" y="577526"/>
            <a:ext cx="8071946" cy="4969278"/>
          </a:xfrm>
          <a:prstGeom prst="rect">
            <a:avLst/>
          </a:prstGeom>
          <a:solidFill>
            <a:schemeClr val="bg1">
              <a:lumMod val="65000"/>
            </a:schemeClr>
          </a:solid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algn="ctr" rtl="1"/>
            <a:r>
              <a:rPr lang="he-IL" sz="2325" dirty="0">
                <a:solidFill>
                  <a:schemeClr val="tx1"/>
                </a:solidFill>
                <a:latin typeface="David" panose="020E0502060401010101" pitchFamily="34" charset="-79"/>
                <a:cs typeface="David" panose="020E0502060401010101" pitchFamily="34" charset="-79"/>
              </a:rPr>
              <a:t>מטרת האימון היא ללמד אותך להיות מודע בזמן אמת כאשר מחשבה מסוימת משפיעה על הקשב שלך, כדי שתוכל להפנות את הקשב מהמחשבה אל המטלה שאתה מנסה לבצע, במקרה שלנו להפנות את תשומת הלב לנשימה.</a:t>
            </a:r>
          </a:p>
          <a:p>
            <a:pPr algn="ctr" rtl="1"/>
            <a:endParaRPr lang="he-IL" sz="2325" dirty="0">
              <a:solidFill>
                <a:schemeClr val="tx1"/>
              </a:solidFill>
              <a:latin typeface="David" panose="020E0502060401010101" pitchFamily="34" charset="-79"/>
              <a:cs typeface="David" panose="020E0502060401010101" pitchFamily="34" charset="-79"/>
            </a:endParaRPr>
          </a:p>
        </p:txBody>
      </p:sp>
      <p:sp>
        <p:nvSpPr>
          <p:cNvPr id="5" name="Rectangle 4"/>
          <p:cNvSpPr/>
          <p:nvPr/>
        </p:nvSpPr>
        <p:spPr>
          <a:xfrm>
            <a:off x="4726770" y="5358207"/>
            <a:ext cx="2750351" cy="1021313"/>
          </a:xfrm>
          <a:prstGeom prst="rect">
            <a:avLst/>
          </a:prstGeom>
          <a:solidFill>
            <a:schemeClr val="tx1">
              <a:lumMod val="65000"/>
              <a:lumOff val="35000"/>
            </a:schemeClr>
          </a:solidFill>
          <a:ln w="762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60949" tIns="80476" rIns="160949" bIns="80476"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rPr>
              <a:t>כשסיימת לקרוא,</a:t>
            </a:r>
          </a:p>
          <a:p>
            <a:pPr marL="0" marR="0" lvl="0" indent="0" algn="ctr" defTabSz="914400" rtl="1" eaLnBrk="1" fontAlgn="auto" latinLnBrk="0" hangingPunct="1">
              <a:lnSpc>
                <a:spcPct val="100000"/>
              </a:lnSpc>
              <a:spcBef>
                <a:spcPts val="0"/>
              </a:spcBef>
              <a:spcAft>
                <a:spcPts val="0"/>
              </a:spcAft>
              <a:buClrTx/>
              <a:buSzTx/>
              <a:buFontTx/>
              <a:buNone/>
              <a:tabLst/>
              <a:defRPr/>
            </a:pPr>
            <a:r>
              <a:rPr kumimoji="0" lang="he-IL" sz="1937" b="0" i="0" u="sng" strike="noStrike" kern="1200" cap="none" spc="0" normalizeH="0" baseline="0" noProof="0">
                <a:ln>
                  <a:noFill/>
                </a:ln>
                <a:solidFill>
                  <a:prstClr val="black"/>
                </a:solidFill>
                <a:effectLst/>
                <a:uLnTx/>
                <a:uFillTx/>
                <a:latin typeface="David" panose="020E0502060401010101" pitchFamily="34" charset="-79"/>
                <a:ea typeface="+mn-ea"/>
                <a:cs typeface="David" panose="020E0502060401010101" pitchFamily="34" charset="-79"/>
              </a:rPr>
              <a:t> לחץ/י על מקש רווח</a:t>
            </a:r>
            <a:endParaRPr kumimoji="0" lang="he-IL" sz="1937" b="0" i="0" u="none" strike="noStrike" kern="1200" cap="none" spc="0" normalizeH="0" baseline="0" noProof="0" dirty="0">
              <a:ln>
                <a:noFill/>
              </a:ln>
              <a:solidFill>
                <a:prstClr val="black"/>
              </a:solidFill>
              <a:effectLst/>
              <a:uLnTx/>
              <a:uFillTx/>
              <a:latin typeface="David" panose="020E0502060401010101" pitchFamily="34" charset="-79"/>
              <a:ea typeface="+mn-ea"/>
              <a:cs typeface="David" panose="020E0502060401010101" pitchFamily="34" charset="-79"/>
            </a:endParaRPr>
          </a:p>
        </p:txBody>
      </p:sp>
    </p:spTree>
    <p:extLst>
      <p:ext uri="{BB962C8B-B14F-4D97-AF65-F5344CB8AC3E}">
        <p14:creationId xmlns:p14="http://schemas.microsoft.com/office/powerpoint/2010/main" val="2388474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113</Words>
  <Application>Microsoft Office PowerPoint</Application>
  <PresentationFormat>Widescreen</PresentationFormat>
  <Paragraphs>12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David</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Lab</dc:creator>
  <cp:lastModifiedBy>Tomer</cp:lastModifiedBy>
  <cp:revision>20</cp:revision>
  <dcterms:created xsi:type="dcterms:W3CDTF">2016-12-01T14:05:08Z</dcterms:created>
  <dcterms:modified xsi:type="dcterms:W3CDTF">2021-08-11T15:00:14Z</dcterms:modified>
</cp:coreProperties>
</file>