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4" r:id="rId3"/>
    <p:sldId id="286" r:id="rId4"/>
    <p:sldId id="285" r:id="rId5"/>
    <p:sldId id="283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94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F5AB-C98F-4759-9D05-F414FD7B35E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1452-936D-4F19-ADA9-7B8746D33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0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386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58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031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32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166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2375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3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15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3203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614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12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08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יש השפעה על הדרך שבה את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</a:t>
            </a:r>
            <a:r>
              <a:rPr lang="en-US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 תבצעי אימון מנטלי שנועד להפחית את הטיית הקשב שלך.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09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שתבצע עכשיו דומה למטלה שביצעת קודם</a:t>
            </a: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לאחר כל מחשבה, </a:t>
            </a:r>
            <a:r>
              <a:rPr lang="he-IL" sz="233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יוצגו בפניך 9 ריבועים ריקים 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ותתבקשי להחליט </a:t>
            </a:r>
            <a:r>
              <a:rPr lang="he-IL" sz="233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האם מספר הריבועים המלאים (לבנים) גדול או קטן מ-5 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יש ללחוץ במקלדת על מקש </a:t>
            </a:r>
            <a:r>
              <a:rPr lang="he-IL" sz="233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en-GB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ימני כאשר מספר הריבועים המלאים גדול מ-5, ומקש </a:t>
            </a:r>
            <a:r>
              <a:rPr lang="he-IL" sz="233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שמאלי כאשר מספר הריבועים המלאים קטן מ-5 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474291-53A3-42B1-868B-05E31DFE689C}"/>
              </a:ext>
            </a:extLst>
          </p:cNvPr>
          <p:cNvGrpSpPr/>
          <p:nvPr/>
        </p:nvGrpSpPr>
        <p:grpSpPr>
          <a:xfrm>
            <a:off x="2278814" y="4286864"/>
            <a:ext cx="7634372" cy="756482"/>
            <a:chOff x="2315874" y="4168877"/>
            <a:chExt cx="7634372" cy="7564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1C35C5-D351-4F39-8511-B7D1C28B3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5874" y="4168877"/>
              <a:ext cx="7560252" cy="71322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5C344-4B87-4BA1-91C8-518F4DC7183A}"/>
                </a:ext>
              </a:extLst>
            </p:cNvPr>
            <p:cNvSpPr/>
            <p:nvPr/>
          </p:nvSpPr>
          <p:spPr>
            <a:xfrm>
              <a:off x="2315874" y="4347168"/>
              <a:ext cx="1209367" cy="578191"/>
            </a:xfrm>
            <a:prstGeom prst="rect">
              <a:avLst/>
            </a:prstGeom>
            <a:solidFill>
              <a:srgbClr val="FFFF00">
                <a:alpha val="18039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1200" b="1" dirty="0">
                <a:solidFill>
                  <a:srgbClr val="002060"/>
                </a:solidFill>
              </a:endParaRPr>
            </a:p>
            <a:p>
              <a:pPr algn="ctr"/>
              <a:r>
                <a:rPr lang="he-IL" sz="1200" b="1" u="sng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קטן</a:t>
              </a:r>
              <a:r>
                <a:rPr lang="he-IL" sz="1200" b="1" dirty="0">
                  <a:solidFill>
                    <a:srgbClr val="002060"/>
                  </a:solidFill>
                </a:rPr>
                <a:t> מ-5</a:t>
              </a:r>
              <a:endParaRPr lang="LID4096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4F1CFA-B122-4FDA-93A1-CBC1C2A58848}"/>
                </a:ext>
              </a:extLst>
            </p:cNvPr>
            <p:cNvSpPr/>
            <p:nvPr/>
          </p:nvSpPr>
          <p:spPr>
            <a:xfrm>
              <a:off x="8666759" y="4252870"/>
              <a:ext cx="1283487" cy="578191"/>
            </a:xfrm>
            <a:prstGeom prst="rect">
              <a:avLst/>
            </a:prstGeom>
            <a:solidFill>
              <a:srgbClr val="FFFF00">
                <a:alpha val="18039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1200" b="1" dirty="0">
                <a:solidFill>
                  <a:srgbClr val="002060"/>
                </a:solidFill>
              </a:endParaRPr>
            </a:p>
            <a:p>
              <a:pPr algn="ctr"/>
              <a:r>
                <a:rPr lang="he-IL" sz="1200" b="1" u="sng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גדול</a:t>
              </a:r>
              <a:r>
                <a:rPr lang="he-IL" sz="1200" b="1" dirty="0">
                  <a:solidFill>
                    <a:srgbClr val="002060"/>
                  </a:solidFill>
                </a:rPr>
                <a:t> מ-5</a:t>
              </a:r>
              <a:endParaRPr lang="LID4096" sz="12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23ED882-E238-457B-957A-5E73A3A652E6}"/>
              </a:ext>
            </a:extLst>
          </p:cNvPr>
          <p:cNvSpPr/>
          <p:nvPr/>
        </p:nvSpPr>
        <p:spPr>
          <a:xfrm>
            <a:off x="252543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CCE37D-CBC4-4E0C-ADDA-B572A145365F}"/>
              </a:ext>
            </a:extLst>
          </p:cNvPr>
          <p:cNvSpPr/>
          <p:nvPr/>
        </p:nvSpPr>
        <p:spPr>
          <a:xfrm>
            <a:off x="1337148" y="25429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AE0F1-09A3-429D-8138-AAD28E63DC17}"/>
              </a:ext>
            </a:extLst>
          </p:cNvPr>
          <p:cNvSpPr/>
          <p:nvPr/>
        </p:nvSpPr>
        <p:spPr>
          <a:xfrm>
            <a:off x="794845" y="25429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62966-FAA4-43C6-B0A0-F6D066A233A1}"/>
              </a:ext>
            </a:extLst>
          </p:cNvPr>
          <p:cNvSpPr/>
          <p:nvPr/>
        </p:nvSpPr>
        <p:spPr>
          <a:xfrm>
            <a:off x="252543" y="31275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65A8C-1B5F-4FEF-B7D4-6D14F5471C15}"/>
              </a:ext>
            </a:extLst>
          </p:cNvPr>
          <p:cNvSpPr/>
          <p:nvPr/>
        </p:nvSpPr>
        <p:spPr>
          <a:xfrm>
            <a:off x="1337148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27F18B-F39D-431F-9DF7-DD712E706918}"/>
              </a:ext>
            </a:extLst>
          </p:cNvPr>
          <p:cNvSpPr/>
          <p:nvPr/>
        </p:nvSpPr>
        <p:spPr>
          <a:xfrm>
            <a:off x="794845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2C9E8D-D64E-4D94-B50E-5BCB910A0755}"/>
              </a:ext>
            </a:extLst>
          </p:cNvPr>
          <p:cNvSpPr/>
          <p:nvPr/>
        </p:nvSpPr>
        <p:spPr>
          <a:xfrm>
            <a:off x="252543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AEF99-FF7D-4318-9049-A2A46D05E4F3}"/>
              </a:ext>
            </a:extLst>
          </p:cNvPr>
          <p:cNvSpPr/>
          <p:nvPr/>
        </p:nvSpPr>
        <p:spPr>
          <a:xfrm>
            <a:off x="1337148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61FEF-C709-4BAE-A079-7389F8A95D62}"/>
              </a:ext>
            </a:extLst>
          </p:cNvPr>
          <p:cNvSpPr/>
          <p:nvPr/>
        </p:nvSpPr>
        <p:spPr>
          <a:xfrm>
            <a:off x="794845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27FF5-3219-4125-9C52-E75440DFE733}"/>
              </a:ext>
            </a:extLst>
          </p:cNvPr>
          <p:cNvSpPr txBox="1"/>
          <p:nvPr/>
        </p:nvSpPr>
        <p:spPr>
          <a:xfrm>
            <a:off x="581231" y="197205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u="sng" dirty="0">
                <a:solidFill>
                  <a:schemeClr val="bg1"/>
                </a:solidFill>
              </a:rPr>
              <a:t>קטן</a:t>
            </a:r>
            <a:r>
              <a:rPr lang="he-IL" dirty="0">
                <a:solidFill>
                  <a:schemeClr val="bg1"/>
                </a:solidFill>
              </a:rPr>
              <a:t> מ-5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090C59-3919-4AD3-BF07-C62E7126D0CB}"/>
              </a:ext>
            </a:extLst>
          </p:cNvPr>
          <p:cNvSpPr/>
          <p:nvPr/>
        </p:nvSpPr>
        <p:spPr>
          <a:xfrm>
            <a:off x="10357582" y="2542950"/>
            <a:ext cx="467032" cy="4670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9F46C5-0747-4221-8C43-5BDDCEA6F53B}"/>
              </a:ext>
            </a:extLst>
          </p:cNvPr>
          <p:cNvSpPr/>
          <p:nvPr/>
        </p:nvSpPr>
        <p:spPr>
          <a:xfrm>
            <a:off x="11442187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9FE196-4582-4D57-8F50-48A3490B8369}"/>
              </a:ext>
            </a:extLst>
          </p:cNvPr>
          <p:cNvSpPr/>
          <p:nvPr/>
        </p:nvSpPr>
        <p:spPr>
          <a:xfrm>
            <a:off x="10899884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E3AADA-E4BD-431B-BE29-87237DD92AF9}"/>
              </a:ext>
            </a:extLst>
          </p:cNvPr>
          <p:cNvSpPr/>
          <p:nvPr/>
        </p:nvSpPr>
        <p:spPr>
          <a:xfrm>
            <a:off x="10357582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1678CE-F7F3-4758-9B67-04D03F01AF3C}"/>
              </a:ext>
            </a:extLst>
          </p:cNvPr>
          <p:cNvSpPr/>
          <p:nvPr/>
        </p:nvSpPr>
        <p:spPr>
          <a:xfrm>
            <a:off x="11442187" y="3127550"/>
            <a:ext cx="467032" cy="4670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AC11D7-BA02-4F30-BE3E-C50888804659}"/>
              </a:ext>
            </a:extLst>
          </p:cNvPr>
          <p:cNvSpPr/>
          <p:nvPr/>
        </p:nvSpPr>
        <p:spPr>
          <a:xfrm>
            <a:off x="10899884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197BA-6F41-45FE-8C83-7E36A7E8C5F9}"/>
              </a:ext>
            </a:extLst>
          </p:cNvPr>
          <p:cNvSpPr/>
          <p:nvPr/>
        </p:nvSpPr>
        <p:spPr>
          <a:xfrm>
            <a:off x="10357582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1A55FE-5711-4AD0-B221-24FB5BD07D94}"/>
              </a:ext>
            </a:extLst>
          </p:cNvPr>
          <p:cNvSpPr/>
          <p:nvPr/>
        </p:nvSpPr>
        <p:spPr>
          <a:xfrm>
            <a:off x="11442187" y="3701845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111AF-9E3F-4028-9263-4E811A04586C}"/>
              </a:ext>
            </a:extLst>
          </p:cNvPr>
          <p:cNvSpPr/>
          <p:nvPr/>
        </p:nvSpPr>
        <p:spPr>
          <a:xfrm>
            <a:off x="10899884" y="3701845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1D4023-9846-4801-B434-A46A993D0722}"/>
              </a:ext>
            </a:extLst>
          </p:cNvPr>
          <p:cNvSpPr txBox="1"/>
          <p:nvPr/>
        </p:nvSpPr>
        <p:spPr>
          <a:xfrm>
            <a:off x="10686270" y="197205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u="sng" dirty="0">
                <a:solidFill>
                  <a:schemeClr val="bg1"/>
                </a:solidFill>
              </a:rPr>
              <a:t>גדול</a:t>
            </a:r>
            <a:r>
              <a:rPr lang="he-IL" dirty="0">
                <a:solidFill>
                  <a:schemeClr val="bg1"/>
                </a:solidFill>
              </a:rPr>
              <a:t> מ-5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לתירגול קצר.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בצעדי התירגול הראשונים יצויין האם ענית נכון או לא נכון.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זאת אומרת, האם זיהית נכון אם מספר הריבועים גדול או קטן מ-5.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בכל צעד, את מתבקשת ללחוץ על הכפתור המתאים במקלדת בדיוק כפי שעשית קודם – מהר, ומדויק, לפי המרובע המוצגת.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574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3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אימון מנטלי להפחתת הטיית קשב</a:t>
            </a:r>
          </a:p>
          <a:p>
            <a:pPr algn="ctr" rtl="1"/>
            <a:endParaRPr lang="en-US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kumimoji="0" lang="he-IL" sz="233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תמשיכי במטלה </a:t>
            </a:r>
            <a:r>
              <a:rPr lang="he-IL" sz="233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</a:t>
            </a:r>
            <a:r>
              <a:rPr lang="he-IL" sz="2330" dirty="0" err="1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בתירגול</a:t>
            </a:r>
            <a:r>
              <a:rPr lang="he-IL" sz="233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שמטרתה </a:t>
            </a:r>
            <a:r>
              <a:rPr lang="he-IL" sz="233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לאמן את הקשב שלך </a:t>
            </a:r>
            <a:endParaRPr kumimoji="0" lang="he-IL" sz="23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 מתבקשת ללחוץ על הכפתור המתאים במקלדת בדיוק כפי שעשית קודם – מהר, ומדויק, לפי המרובע המוצגת.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859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254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David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Tomer</cp:lastModifiedBy>
  <cp:revision>36</cp:revision>
  <dcterms:created xsi:type="dcterms:W3CDTF">2016-12-01T14:05:08Z</dcterms:created>
  <dcterms:modified xsi:type="dcterms:W3CDTF">2021-08-11T15:07:00Z</dcterms:modified>
</cp:coreProperties>
</file>