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58" r:id="rId5"/>
    <p:sldId id="264" r:id="rId6"/>
    <p:sldId id="268" r:id="rId7"/>
    <p:sldId id="265" r:id="rId8"/>
    <p:sldId id="266" r:id="rId9"/>
    <p:sldId id="267" r:id="rId10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>
      <p:cViewPr varScale="1">
        <p:scale>
          <a:sx n="42" d="100"/>
          <a:sy n="4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7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6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0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4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5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4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8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9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9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2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7F9A-95E0-45A8-A66F-07C2ED2FD12A}" type="datetimeFigureOut">
              <a:rPr lang="he-IL" smtClean="0"/>
              <a:t>כ"ח/כסלו/תש"פ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2403" rtl="1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r" defTabSz="2402403" rtl="1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245-1964-4B6E-9A97-A97BEC22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76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FF47-6A27-4F1F-BEC9-AB994A71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6" y="1902871"/>
            <a:ext cx="7043056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Missions - Tomer</a:t>
            </a:r>
            <a:r>
              <a:rPr lang="en-US" u="sng" dirty="0"/>
              <a:t/>
            </a:r>
            <a:br>
              <a:rPr lang="en-US" u="sng" dirty="0"/>
            </a:br>
            <a:endParaRPr lang="he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C29-1970-4F24-843A-2C94CA5F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00" y="4036471"/>
            <a:ext cx="20817700" cy="8609556"/>
          </a:xfrm>
        </p:spPr>
        <p:txBody>
          <a:bodyPr numCol="2">
            <a:noAutofit/>
          </a:bodyPr>
          <a:lstStyle/>
          <a:p>
            <a:pPr lvl="0" algn="l" rtl="0"/>
            <a:r>
              <a:rPr lang="en-US" sz="3600" b="1" dirty="0"/>
              <a:t>With Yuval:</a:t>
            </a:r>
          </a:p>
          <a:p>
            <a:pPr lvl="1" algn="l" rtl="0"/>
            <a:r>
              <a:rPr lang="en-US" sz="3200" dirty="0"/>
              <a:t>Get MAT code</a:t>
            </a:r>
          </a:p>
          <a:p>
            <a:pPr lvl="1" algn="l" rtl="0"/>
            <a:r>
              <a:rPr lang="en-US" sz="3200" dirty="0"/>
              <a:t>Get BMM instructions – from the SESIAT study</a:t>
            </a:r>
          </a:p>
          <a:p>
            <a:pPr lvl="2" algn="l" rtl="0"/>
            <a:r>
              <a:rPr lang="en-US" sz="2800" dirty="0"/>
              <a:t>How long is it?</a:t>
            </a:r>
          </a:p>
          <a:p>
            <a:pPr lvl="2" algn="l" rtl="0"/>
            <a:r>
              <a:rPr lang="en-US" sz="2800" dirty="0"/>
              <a:t>Can time be changed?</a:t>
            </a:r>
          </a:p>
          <a:p>
            <a:pPr lvl="2" algn="l" rtl="0"/>
            <a:r>
              <a:rPr lang="en-US" sz="2800" dirty="0"/>
              <a:t>Programs used?</a:t>
            </a:r>
          </a:p>
          <a:p>
            <a:pPr lvl="1" algn="l" rtl="0"/>
            <a:r>
              <a:rPr lang="en-US" sz="3200" dirty="0"/>
              <a:t>Write new instructions</a:t>
            </a:r>
          </a:p>
          <a:p>
            <a:pPr marL="457177" lvl="1" indent="0" algn="l" rtl="0">
              <a:buNone/>
            </a:pPr>
            <a:endParaRPr lang="en-US" sz="3200" b="1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Iftach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Get DCT+STP code</a:t>
            </a:r>
          </a:p>
          <a:p>
            <a:pPr lvl="1" algn="l" rtl="0"/>
            <a:r>
              <a:rPr lang="en-US" sz="3200" dirty="0"/>
              <a:t>Get MAB (</a:t>
            </a:r>
            <a:r>
              <a:rPr lang="en-US" sz="3200" dirty="0" err="1"/>
              <a:t>dct+stp+probe-caught</a:t>
            </a:r>
            <a:r>
              <a:rPr lang="en-US" sz="3200" dirty="0"/>
              <a:t>) code</a:t>
            </a:r>
          </a:p>
          <a:p>
            <a:pPr lvl="2" algn="l" rtl="0"/>
            <a:r>
              <a:rPr lang="en-US" sz="2800" dirty="0"/>
              <a:t>Fix </a:t>
            </a:r>
            <a:r>
              <a:rPr lang="en-US" sz="2800" dirty="0" err="1"/>
              <a:t>Liad’s</a:t>
            </a:r>
            <a:r>
              <a:rPr lang="en-US" sz="2800" dirty="0"/>
              <a:t> problem</a:t>
            </a:r>
          </a:p>
          <a:p>
            <a:pPr lvl="1" algn="l" rtl="0"/>
            <a:r>
              <a:rPr lang="en-US" sz="3200" dirty="0"/>
              <a:t>Get A-FACT (</a:t>
            </a:r>
            <a:r>
              <a:rPr lang="en-US" sz="3200" dirty="0" err="1"/>
              <a:t>dct+stp+feedback</a:t>
            </a:r>
            <a:r>
              <a:rPr lang="en-US" sz="3200" dirty="0"/>
              <a:t>)code</a:t>
            </a:r>
          </a:p>
          <a:p>
            <a:pPr lvl="1" algn="l" rtl="0"/>
            <a:r>
              <a:rPr lang="en-US" sz="3200" dirty="0"/>
              <a:t>Get state PANAS Code</a:t>
            </a:r>
          </a:p>
          <a:p>
            <a:pPr lvl="2" algn="l" rtl="0"/>
            <a:r>
              <a:rPr lang="en-US" sz="2800" dirty="0" err="1"/>
              <a:t>Iftach</a:t>
            </a:r>
            <a:r>
              <a:rPr lang="en-US" sz="2800" dirty="0"/>
              <a:t> thinks we used the international version</a:t>
            </a:r>
          </a:p>
          <a:p>
            <a:pPr lvl="1" algn="l" rtl="0"/>
            <a:r>
              <a:rPr lang="en-US" sz="3200" dirty="0"/>
              <a:t>Get other questionnaires code</a:t>
            </a:r>
          </a:p>
          <a:p>
            <a:pPr lvl="1" algn="l" rtl="0"/>
            <a:r>
              <a:rPr lang="en-US" sz="3200" dirty="0"/>
              <a:t>FFMW?</a:t>
            </a:r>
          </a:p>
          <a:p>
            <a:pPr lvl="1" algn="l" rtl="0"/>
            <a:r>
              <a:rPr lang="en-US" sz="3200" dirty="0"/>
              <a:t>Get ethics and consent form template</a:t>
            </a:r>
          </a:p>
          <a:p>
            <a:pPr lvl="1" algn="l" rtl="0"/>
            <a:r>
              <a:rPr lang="en-US" sz="3200" dirty="0"/>
              <a:t>What do you think on class screening?</a:t>
            </a:r>
            <a:endParaRPr lang="en-US" sz="8800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Liad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Does Internal-External really work?</a:t>
            </a:r>
          </a:p>
          <a:p>
            <a:pPr lvl="1" algn="l" rtl="0"/>
            <a:r>
              <a:rPr lang="en-US" sz="3200" dirty="0"/>
              <a:t>Get PANAS code</a:t>
            </a:r>
          </a:p>
          <a:p>
            <a:pPr algn="l" rtl="0"/>
            <a:endParaRPr lang="en-US" sz="3600" b="1" dirty="0"/>
          </a:p>
          <a:p>
            <a:pPr algn="l" rtl="0"/>
            <a:r>
              <a:rPr lang="en-US" sz="3600" b="1" dirty="0"/>
              <a:t>With my-self:</a:t>
            </a:r>
          </a:p>
          <a:p>
            <a:pPr lvl="1" algn="l" rtl="0"/>
            <a:r>
              <a:rPr lang="en-US" sz="3200" dirty="0"/>
              <a:t>Approve with Amit the BMM-STP idea.</a:t>
            </a:r>
          </a:p>
          <a:p>
            <a:pPr lvl="1" algn="l" rtl="0"/>
            <a:r>
              <a:rPr lang="en-US" sz="3200" dirty="0"/>
              <a:t>Write and approve aims</a:t>
            </a:r>
          </a:p>
          <a:p>
            <a:pPr lvl="1" algn="l" rtl="0"/>
            <a:r>
              <a:rPr lang="en-US" sz="3200" dirty="0"/>
              <a:t>Adapt (MAT or new) code to new instructions</a:t>
            </a:r>
          </a:p>
          <a:p>
            <a:pPr lvl="1" algn="l" rtl="0"/>
            <a:r>
              <a:rPr lang="en-US" sz="3200" dirty="0"/>
              <a:t>Approve with Amit – MMB adaptation</a:t>
            </a:r>
          </a:p>
          <a:p>
            <a:pPr lvl="1" algn="l" rtl="0"/>
            <a:r>
              <a:rPr lang="en-US" sz="3200" dirty="0"/>
              <a:t>Adapt A-FACT to MMB if needed</a:t>
            </a:r>
          </a:p>
          <a:p>
            <a:pPr lvl="1" algn="l" rtl="0"/>
            <a:r>
              <a:rPr lang="en-US" sz="3200" dirty="0"/>
              <a:t>Understand and incorporate DAADS questionnaire</a:t>
            </a:r>
          </a:p>
          <a:p>
            <a:pPr lvl="1" algn="l" rtl="0"/>
            <a:r>
              <a:rPr lang="en-US" sz="3200" dirty="0"/>
              <a:t>Read </a:t>
            </a:r>
            <a:r>
              <a:rPr lang="en-US" sz="3200" dirty="0" err="1"/>
              <a:t>Liad’s</a:t>
            </a:r>
            <a:r>
              <a:rPr lang="en-US" sz="3200" dirty="0"/>
              <a:t> paper the project directory “Logic” – and understand the logics.</a:t>
            </a:r>
          </a:p>
          <a:p>
            <a:pPr lvl="1" algn="l" rtl="0"/>
            <a:r>
              <a:rPr lang="en-US" sz="3200" dirty="0"/>
              <a:t>Create an ad for the experiment</a:t>
            </a:r>
          </a:p>
          <a:p>
            <a:pPr algn="l" rtl="0"/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11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54238-C4A9-4068-81C8-9039424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B53377-BF4F-48A2-B577-6EA7767E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Recordings – C:\Lifti1-Experiment</a:t>
            </a:r>
          </a:p>
          <a:p>
            <a:r>
              <a:rPr lang="en-US" dirty="0"/>
              <a:t>Put recordings in participant folder (see </a:t>
            </a:r>
            <a:r>
              <a:rPr lang="en-US" dirty="0" err="1"/>
              <a:t>Iftach’s</a:t>
            </a:r>
            <a:r>
              <a:rPr lang="en-US" dirty="0"/>
              <a:t> protocol)</a:t>
            </a:r>
          </a:p>
          <a:p>
            <a:r>
              <a:rPr lang="en-US" dirty="0"/>
              <a:t>DCT-STP baseline – step2 that will be found in the participant folder.</a:t>
            </a:r>
          </a:p>
          <a:p>
            <a:r>
              <a:rPr lang="en-US" dirty="0"/>
              <a:t>Talk to </a:t>
            </a:r>
            <a:r>
              <a:rPr lang="en-US" dirty="0" err="1"/>
              <a:t>Liad</a:t>
            </a:r>
            <a:r>
              <a:rPr lang="en-US" dirty="0"/>
              <a:t> about AFACT code.</a:t>
            </a:r>
          </a:p>
          <a:p>
            <a:pPr lvl="1"/>
            <a:r>
              <a:rPr lang="en-US" b="1" dirty="0"/>
              <a:t>Tomer</a:t>
            </a:r>
            <a:r>
              <a:rPr lang="en-US" dirty="0"/>
              <a:t> – </a:t>
            </a:r>
            <a:r>
              <a:rPr lang="en-US" dirty="0" err="1"/>
              <a:t>reiview</a:t>
            </a:r>
            <a:r>
              <a:rPr lang="en-US" dirty="0"/>
              <a:t> AFACT code and try to incorporate it in flow</a:t>
            </a:r>
          </a:p>
          <a:p>
            <a:pPr lvl="1"/>
            <a:r>
              <a:rPr lang="en-US" b="1" dirty="0"/>
              <a:t>Decide on self\probe caught </a:t>
            </a:r>
          </a:p>
          <a:p>
            <a:endParaRPr lang="en-US" dirty="0"/>
          </a:p>
          <a:p>
            <a:r>
              <a:rPr lang="en-US" dirty="0"/>
              <a:t>Comments:</a:t>
            </a:r>
          </a:p>
          <a:p>
            <a:pPr lvl="1"/>
            <a:r>
              <a:rPr lang="en-US" dirty="0"/>
              <a:t>Delete WM task from step 2.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627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3E41B-A6DC-4B9A-B337-FB7B4E7DBD9B}"/>
              </a:ext>
            </a:extLst>
          </p:cNvPr>
          <p:cNvSpPr/>
          <p:nvPr/>
        </p:nvSpPr>
        <p:spPr>
          <a:xfrm>
            <a:off x="1183368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C5F8-246C-41D4-B9ED-41E110E58B1A}"/>
              </a:ext>
            </a:extLst>
          </p:cNvPr>
          <p:cNvSpPr/>
          <p:nvPr/>
        </p:nvSpPr>
        <p:spPr>
          <a:xfrm>
            <a:off x="1744179" y="1038145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Recruitment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F86AF-A8C2-4B93-A206-088AA1711F61}"/>
              </a:ext>
            </a:extLst>
          </p:cNvPr>
          <p:cNvSpPr/>
          <p:nvPr/>
        </p:nvSpPr>
        <p:spPr>
          <a:xfrm>
            <a:off x="2978227" y="2760088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~300 RRS Questionnaires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437A4-F5A1-40EE-81FB-DD38C309F95E}"/>
              </a:ext>
            </a:extLst>
          </p:cNvPr>
          <p:cNvSpPr/>
          <p:nvPr/>
        </p:nvSpPr>
        <p:spPr>
          <a:xfrm>
            <a:off x="2978226" y="5884575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Classroom based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749C0BE-5A59-422A-A236-27F3144C6997}"/>
              </a:ext>
            </a:extLst>
          </p:cNvPr>
          <p:cNvSpPr/>
          <p:nvPr/>
        </p:nvSpPr>
        <p:spPr>
          <a:xfrm>
            <a:off x="20608564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E290C75-64BF-468B-8C75-F1189DD4FCAE}"/>
              </a:ext>
            </a:extLst>
          </p:cNvPr>
          <p:cNvSpPr/>
          <p:nvPr/>
        </p:nvSpPr>
        <p:spPr>
          <a:xfrm>
            <a:off x="21169375" y="927806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Analysis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C7DAB8AC-F258-423C-BCC9-6B5030CEC284}"/>
              </a:ext>
            </a:extLst>
          </p:cNvPr>
          <p:cNvSpPr/>
          <p:nvPr/>
        </p:nvSpPr>
        <p:spPr>
          <a:xfrm>
            <a:off x="22531258" y="2760087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RRS High (and Low) Third(s)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18C70EC-31C2-471F-ADDE-F1C1C670088C}"/>
              </a:ext>
            </a:extLst>
          </p:cNvPr>
          <p:cNvSpPr/>
          <p:nvPr/>
        </p:nvSpPr>
        <p:spPr>
          <a:xfrm>
            <a:off x="22703579" y="5884574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 Appointments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7E2C1DB-4A0B-47DE-96BC-D6784815457D}"/>
              </a:ext>
            </a:extLst>
          </p:cNvPr>
          <p:cNvSpPr/>
          <p:nvPr/>
        </p:nvSpPr>
        <p:spPr>
          <a:xfrm>
            <a:off x="11737182" y="9481066"/>
            <a:ext cx="8558210" cy="7680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81BAEAB5-64D7-4B64-BF43-0EB647EA21DB}"/>
              </a:ext>
            </a:extLst>
          </p:cNvPr>
          <p:cNvSpPr/>
          <p:nvPr/>
        </p:nvSpPr>
        <p:spPr>
          <a:xfrm>
            <a:off x="12849237" y="12499837"/>
            <a:ext cx="6334099" cy="1643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">
            <a:extLst>
              <a:ext uri="{FF2B5EF4-FFF2-40B4-BE49-F238E27FC236}">
                <a16:creationId xmlns:a16="http://schemas.microsoft.com/office/drawing/2014/main" id="{4BBB6823-A088-40E6-B430-FA73AB06F9D8}"/>
              </a:ext>
            </a:extLst>
          </p:cNvPr>
          <p:cNvCxnSpPr>
            <a:cxnSpLocks/>
          </p:cNvCxnSpPr>
          <p:nvPr/>
        </p:nvCxnSpPr>
        <p:spPr>
          <a:xfrm>
            <a:off x="10863200" y="5012600"/>
            <a:ext cx="9745364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FDCD5C18-A96A-424E-BAA0-C6CF68370B6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6016287" y="7581900"/>
            <a:ext cx="4592276" cy="1899166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8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16986287" y="383917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6826623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1053089" y="2483805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1053089" y="468395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6822074" y="1459059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11964820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16986287" y="1728194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22068412" y="2806701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27055367" y="1990658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11583736" y="3624625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16711696" y="3605552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7037917" y="42737042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7037917" y="-24928558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16955655" y="83722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6778703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11916900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16986287" y="6284169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21985980" y="742914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27055367" y="6650880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16668326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17002991" y="12786255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6822073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11960270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17035812" y="1063628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22068412" y="1194147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27101012" y="11311102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11538091" y="7973733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11583736" y="12574424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1675491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21408772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21517110" y="3682721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2148809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1053090" y="1459059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2728118" y="13602976"/>
            <a:ext cx="4899569" cy="3881959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278334" y="10845275"/>
            <a:ext cx="4899569" cy="3881959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6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334-1BD6-4312-A9EA-922DA2B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6DA-96AD-47BA-BFC3-A3D1DB8C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3571425"/>
            <a:ext cx="30769560" cy="14282235"/>
          </a:xfrm>
        </p:spPr>
        <p:txBody>
          <a:bodyPr numCol="2">
            <a:normAutofit fontScale="5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GB" b="1" dirty="0"/>
              <a:t>Development</a:t>
            </a:r>
            <a:r>
              <a:rPr lang="en-GB" dirty="0"/>
              <a:t> 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Trials-sentences repetition - decision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 smtClean="0"/>
              <a:t>Implementation </a:t>
            </a:r>
            <a:r>
              <a:rPr lang="en-GB" dirty="0" smtClean="0"/>
              <a:t> </a:t>
            </a:r>
            <a:endParaRPr lang="en-GB" dirty="0">
              <a:sym typeface="Wingdings" panose="05000000000000000000" pitchFamily="2" charset="2"/>
            </a:endParaRPr>
          </a:p>
          <a:p>
            <a:pPr lvl="2" algn="l" rtl="0">
              <a:lnSpc>
                <a:spcPct val="160000"/>
              </a:lnSpc>
            </a:pPr>
            <a:r>
              <a:rPr lang="en-GB" dirty="0" smtClean="0">
                <a:sym typeface="Wingdings" panose="05000000000000000000" pitchFamily="2" charset="2"/>
              </a:rPr>
              <a:t>decision is still needed bu</a:t>
            </a:r>
            <a:r>
              <a:rPr lang="en-GB" dirty="0" smtClean="0">
                <a:sym typeface="Wingdings" panose="05000000000000000000" pitchFamily="2" charset="2"/>
              </a:rPr>
              <a:t>t implementation is automatic</a:t>
            </a:r>
            <a:endParaRPr lang="en-GB" strike="sngStrike" dirty="0"/>
          </a:p>
          <a:p>
            <a:pPr lvl="1" algn="l" rtl="0">
              <a:lnSpc>
                <a:spcPct val="160000"/>
              </a:lnSpc>
            </a:pPr>
            <a:r>
              <a:rPr lang="en-GB" smtClean="0"/>
              <a:t>Emotional </a:t>
            </a:r>
            <a:r>
              <a:rPr lang="en-GB" dirty="0" smtClean="0"/>
              <a:t>reactivity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 smtClean="0"/>
              <a:t>Data saving</a:t>
            </a:r>
          </a:p>
          <a:p>
            <a:pPr lvl="1" algn="l" rtl="0">
              <a:lnSpc>
                <a:spcPct val="160000"/>
              </a:lnSpc>
            </a:pPr>
            <a:r>
              <a:rPr lang="en-GB" dirty="0" err="1" smtClean="0"/>
              <a:t>Dct</a:t>
            </a:r>
            <a:r>
              <a:rPr lang="en-GB" dirty="0" smtClean="0"/>
              <a:t>-replacement </a:t>
            </a:r>
            <a:r>
              <a:rPr lang="en-GB" dirty="0"/>
              <a:t>task -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Tasks fine details, randomisation and sentence amount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Make code flexible to accepting varying amount of sentences, blocks, trials and repetition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MAB (Self-Caught)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One-back Dichotic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BMM measurement – brainstorming, decision (A,Y)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Present current ideas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Creating coherent stable flow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That is group dependent (placebo, BMM, AFACT) 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Cross computers tests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Develop easy install process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Sentence recording –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 current </a:t>
            </a:r>
            <a:r>
              <a:rPr lang="en-GB" dirty="0" err="1"/>
              <a:t>iftach’s</a:t>
            </a:r>
            <a:r>
              <a:rPr lang="en-GB" dirty="0"/>
              <a:t> code for recording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Or – sync with website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Pay attention to amount of sampled negative and neutral sentences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Additional questionnaires - decision (A)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 – in </a:t>
            </a:r>
            <a:r>
              <a:rPr lang="en-GB" dirty="0" err="1"/>
              <a:t>Qualtricks</a:t>
            </a:r>
            <a:endParaRPr lang="en-GB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Create a protocol</a:t>
            </a:r>
          </a:p>
          <a:p>
            <a:pPr lvl="1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1" algn="l" rtl="0">
              <a:lnSpc>
                <a:spcPct val="16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D6D64-8BA8-4E2F-B6A4-A8C11876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4BDEB7-DFBA-4CFB-9AE2-D44FE6A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איזו מטלה מתאמנים עליה – הפחתת אינטראקציית נבדק-מטלה</a:t>
            </a:r>
          </a:p>
          <a:p>
            <a:pPr lvl="1"/>
            <a:r>
              <a:rPr lang="he-IL" dirty="0"/>
              <a:t>מה עושים ל</a:t>
            </a:r>
            <a:r>
              <a:rPr lang="en-US" dirty="0"/>
              <a:t>design</a:t>
            </a:r>
            <a:r>
              <a:rPr lang="he-IL" dirty="0"/>
              <a:t>:</a:t>
            </a:r>
          </a:p>
          <a:p>
            <a:pPr lvl="2"/>
            <a:r>
              <a:rPr lang="he-IL" dirty="0"/>
              <a:t>שינוי המטלה עליה מתאמנים</a:t>
            </a:r>
          </a:p>
          <a:p>
            <a:pPr lvl="3"/>
            <a:r>
              <a:rPr lang="he-IL" dirty="0"/>
              <a:t>מוטורי</a:t>
            </a:r>
          </a:p>
          <a:p>
            <a:pPr lvl="3"/>
            <a:r>
              <a:rPr lang="he-IL" dirty="0"/>
              <a:t>הגירוי שעליו עושים קטגוריזציה</a:t>
            </a:r>
          </a:p>
          <a:p>
            <a:pPr lvl="2"/>
            <a:r>
              <a:rPr lang="he-IL" dirty="0"/>
              <a:t>להשתמש ב-</a:t>
            </a:r>
            <a:r>
              <a:rPr lang="en-US" dirty="0" err="1"/>
              <a:t>oneback</a:t>
            </a:r>
            <a:endParaRPr lang="he-IL" dirty="0"/>
          </a:p>
          <a:p>
            <a:pPr lvl="2"/>
            <a:r>
              <a:rPr lang="he-IL" dirty="0"/>
              <a:t>שינוי של להשתמש במטלה אחרת לגמרי- </a:t>
            </a:r>
            <a:r>
              <a:rPr lang="en-US" dirty="0"/>
              <a:t>go-</a:t>
            </a:r>
            <a:r>
              <a:rPr lang="en-US" dirty="0" err="1"/>
              <a:t>nogo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אפשרות של שינוי – הגירוי</a:t>
            </a:r>
          </a:p>
          <a:p>
            <a:pPr lvl="3"/>
            <a:r>
              <a:rPr lang="he-IL" dirty="0"/>
              <a:t>שינוי המטלה</a:t>
            </a:r>
          </a:p>
          <a:p>
            <a:pPr lvl="3"/>
            <a:r>
              <a:rPr lang="he-IL" dirty="0"/>
              <a:t>שינוי מוטורי</a:t>
            </a:r>
            <a:endParaRPr lang="en-US" dirty="0"/>
          </a:p>
          <a:p>
            <a:endParaRPr lang="en-US" dirty="0"/>
          </a:p>
          <a:p>
            <a:r>
              <a:rPr lang="he-IL" dirty="0" err="1"/>
              <a:t>רנדומיזציה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שהחלוקה ל</a:t>
            </a:r>
            <a:r>
              <a:rPr lang="en-US" dirty="0"/>
              <a:t>pre-post</a:t>
            </a:r>
            <a:r>
              <a:rPr lang="he-IL" dirty="0"/>
              <a:t> משפטים תהיה לפי גם:</a:t>
            </a:r>
          </a:p>
          <a:p>
            <a:pPr lvl="2"/>
            <a:r>
              <a:rPr lang="he-IL" dirty="0"/>
              <a:t>ודומיין – </a:t>
            </a:r>
            <a:r>
              <a:rPr lang="en-US" dirty="0"/>
              <a:t>randomization by thought domain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עוצמה – לראות שזה לא מתנגש עם דומיין.</a:t>
            </a:r>
            <a:endParaRPr lang="en-US" dirty="0"/>
          </a:p>
          <a:p>
            <a:r>
              <a:rPr lang="he-IL" b="1" u="sng" dirty="0"/>
              <a:t>פגישה עם ליעד – איזו מטלה מחליפה את </a:t>
            </a:r>
            <a:r>
              <a:rPr lang="en-US" b="1" u="sng" dirty="0" err="1"/>
              <a:t>dct</a:t>
            </a:r>
            <a:r>
              <a:rPr lang="he-IL" b="1" u="sng" dirty="0"/>
              <a:t> בזמן האימון</a:t>
            </a:r>
          </a:p>
        </p:txBody>
      </p:sp>
    </p:spTree>
    <p:extLst>
      <p:ext uri="{BB962C8B-B14F-4D97-AF65-F5344CB8AC3E}">
        <p14:creationId xmlns:p14="http://schemas.microsoft.com/office/powerpoint/2010/main" val="12227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2356D8-3290-45E1-B5D8-84C84CB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fine details by trials for most tasks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A60821-DD21-4E3E-92F7-782C306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r>
              <a:rPr lang="en-US" dirty="0"/>
              <a:t>Any task – 1 Block</a:t>
            </a:r>
          </a:p>
          <a:p>
            <a:pPr lvl="1" algn="l" rtl="0"/>
            <a:r>
              <a:rPr lang="en-US" dirty="0"/>
              <a:t>Task  = 1 Block = 80 trials (40neu/40neg)</a:t>
            </a:r>
          </a:p>
          <a:p>
            <a:pPr lvl="1" algn="l" rtl="0"/>
            <a:r>
              <a:rPr lang="en-US" dirty="0"/>
              <a:t>AFACT = 2 Blocks (160 trials)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Practice = 8 all neutral. (window = 4)</a:t>
            </a:r>
          </a:p>
          <a:p>
            <a:pPr lvl="1" algn="l" rtl="0"/>
            <a:r>
              <a:rPr lang="en-US" dirty="0"/>
              <a:t>For baseline, for AFACT, for MAB including reals examples (feedback – caught)</a:t>
            </a:r>
          </a:p>
          <a:p>
            <a:pPr lvl="1" algn="l" rtl="0"/>
            <a:r>
              <a:rPr lang="en-US" dirty="0"/>
              <a:t>Nature – </a:t>
            </a:r>
            <a:r>
              <a:rPr lang="en-US" dirty="0" err="1"/>
              <a:t>iftach</a:t>
            </a:r>
            <a:r>
              <a:rPr lang="en-US" dirty="0"/>
              <a:t>/</a:t>
            </a:r>
            <a:r>
              <a:rPr lang="en-US" dirty="0" err="1"/>
              <a:t>amit</a:t>
            </a:r>
            <a:endParaRPr lang="en-US" dirty="0"/>
          </a:p>
          <a:p>
            <a:pPr algn="l" rtl="0"/>
            <a:r>
              <a:rPr lang="en-US" dirty="0"/>
              <a:t>Fixation</a:t>
            </a:r>
          </a:p>
          <a:p>
            <a:pPr lvl="1" algn="l" rtl="0"/>
            <a:r>
              <a:rPr lang="en-US" dirty="0"/>
              <a:t>1000ms – XXX</a:t>
            </a:r>
          </a:p>
          <a:p>
            <a:pPr algn="l" rtl="0"/>
            <a:r>
              <a:rPr lang="en-US" dirty="0"/>
              <a:t>AFACT</a:t>
            </a:r>
          </a:p>
          <a:p>
            <a:pPr lvl="1" algn="l" rtl="0"/>
            <a:r>
              <a:rPr lang="en-US" dirty="0"/>
              <a:t>Feedback presentation for 3sec </a:t>
            </a:r>
            <a:r>
              <a:rPr lang="en-US" dirty="0">
                <a:sym typeface="Wingdings" panose="05000000000000000000" pitchFamily="2" charset="2"/>
              </a:rPr>
              <a:t> then blank screen for 1.4sec</a:t>
            </a:r>
          </a:p>
          <a:p>
            <a:pPr lvl="1" algn="l" rtl="0"/>
            <a:r>
              <a:rPr lang="en-US" b="1" dirty="0"/>
              <a:t>Following each feedback a random number of 1 or 2 neutral executive trials</a:t>
            </a:r>
          </a:p>
          <a:p>
            <a:pPr lvl="1" algn="l" rtl="0"/>
            <a:r>
              <a:rPr lang="en-US" b="1" dirty="0"/>
              <a:t>Bias is calculated out of a maximum of 3 STDs</a:t>
            </a:r>
          </a:p>
          <a:p>
            <a:pPr lvl="1" algn="l" rtl="0"/>
            <a:r>
              <a:rPr lang="en-US" b="1" dirty="0"/>
              <a:t>Facilitation counts as no bias</a:t>
            </a:r>
          </a:p>
          <a:p>
            <a:pPr algn="l" rtl="0"/>
            <a:r>
              <a:rPr lang="en-US" b="1" dirty="0"/>
              <a:t>SUDS – emotional reactivity</a:t>
            </a:r>
          </a:p>
          <a:p>
            <a:pPr lvl="1" algn="l" rtl="0"/>
            <a:r>
              <a:rPr lang="en-US" b="1" dirty="0"/>
              <a:t>Should we have them</a:t>
            </a:r>
          </a:p>
          <a:p>
            <a:pPr lvl="1" algn="l" rtl="0"/>
            <a:r>
              <a:rPr lang="en-US" b="1" dirty="0"/>
              <a:t>Pre-baseline, pre-AFACT, post-AFACT, post-MAB</a:t>
            </a:r>
          </a:p>
          <a:p>
            <a:pPr lvl="1" algn="l" rtl="0"/>
            <a:r>
              <a:rPr lang="en-US" b="1" dirty="0"/>
              <a:t>Take from </a:t>
            </a:r>
            <a:r>
              <a:rPr lang="en-US" b="1" dirty="0" err="1"/>
              <a:t>Ifatch</a:t>
            </a:r>
            <a:endParaRPr lang="en-US" b="1" dirty="0"/>
          </a:p>
          <a:p>
            <a:pPr algn="l" rtl="0"/>
            <a:r>
              <a:rPr lang="en-US" dirty="0"/>
              <a:t>Baseline = 80 trials</a:t>
            </a:r>
          </a:p>
          <a:p>
            <a:pPr algn="l" rtl="0"/>
            <a:r>
              <a:rPr lang="en-US" dirty="0"/>
              <a:t>Training (AFACT) = 160 –in two block (break = 3 minutes)</a:t>
            </a:r>
          </a:p>
          <a:p>
            <a:pPr algn="l" rtl="0"/>
            <a:r>
              <a:rPr lang="en-US" dirty="0"/>
              <a:t>Post  intervention = 80 trials</a:t>
            </a:r>
          </a:p>
          <a:p>
            <a:pPr algn="l" rtl="0"/>
            <a:r>
              <a:rPr lang="en-US" dirty="0"/>
              <a:t>MAB (self-caught = 40 / probe-caught=80)</a:t>
            </a:r>
          </a:p>
          <a:p>
            <a:pPr lvl="1" algn="l" rtl="0"/>
            <a:r>
              <a:rPr lang="en-US" dirty="0"/>
              <a:t>If probe </a:t>
            </a:r>
            <a:r>
              <a:rPr lang="en-US" dirty="0">
                <a:sym typeface="Wingdings" panose="05000000000000000000" pitchFamily="2" charset="2"/>
              </a:rPr>
              <a:t> after half of negs and neutrals</a:t>
            </a:r>
          </a:p>
          <a:p>
            <a:pPr lvl="1" algn="l" rtl="0"/>
            <a:r>
              <a:rPr lang="en-US" dirty="0"/>
              <a:t>Presented until answer</a:t>
            </a:r>
          </a:p>
          <a:p>
            <a:pPr lvl="1" algn="l" rtl="0"/>
            <a:r>
              <a:rPr lang="en-US" dirty="0"/>
              <a:t>Followed by 1.5sec blank </a:t>
            </a:r>
            <a:r>
              <a:rPr lang="en-US" dirty="0">
                <a:sym typeface="Wingdings" panose="05000000000000000000" pitchFamily="2" charset="2"/>
              </a:rPr>
              <a:t> random number of 1 or 2 neutral trials</a:t>
            </a:r>
            <a:endParaRPr lang="en-US" dirty="0"/>
          </a:p>
          <a:p>
            <a:pPr algn="l" rtl="0"/>
            <a:r>
              <a:rPr lang="en-US" dirty="0"/>
              <a:t>Catch trials</a:t>
            </a:r>
          </a:p>
          <a:p>
            <a:pPr lvl="1" algn="l" rtl="0"/>
            <a:r>
              <a:rPr lang="en-US" dirty="0" err="1"/>
              <a:t>Liad</a:t>
            </a:r>
            <a:r>
              <a:rPr lang="en-US" dirty="0"/>
              <a:t> – only at baseline – 10/80</a:t>
            </a:r>
          </a:p>
          <a:p>
            <a:pPr algn="l" rtl="0"/>
            <a:endParaRPr lang="en-US" dirty="0"/>
          </a:p>
          <a:p>
            <a:pPr lvl="1" algn="l" rtl="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3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1F480-0955-4C6B-8344-7339F83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Habituation prevention strategies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38C49A-2800-4635-9890-BDBB04D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Limiting number of trials</a:t>
            </a:r>
          </a:p>
          <a:p>
            <a:pPr algn="l" rtl="0"/>
            <a:r>
              <a:rPr lang="en-US" dirty="0"/>
              <a:t>Exciding the number of exposure</a:t>
            </a:r>
          </a:p>
          <a:p>
            <a:pPr algn="l" rtl="0"/>
            <a:r>
              <a:rPr lang="en-US" dirty="0"/>
              <a:t>Exciding the number of sentences sampling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18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744</Words>
  <Application>Microsoft Office PowerPoint</Application>
  <PresentationFormat>Custom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EXPERIMENTAL DESIGN</vt:lpstr>
      <vt:lpstr>Missions - Tomer </vt:lpstr>
      <vt:lpstr>PowerPoint Presentation</vt:lpstr>
      <vt:lpstr>PowerPoint Presentation</vt:lpstr>
      <vt:lpstr>PowerPoint Presentation</vt:lpstr>
      <vt:lpstr>Progress plan</vt:lpstr>
      <vt:lpstr>PowerPoint Presentation</vt:lpstr>
      <vt:lpstr>Design fine details by trials for most tasks</vt:lpstr>
      <vt:lpstr>Sentences Habituation prevention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user</cp:lastModifiedBy>
  <cp:revision>57</cp:revision>
  <dcterms:created xsi:type="dcterms:W3CDTF">2019-05-28T12:41:57Z</dcterms:created>
  <dcterms:modified xsi:type="dcterms:W3CDTF">2019-12-26T07:48:39Z</dcterms:modified>
</cp:coreProperties>
</file>