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61" r:id="rId3"/>
    <p:sldId id="258" r:id="rId4"/>
    <p:sldId id="264" r:id="rId5"/>
    <p:sldId id="269" r:id="rId6"/>
    <p:sldId id="268" r:id="rId7"/>
    <p:sldId id="265" r:id="rId8"/>
    <p:sldId id="266" r:id="rId9"/>
    <p:sldId id="267" r:id="rId10"/>
  </p:sldIdLst>
  <p:sldSz cx="32032575" cy="180181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0378" autoAdjust="0"/>
  </p:normalViewPr>
  <p:slideViewPr>
    <p:cSldViewPr snapToGrid="0">
      <p:cViewPr>
        <p:scale>
          <a:sx n="50" d="100"/>
          <a:sy n="50" d="100"/>
        </p:scale>
        <p:origin x="3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4E5C99-8ED6-4B4B-9559-9E93F6E86A3C}" type="datetimeFigureOut">
              <a:rPr lang="LID4096" smtClean="0"/>
              <a:t>07/20/2020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72427E-2A1C-411D-9284-D1C05777BD3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66506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הלוגיקה של30 במקום 20 ב-</a:t>
            </a:r>
            <a:r>
              <a:rPr lang="en-US" dirty="0"/>
              <a:t>MAB</a:t>
            </a:r>
            <a:r>
              <a:rPr lang="he-IL" dirty="0"/>
              <a:t> – זה בשביל לאפשר מספיר מקרים של </a:t>
            </a:r>
            <a:r>
              <a:rPr lang="en-US" dirty="0"/>
              <a:t>Signal</a:t>
            </a:r>
            <a:r>
              <a:rPr lang="he-IL" dirty="0"/>
              <a:t> שנוכל לאתר, ואם לא יהיו ב-20 לא יהיו ב-30, ואנחנו מצפים מראש שלא יהיה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72427E-2A1C-411D-9284-D1C05777BD39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01592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4072" y="2948801"/>
            <a:ext cx="24024431" cy="6272977"/>
          </a:xfrm>
        </p:spPr>
        <p:txBody>
          <a:bodyPr anchor="b"/>
          <a:lstStyle>
            <a:lvl1pPr algn="ctr">
              <a:defRPr sz="15764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4072" y="9463688"/>
            <a:ext cx="24024431" cy="4350208"/>
          </a:xfrm>
        </p:spPr>
        <p:txBody>
          <a:bodyPr/>
          <a:lstStyle>
            <a:lvl1pPr marL="0" indent="0" algn="ctr">
              <a:buNone/>
              <a:defRPr sz="6306"/>
            </a:lvl1pPr>
            <a:lvl2pPr marL="1201202" indent="0" algn="ctr">
              <a:buNone/>
              <a:defRPr sz="5255"/>
            </a:lvl2pPr>
            <a:lvl3pPr marL="2402403" indent="0" algn="ctr">
              <a:buNone/>
              <a:defRPr sz="4729"/>
            </a:lvl3pPr>
            <a:lvl4pPr marL="3603605" indent="0" algn="ctr">
              <a:buNone/>
              <a:defRPr sz="4204"/>
            </a:lvl4pPr>
            <a:lvl5pPr marL="4804806" indent="0" algn="ctr">
              <a:buNone/>
              <a:defRPr sz="4204"/>
            </a:lvl5pPr>
            <a:lvl6pPr marL="6006008" indent="0" algn="ctr">
              <a:buNone/>
              <a:defRPr sz="4204"/>
            </a:lvl6pPr>
            <a:lvl7pPr marL="7207209" indent="0" algn="ctr">
              <a:buNone/>
              <a:defRPr sz="4204"/>
            </a:lvl7pPr>
            <a:lvl8pPr marL="8408411" indent="0" algn="ctr">
              <a:buNone/>
              <a:defRPr sz="4204"/>
            </a:lvl8pPr>
            <a:lvl9pPr marL="9609612" indent="0" algn="ctr">
              <a:buNone/>
              <a:defRPr sz="4204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7F9A-95E0-45A8-A66F-07C2ED2FD12A}" type="datetimeFigureOut">
              <a:rPr lang="he-IL" smtClean="0"/>
              <a:t>כ"ח/תמוז/תש"ף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B2D9-6D7E-47B6-9A62-926E53253F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27775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7F9A-95E0-45A8-A66F-07C2ED2FD12A}" type="datetimeFigureOut">
              <a:rPr lang="he-IL" smtClean="0"/>
              <a:t>כ"ח/תמוז/תש"ף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B2D9-6D7E-47B6-9A62-926E53253F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68613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923311" y="959298"/>
            <a:ext cx="6907024" cy="1526952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2239" y="959298"/>
            <a:ext cx="20320665" cy="1526952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7F9A-95E0-45A8-A66F-07C2ED2FD12A}" type="datetimeFigureOut">
              <a:rPr lang="he-IL" smtClean="0"/>
              <a:t>כ"ח/תמוז/תש"ף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B2D9-6D7E-47B6-9A62-926E53253F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2029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7F9A-95E0-45A8-A66F-07C2ED2FD12A}" type="datetimeFigureOut">
              <a:rPr lang="he-IL" smtClean="0"/>
              <a:t>כ"ח/תמוז/תש"ף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B2D9-6D7E-47B6-9A62-926E53253F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36475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5556" y="4492021"/>
            <a:ext cx="27628096" cy="7495038"/>
          </a:xfrm>
        </p:spPr>
        <p:txBody>
          <a:bodyPr anchor="b"/>
          <a:lstStyle>
            <a:lvl1pPr>
              <a:defRPr sz="15764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5556" y="12057965"/>
            <a:ext cx="27628096" cy="3941464"/>
          </a:xfrm>
        </p:spPr>
        <p:txBody>
          <a:bodyPr/>
          <a:lstStyle>
            <a:lvl1pPr marL="0" indent="0">
              <a:buNone/>
              <a:defRPr sz="6306">
                <a:solidFill>
                  <a:schemeClr val="tx1">
                    <a:tint val="75000"/>
                  </a:schemeClr>
                </a:solidFill>
              </a:defRPr>
            </a:lvl1pPr>
            <a:lvl2pPr marL="1201202" indent="0">
              <a:buNone/>
              <a:defRPr sz="5255">
                <a:solidFill>
                  <a:schemeClr val="tx1">
                    <a:tint val="75000"/>
                  </a:schemeClr>
                </a:solidFill>
              </a:defRPr>
            </a:lvl2pPr>
            <a:lvl3pPr marL="2402403" indent="0">
              <a:buNone/>
              <a:defRPr sz="4729">
                <a:solidFill>
                  <a:schemeClr val="tx1">
                    <a:tint val="75000"/>
                  </a:schemeClr>
                </a:solidFill>
              </a:defRPr>
            </a:lvl3pPr>
            <a:lvl4pPr marL="3603605" indent="0">
              <a:buNone/>
              <a:defRPr sz="4204">
                <a:solidFill>
                  <a:schemeClr val="tx1">
                    <a:tint val="75000"/>
                  </a:schemeClr>
                </a:solidFill>
              </a:defRPr>
            </a:lvl4pPr>
            <a:lvl5pPr marL="4804806" indent="0">
              <a:buNone/>
              <a:defRPr sz="4204">
                <a:solidFill>
                  <a:schemeClr val="tx1">
                    <a:tint val="75000"/>
                  </a:schemeClr>
                </a:solidFill>
              </a:defRPr>
            </a:lvl5pPr>
            <a:lvl6pPr marL="6006008" indent="0">
              <a:buNone/>
              <a:defRPr sz="4204">
                <a:solidFill>
                  <a:schemeClr val="tx1">
                    <a:tint val="75000"/>
                  </a:schemeClr>
                </a:solidFill>
              </a:defRPr>
            </a:lvl6pPr>
            <a:lvl7pPr marL="7207209" indent="0">
              <a:buNone/>
              <a:defRPr sz="4204">
                <a:solidFill>
                  <a:schemeClr val="tx1">
                    <a:tint val="75000"/>
                  </a:schemeClr>
                </a:solidFill>
              </a:defRPr>
            </a:lvl7pPr>
            <a:lvl8pPr marL="8408411" indent="0">
              <a:buNone/>
              <a:defRPr sz="4204">
                <a:solidFill>
                  <a:schemeClr val="tx1">
                    <a:tint val="75000"/>
                  </a:schemeClr>
                </a:solidFill>
              </a:defRPr>
            </a:lvl8pPr>
            <a:lvl9pPr marL="9609612" indent="0">
              <a:buNone/>
              <a:defRPr sz="42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7F9A-95E0-45A8-A66F-07C2ED2FD12A}" type="datetimeFigureOut">
              <a:rPr lang="he-IL" smtClean="0"/>
              <a:t>כ"ח/תמוז/תש"ף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B2D9-6D7E-47B6-9A62-926E53253F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36506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2240" y="4796492"/>
            <a:ext cx="13613844" cy="11432335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16491" y="4796492"/>
            <a:ext cx="13613844" cy="11432335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7F9A-95E0-45A8-A66F-07C2ED2FD12A}" type="datetimeFigureOut">
              <a:rPr lang="he-IL" smtClean="0"/>
              <a:t>כ"ח/תמוז/תש"ף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B2D9-6D7E-47B6-9A62-926E53253F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7483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6412" y="959300"/>
            <a:ext cx="27628096" cy="3482671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6413" y="4416945"/>
            <a:ext cx="13551279" cy="2164676"/>
          </a:xfrm>
        </p:spPr>
        <p:txBody>
          <a:bodyPr anchor="b"/>
          <a:lstStyle>
            <a:lvl1pPr marL="0" indent="0">
              <a:buNone/>
              <a:defRPr sz="6306" b="1"/>
            </a:lvl1pPr>
            <a:lvl2pPr marL="1201202" indent="0">
              <a:buNone/>
              <a:defRPr sz="5255" b="1"/>
            </a:lvl2pPr>
            <a:lvl3pPr marL="2402403" indent="0">
              <a:buNone/>
              <a:defRPr sz="4729" b="1"/>
            </a:lvl3pPr>
            <a:lvl4pPr marL="3603605" indent="0">
              <a:buNone/>
              <a:defRPr sz="4204" b="1"/>
            </a:lvl4pPr>
            <a:lvl5pPr marL="4804806" indent="0">
              <a:buNone/>
              <a:defRPr sz="4204" b="1"/>
            </a:lvl5pPr>
            <a:lvl6pPr marL="6006008" indent="0">
              <a:buNone/>
              <a:defRPr sz="4204" b="1"/>
            </a:lvl6pPr>
            <a:lvl7pPr marL="7207209" indent="0">
              <a:buNone/>
              <a:defRPr sz="4204" b="1"/>
            </a:lvl7pPr>
            <a:lvl8pPr marL="8408411" indent="0">
              <a:buNone/>
              <a:defRPr sz="4204" b="1"/>
            </a:lvl8pPr>
            <a:lvl9pPr marL="9609612" indent="0">
              <a:buNone/>
              <a:defRPr sz="4204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6413" y="6581620"/>
            <a:ext cx="13551279" cy="9680573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16491" y="4416945"/>
            <a:ext cx="13618017" cy="2164676"/>
          </a:xfrm>
        </p:spPr>
        <p:txBody>
          <a:bodyPr anchor="b"/>
          <a:lstStyle>
            <a:lvl1pPr marL="0" indent="0">
              <a:buNone/>
              <a:defRPr sz="6306" b="1"/>
            </a:lvl1pPr>
            <a:lvl2pPr marL="1201202" indent="0">
              <a:buNone/>
              <a:defRPr sz="5255" b="1"/>
            </a:lvl2pPr>
            <a:lvl3pPr marL="2402403" indent="0">
              <a:buNone/>
              <a:defRPr sz="4729" b="1"/>
            </a:lvl3pPr>
            <a:lvl4pPr marL="3603605" indent="0">
              <a:buNone/>
              <a:defRPr sz="4204" b="1"/>
            </a:lvl4pPr>
            <a:lvl5pPr marL="4804806" indent="0">
              <a:buNone/>
              <a:defRPr sz="4204" b="1"/>
            </a:lvl5pPr>
            <a:lvl6pPr marL="6006008" indent="0">
              <a:buNone/>
              <a:defRPr sz="4204" b="1"/>
            </a:lvl6pPr>
            <a:lvl7pPr marL="7207209" indent="0">
              <a:buNone/>
              <a:defRPr sz="4204" b="1"/>
            </a:lvl7pPr>
            <a:lvl8pPr marL="8408411" indent="0">
              <a:buNone/>
              <a:defRPr sz="4204" b="1"/>
            </a:lvl8pPr>
            <a:lvl9pPr marL="9609612" indent="0">
              <a:buNone/>
              <a:defRPr sz="4204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16491" y="6581620"/>
            <a:ext cx="13618017" cy="9680573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7F9A-95E0-45A8-A66F-07C2ED2FD12A}" type="datetimeFigureOut">
              <a:rPr lang="he-IL" smtClean="0"/>
              <a:t>כ"ח/תמוז/תש"ף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B2D9-6D7E-47B6-9A62-926E53253F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9890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7F9A-95E0-45A8-A66F-07C2ED2FD12A}" type="datetimeFigureOut">
              <a:rPr lang="he-IL" smtClean="0"/>
              <a:t>כ"ח/תמוז/תש"ף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B2D9-6D7E-47B6-9A62-926E53253F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2945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7F9A-95E0-45A8-A66F-07C2ED2FD12A}" type="datetimeFigureOut">
              <a:rPr lang="he-IL" smtClean="0"/>
              <a:t>כ"ח/תמוז/תש"ף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B2D9-6D7E-47B6-9A62-926E53253F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8576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6413" y="1201208"/>
            <a:ext cx="10331338" cy="4204229"/>
          </a:xfrm>
        </p:spPr>
        <p:txBody>
          <a:bodyPr anchor="b"/>
          <a:lstStyle>
            <a:lvl1pPr>
              <a:defRPr sz="8407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18017" y="2594278"/>
            <a:ext cx="16216491" cy="12804547"/>
          </a:xfrm>
        </p:spPr>
        <p:txBody>
          <a:bodyPr/>
          <a:lstStyle>
            <a:lvl1pPr>
              <a:defRPr sz="8407"/>
            </a:lvl1pPr>
            <a:lvl2pPr>
              <a:defRPr sz="7356"/>
            </a:lvl2pPr>
            <a:lvl3pPr>
              <a:defRPr sz="6306"/>
            </a:lvl3pPr>
            <a:lvl4pPr>
              <a:defRPr sz="5255"/>
            </a:lvl4pPr>
            <a:lvl5pPr>
              <a:defRPr sz="5255"/>
            </a:lvl5pPr>
            <a:lvl6pPr>
              <a:defRPr sz="5255"/>
            </a:lvl6pPr>
            <a:lvl7pPr>
              <a:defRPr sz="5255"/>
            </a:lvl7pPr>
            <a:lvl8pPr>
              <a:defRPr sz="5255"/>
            </a:lvl8pPr>
            <a:lvl9pPr>
              <a:defRPr sz="5255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6413" y="5405437"/>
            <a:ext cx="10331338" cy="10014242"/>
          </a:xfrm>
        </p:spPr>
        <p:txBody>
          <a:bodyPr/>
          <a:lstStyle>
            <a:lvl1pPr marL="0" indent="0">
              <a:buNone/>
              <a:defRPr sz="4204"/>
            </a:lvl1pPr>
            <a:lvl2pPr marL="1201202" indent="0">
              <a:buNone/>
              <a:defRPr sz="3678"/>
            </a:lvl2pPr>
            <a:lvl3pPr marL="2402403" indent="0">
              <a:buNone/>
              <a:defRPr sz="3153"/>
            </a:lvl3pPr>
            <a:lvl4pPr marL="3603605" indent="0">
              <a:buNone/>
              <a:defRPr sz="2627"/>
            </a:lvl4pPr>
            <a:lvl5pPr marL="4804806" indent="0">
              <a:buNone/>
              <a:defRPr sz="2627"/>
            </a:lvl5pPr>
            <a:lvl6pPr marL="6006008" indent="0">
              <a:buNone/>
              <a:defRPr sz="2627"/>
            </a:lvl6pPr>
            <a:lvl7pPr marL="7207209" indent="0">
              <a:buNone/>
              <a:defRPr sz="2627"/>
            </a:lvl7pPr>
            <a:lvl8pPr marL="8408411" indent="0">
              <a:buNone/>
              <a:defRPr sz="2627"/>
            </a:lvl8pPr>
            <a:lvl9pPr marL="9609612" indent="0">
              <a:buNone/>
              <a:defRPr sz="2627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7F9A-95E0-45A8-A66F-07C2ED2FD12A}" type="datetimeFigureOut">
              <a:rPr lang="he-IL" smtClean="0"/>
              <a:t>כ"ח/תמוז/תש"ף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B2D9-6D7E-47B6-9A62-926E53253F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87996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6413" y="1201208"/>
            <a:ext cx="10331338" cy="4204229"/>
          </a:xfrm>
        </p:spPr>
        <p:txBody>
          <a:bodyPr anchor="b"/>
          <a:lstStyle>
            <a:lvl1pPr>
              <a:defRPr sz="8407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618017" y="2594278"/>
            <a:ext cx="16216491" cy="12804547"/>
          </a:xfrm>
        </p:spPr>
        <p:txBody>
          <a:bodyPr anchor="t"/>
          <a:lstStyle>
            <a:lvl1pPr marL="0" indent="0">
              <a:buNone/>
              <a:defRPr sz="8407"/>
            </a:lvl1pPr>
            <a:lvl2pPr marL="1201202" indent="0">
              <a:buNone/>
              <a:defRPr sz="7356"/>
            </a:lvl2pPr>
            <a:lvl3pPr marL="2402403" indent="0">
              <a:buNone/>
              <a:defRPr sz="6306"/>
            </a:lvl3pPr>
            <a:lvl4pPr marL="3603605" indent="0">
              <a:buNone/>
              <a:defRPr sz="5255"/>
            </a:lvl4pPr>
            <a:lvl5pPr marL="4804806" indent="0">
              <a:buNone/>
              <a:defRPr sz="5255"/>
            </a:lvl5pPr>
            <a:lvl6pPr marL="6006008" indent="0">
              <a:buNone/>
              <a:defRPr sz="5255"/>
            </a:lvl6pPr>
            <a:lvl7pPr marL="7207209" indent="0">
              <a:buNone/>
              <a:defRPr sz="5255"/>
            </a:lvl7pPr>
            <a:lvl8pPr marL="8408411" indent="0">
              <a:buNone/>
              <a:defRPr sz="5255"/>
            </a:lvl8pPr>
            <a:lvl9pPr marL="9609612" indent="0">
              <a:buNone/>
              <a:defRPr sz="5255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6413" y="5405437"/>
            <a:ext cx="10331338" cy="10014242"/>
          </a:xfrm>
        </p:spPr>
        <p:txBody>
          <a:bodyPr/>
          <a:lstStyle>
            <a:lvl1pPr marL="0" indent="0">
              <a:buNone/>
              <a:defRPr sz="4204"/>
            </a:lvl1pPr>
            <a:lvl2pPr marL="1201202" indent="0">
              <a:buNone/>
              <a:defRPr sz="3678"/>
            </a:lvl2pPr>
            <a:lvl3pPr marL="2402403" indent="0">
              <a:buNone/>
              <a:defRPr sz="3153"/>
            </a:lvl3pPr>
            <a:lvl4pPr marL="3603605" indent="0">
              <a:buNone/>
              <a:defRPr sz="2627"/>
            </a:lvl4pPr>
            <a:lvl5pPr marL="4804806" indent="0">
              <a:buNone/>
              <a:defRPr sz="2627"/>
            </a:lvl5pPr>
            <a:lvl6pPr marL="6006008" indent="0">
              <a:buNone/>
              <a:defRPr sz="2627"/>
            </a:lvl6pPr>
            <a:lvl7pPr marL="7207209" indent="0">
              <a:buNone/>
              <a:defRPr sz="2627"/>
            </a:lvl7pPr>
            <a:lvl8pPr marL="8408411" indent="0">
              <a:buNone/>
              <a:defRPr sz="2627"/>
            </a:lvl8pPr>
            <a:lvl9pPr marL="9609612" indent="0">
              <a:buNone/>
              <a:defRPr sz="2627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7F9A-95E0-45A8-A66F-07C2ED2FD12A}" type="datetimeFigureOut">
              <a:rPr lang="he-IL" smtClean="0"/>
              <a:t>כ"ח/תמוז/תש"ף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B2D9-6D7E-47B6-9A62-926E53253F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48284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2240" y="959300"/>
            <a:ext cx="27628096" cy="3482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2240" y="4796492"/>
            <a:ext cx="27628096" cy="11432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02240" y="16700134"/>
            <a:ext cx="7207329" cy="959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57F9A-95E0-45A8-A66F-07C2ED2FD12A}" type="datetimeFigureOut">
              <a:rPr lang="he-IL" smtClean="0"/>
              <a:t>כ"ח/תמוז/תש"ף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10791" y="16700134"/>
            <a:ext cx="10810994" cy="959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623006" y="16700134"/>
            <a:ext cx="7207329" cy="959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AB2D9-6D7E-47B6-9A62-926E53253F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54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402403" rtl="1" eaLnBrk="1" latinLnBrk="0" hangingPunct="1">
        <a:lnSpc>
          <a:spcPct val="90000"/>
        </a:lnSpc>
        <a:spcBef>
          <a:spcPct val="0"/>
        </a:spcBef>
        <a:buNone/>
        <a:defRPr sz="11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601" indent="-600601" algn="r" defTabSz="2402403" rtl="1" eaLnBrk="1" latinLnBrk="0" hangingPunct="1">
        <a:lnSpc>
          <a:spcPct val="90000"/>
        </a:lnSpc>
        <a:spcBef>
          <a:spcPts val="2627"/>
        </a:spcBef>
        <a:buFont typeface="Arial" panose="020B0604020202020204" pitchFamily="34" charset="0"/>
        <a:buChar char="•"/>
        <a:defRPr sz="7356" kern="1200">
          <a:solidFill>
            <a:schemeClr val="tx1"/>
          </a:solidFill>
          <a:latin typeface="+mn-lt"/>
          <a:ea typeface="+mn-ea"/>
          <a:cs typeface="+mn-cs"/>
        </a:defRPr>
      </a:lvl1pPr>
      <a:lvl2pPr marL="1801802" indent="-600601" algn="r" defTabSz="2402403" rtl="1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6306" kern="1200">
          <a:solidFill>
            <a:schemeClr val="tx1"/>
          </a:solidFill>
          <a:latin typeface="+mn-lt"/>
          <a:ea typeface="+mn-ea"/>
          <a:cs typeface="+mn-cs"/>
        </a:defRPr>
      </a:lvl2pPr>
      <a:lvl3pPr marL="3003004" indent="-600601" algn="r" defTabSz="2402403" rtl="1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5255" kern="1200">
          <a:solidFill>
            <a:schemeClr val="tx1"/>
          </a:solidFill>
          <a:latin typeface="+mn-lt"/>
          <a:ea typeface="+mn-ea"/>
          <a:cs typeface="+mn-cs"/>
        </a:defRPr>
      </a:lvl3pPr>
      <a:lvl4pPr marL="4204205" indent="-600601" algn="r" defTabSz="2402403" rtl="1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4729" kern="1200">
          <a:solidFill>
            <a:schemeClr val="tx1"/>
          </a:solidFill>
          <a:latin typeface="+mn-lt"/>
          <a:ea typeface="+mn-ea"/>
          <a:cs typeface="+mn-cs"/>
        </a:defRPr>
      </a:lvl4pPr>
      <a:lvl5pPr marL="5405407" indent="-600601" algn="r" defTabSz="2402403" rtl="1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4729" kern="1200">
          <a:solidFill>
            <a:schemeClr val="tx1"/>
          </a:solidFill>
          <a:latin typeface="+mn-lt"/>
          <a:ea typeface="+mn-ea"/>
          <a:cs typeface="+mn-cs"/>
        </a:defRPr>
      </a:lvl5pPr>
      <a:lvl6pPr marL="6606609" indent="-600601" algn="r" defTabSz="2402403" rtl="1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4729" kern="1200">
          <a:solidFill>
            <a:schemeClr val="tx1"/>
          </a:solidFill>
          <a:latin typeface="+mn-lt"/>
          <a:ea typeface="+mn-ea"/>
          <a:cs typeface="+mn-cs"/>
        </a:defRPr>
      </a:lvl6pPr>
      <a:lvl7pPr marL="7807810" indent="-600601" algn="r" defTabSz="2402403" rtl="1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4729" kern="1200">
          <a:solidFill>
            <a:schemeClr val="tx1"/>
          </a:solidFill>
          <a:latin typeface="+mn-lt"/>
          <a:ea typeface="+mn-ea"/>
          <a:cs typeface="+mn-cs"/>
        </a:defRPr>
      </a:lvl7pPr>
      <a:lvl8pPr marL="9009012" indent="-600601" algn="r" defTabSz="2402403" rtl="1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4729" kern="1200">
          <a:solidFill>
            <a:schemeClr val="tx1"/>
          </a:solidFill>
          <a:latin typeface="+mn-lt"/>
          <a:ea typeface="+mn-ea"/>
          <a:cs typeface="+mn-cs"/>
        </a:defRPr>
      </a:lvl8pPr>
      <a:lvl9pPr marL="10210213" indent="-600601" algn="r" defTabSz="2402403" rtl="1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472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2402403" rtl="1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1pPr>
      <a:lvl2pPr marL="1201202" algn="r" defTabSz="2402403" rtl="1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2pPr>
      <a:lvl3pPr marL="2402403" algn="r" defTabSz="2402403" rtl="1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3pPr>
      <a:lvl4pPr marL="3603605" algn="r" defTabSz="2402403" rtl="1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4pPr>
      <a:lvl5pPr marL="4804806" algn="r" defTabSz="2402403" rtl="1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5pPr>
      <a:lvl6pPr marL="6006008" algn="r" defTabSz="2402403" rtl="1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6pPr>
      <a:lvl7pPr marL="7207209" algn="r" defTabSz="2402403" rtl="1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7pPr>
      <a:lvl8pPr marL="8408411" algn="r" defTabSz="2402403" rtl="1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8pPr>
      <a:lvl9pPr marL="9609612" algn="r" defTabSz="2402403" rtl="1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D4245-1964-4B6E-9A97-A97BEC2263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EXPERIMENTAL DESIGN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17601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1FF47-6A27-4F1F-BEC9-AB994A718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896" y="1902871"/>
            <a:ext cx="7043056" cy="1325563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Missions - Tomer</a:t>
            </a:r>
            <a:br>
              <a:rPr lang="en-US" u="sng" dirty="0"/>
            </a:br>
            <a:endParaRPr lang="he-IL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82C29-1970-4F24-843A-2C94CA5FE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0000" y="4036471"/>
            <a:ext cx="20817700" cy="8609556"/>
          </a:xfrm>
        </p:spPr>
        <p:txBody>
          <a:bodyPr numCol="2">
            <a:noAutofit/>
          </a:bodyPr>
          <a:lstStyle/>
          <a:p>
            <a:pPr lvl="0" algn="l" rtl="0"/>
            <a:r>
              <a:rPr lang="en-US" sz="3600" b="1" dirty="0"/>
              <a:t>With Yuval:</a:t>
            </a:r>
          </a:p>
          <a:p>
            <a:pPr lvl="1" algn="l" rtl="0"/>
            <a:r>
              <a:rPr lang="en-US" sz="3200" dirty="0"/>
              <a:t>Get MAT code</a:t>
            </a:r>
          </a:p>
          <a:p>
            <a:pPr lvl="1" algn="l" rtl="0"/>
            <a:r>
              <a:rPr lang="en-US" sz="3200" dirty="0"/>
              <a:t>Get BMM instructions – from the SESIAT study</a:t>
            </a:r>
          </a:p>
          <a:p>
            <a:pPr lvl="2" algn="l" rtl="0"/>
            <a:r>
              <a:rPr lang="en-US" sz="2800" dirty="0"/>
              <a:t>How long is it?</a:t>
            </a:r>
          </a:p>
          <a:p>
            <a:pPr lvl="2" algn="l" rtl="0"/>
            <a:r>
              <a:rPr lang="en-US" sz="2800" dirty="0"/>
              <a:t>Can time be changed?</a:t>
            </a:r>
          </a:p>
          <a:p>
            <a:pPr lvl="2" algn="l" rtl="0"/>
            <a:r>
              <a:rPr lang="en-US" sz="2800" dirty="0"/>
              <a:t>Programs used?</a:t>
            </a:r>
          </a:p>
          <a:p>
            <a:pPr lvl="1" algn="l" rtl="0"/>
            <a:r>
              <a:rPr lang="en-US" sz="3200" dirty="0"/>
              <a:t>Write new instructions</a:t>
            </a:r>
          </a:p>
          <a:p>
            <a:pPr marL="457177" lvl="1" indent="0" algn="l" rtl="0">
              <a:buNone/>
            </a:pPr>
            <a:endParaRPr lang="en-US" sz="3200" b="1" dirty="0"/>
          </a:p>
          <a:p>
            <a:pPr algn="l" rtl="0"/>
            <a:r>
              <a:rPr lang="en-US" sz="3600" b="1" dirty="0"/>
              <a:t>With </a:t>
            </a:r>
            <a:r>
              <a:rPr lang="en-US" sz="3600" b="1" dirty="0" err="1"/>
              <a:t>Iftach</a:t>
            </a:r>
            <a:r>
              <a:rPr lang="en-US" sz="3600" b="1" dirty="0"/>
              <a:t>:</a:t>
            </a:r>
          </a:p>
          <a:p>
            <a:pPr lvl="1" algn="l" rtl="0"/>
            <a:r>
              <a:rPr lang="en-US" sz="3200" dirty="0"/>
              <a:t>Get DCT+STP code</a:t>
            </a:r>
          </a:p>
          <a:p>
            <a:pPr lvl="1" algn="l" rtl="0"/>
            <a:r>
              <a:rPr lang="en-US" sz="3200" dirty="0"/>
              <a:t>Get MAB (</a:t>
            </a:r>
            <a:r>
              <a:rPr lang="en-US" sz="3200" dirty="0" err="1"/>
              <a:t>dct+stp+probe-caught</a:t>
            </a:r>
            <a:r>
              <a:rPr lang="en-US" sz="3200" dirty="0"/>
              <a:t>) code</a:t>
            </a:r>
          </a:p>
          <a:p>
            <a:pPr lvl="2" algn="l" rtl="0"/>
            <a:r>
              <a:rPr lang="en-US" sz="2800" dirty="0"/>
              <a:t>Fix </a:t>
            </a:r>
            <a:r>
              <a:rPr lang="en-US" sz="2800" dirty="0" err="1"/>
              <a:t>Liad’s</a:t>
            </a:r>
            <a:r>
              <a:rPr lang="en-US" sz="2800" dirty="0"/>
              <a:t> problem</a:t>
            </a:r>
          </a:p>
          <a:p>
            <a:pPr lvl="1" algn="l" rtl="0"/>
            <a:r>
              <a:rPr lang="en-US" sz="3200" dirty="0"/>
              <a:t>Get A-FACT (</a:t>
            </a:r>
            <a:r>
              <a:rPr lang="en-US" sz="3200" dirty="0" err="1"/>
              <a:t>dct+stp+feedback</a:t>
            </a:r>
            <a:r>
              <a:rPr lang="en-US" sz="3200" dirty="0"/>
              <a:t>)code</a:t>
            </a:r>
          </a:p>
          <a:p>
            <a:pPr lvl="1" algn="l" rtl="0"/>
            <a:r>
              <a:rPr lang="en-US" sz="3200" dirty="0"/>
              <a:t>Get state PANAS Code</a:t>
            </a:r>
          </a:p>
          <a:p>
            <a:pPr lvl="2" algn="l" rtl="0"/>
            <a:r>
              <a:rPr lang="en-US" sz="2800" dirty="0" err="1"/>
              <a:t>Iftach</a:t>
            </a:r>
            <a:r>
              <a:rPr lang="en-US" sz="2800" dirty="0"/>
              <a:t> thinks we used the international version</a:t>
            </a:r>
          </a:p>
          <a:p>
            <a:pPr lvl="1" algn="l" rtl="0"/>
            <a:r>
              <a:rPr lang="en-US" sz="3200" dirty="0"/>
              <a:t>Get other questionnaires code</a:t>
            </a:r>
          </a:p>
          <a:p>
            <a:pPr lvl="1" algn="l" rtl="0"/>
            <a:r>
              <a:rPr lang="en-US" sz="3200" dirty="0"/>
              <a:t>FFMW?</a:t>
            </a:r>
          </a:p>
          <a:p>
            <a:pPr lvl="1" algn="l" rtl="0"/>
            <a:r>
              <a:rPr lang="en-US" sz="3200" dirty="0"/>
              <a:t>Get ethics and consent form template</a:t>
            </a:r>
          </a:p>
          <a:p>
            <a:pPr lvl="1" algn="l" rtl="0"/>
            <a:r>
              <a:rPr lang="en-US" sz="3200" dirty="0"/>
              <a:t>What do you think on class screening?</a:t>
            </a:r>
            <a:endParaRPr lang="en-US" sz="8800" dirty="0"/>
          </a:p>
          <a:p>
            <a:pPr algn="l" rtl="0"/>
            <a:r>
              <a:rPr lang="en-US" sz="3600" b="1" dirty="0"/>
              <a:t>With </a:t>
            </a:r>
            <a:r>
              <a:rPr lang="en-US" sz="3600" b="1" dirty="0" err="1"/>
              <a:t>Liad</a:t>
            </a:r>
            <a:r>
              <a:rPr lang="en-US" sz="3600" b="1" dirty="0"/>
              <a:t>:</a:t>
            </a:r>
          </a:p>
          <a:p>
            <a:pPr lvl="1" algn="l" rtl="0"/>
            <a:r>
              <a:rPr lang="en-US" sz="3200" dirty="0"/>
              <a:t>Does Internal-External really work?</a:t>
            </a:r>
          </a:p>
          <a:p>
            <a:pPr lvl="1" algn="l" rtl="0"/>
            <a:r>
              <a:rPr lang="en-US" sz="3200" dirty="0"/>
              <a:t>Get PANAS code</a:t>
            </a:r>
          </a:p>
          <a:p>
            <a:pPr algn="l" rtl="0"/>
            <a:endParaRPr lang="en-US" sz="3600" b="1" dirty="0"/>
          </a:p>
          <a:p>
            <a:pPr algn="l" rtl="0"/>
            <a:r>
              <a:rPr lang="en-US" sz="3600" b="1" dirty="0"/>
              <a:t>With my-self:</a:t>
            </a:r>
          </a:p>
          <a:p>
            <a:pPr lvl="1" algn="l" rtl="0"/>
            <a:r>
              <a:rPr lang="en-US" sz="3200" dirty="0"/>
              <a:t>Approve with Amit the BMM-STP idea.</a:t>
            </a:r>
          </a:p>
          <a:p>
            <a:pPr lvl="1" algn="l" rtl="0"/>
            <a:r>
              <a:rPr lang="en-US" sz="3200" dirty="0"/>
              <a:t>Write and approve aims</a:t>
            </a:r>
          </a:p>
          <a:p>
            <a:pPr lvl="1" algn="l" rtl="0"/>
            <a:r>
              <a:rPr lang="en-US" sz="3200" dirty="0"/>
              <a:t>Adapt (MAT or new) code to new instructions</a:t>
            </a:r>
          </a:p>
          <a:p>
            <a:pPr lvl="1" algn="l" rtl="0"/>
            <a:r>
              <a:rPr lang="en-US" sz="3200" dirty="0"/>
              <a:t>Approve with Amit – MMB adaptation</a:t>
            </a:r>
          </a:p>
          <a:p>
            <a:pPr lvl="1" algn="l" rtl="0"/>
            <a:r>
              <a:rPr lang="en-US" sz="3200" dirty="0"/>
              <a:t>Adapt A-FACT to MMB if needed</a:t>
            </a:r>
          </a:p>
          <a:p>
            <a:pPr lvl="1" algn="l" rtl="0"/>
            <a:r>
              <a:rPr lang="en-US" sz="3200" dirty="0"/>
              <a:t>Understand and incorporate DAADS questionnaire</a:t>
            </a:r>
          </a:p>
          <a:p>
            <a:pPr lvl="1" algn="l" rtl="0"/>
            <a:r>
              <a:rPr lang="en-US" sz="3200" dirty="0"/>
              <a:t>Read </a:t>
            </a:r>
            <a:r>
              <a:rPr lang="en-US" sz="3200" dirty="0" err="1"/>
              <a:t>Liad’s</a:t>
            </a:r>
            <a:r>
              <a:rPr lang="en-US" sz="3200" dirty="0"/>
              <a:t> paper the project directory “Logic” – and understand the logics.</a:t>
            </a:r>
          </a:p>
          <a:p>
            <a:pPr lvl="1" algn="l" rtl="0"/>
            <a:r>
              <a:rPr lang="en-US" sz="3200" dirty="0"/>
              <a:t>Create an ad for the experiment</a:t>
            </a:r>
          </a:p>
          <a:p>
            <a:pPr algn="l" rtl="0"/>
            <a:endParaRPr lang="he-IL" sz="3600" dirty="0"/>
          </a:p>
        </p:txBody>
      </p:sp>
    </p:spTree>
    <p:extLst>
      <p:ext uri="{BB962C8B-B14F-4D97-AF65-F5344CB8AC3E}">
        <p14:creationId xmlns:p14="http://schemas.microsoft.com/office/powerpoint/2010/main" val="411565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43E41B-A6DC-4B9A-B337-FB7B4E7DBD9B}"/>
              </a:ext>
            </a:extLst>
          </p:cNvPr>
          <p:cNvSpPr/>
          <p:nvPr/>
        </p:nvSpPr>
        <p:spPr>
          <a:xfrm>
            <a:off x="1183368" y="544135"/>
            <a:ext cx="9679832" cy="84649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he-IL" sz="5400" b="1" dirty="0">
              <a:ln/>
              <a:solidFill>
                <a:schemeClr val="accent4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1AC5F8-246C-41D4-B9ED-41E110E58B1A}"/>
              </a:ext>
            </a:extLst>
          </p:cNvPr>
          <p:cNvSpPr/>
          <p:nvPr/>
        </p:nvSpPr>
        <p:spPr>
          <a:xfrm>
            <a:off x="1744179" y="1038145"/>
            <a:ext cx="8558210" cy="10693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prstMaterial="softEdge"/>
          </a:bodyPr>
          <a:lstStyle/>
          <a:p>
            <a:pPr algn="ctr"/>
            <a:r>
              <a:rPr lang="en-US" sz="5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Recruitment</a:t>
            </a:r>
            <a:endParaRPr lang="he-IL" sz="5400" b="1" dirty="0">
              <a:solidFill>
                <a:srgbClr val="FFFF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9F86AF-A8C2-4B93-A206-088AA1711F61}"/>
              </a:ext>
            </a:extLst>
          </p:cNvPr>
          <p:cNvSpPr/>
          <p:nvPr/>
        </p:nvSpPr>
        <p:spPr>
          <a:xfrm>
            <a:off x="2978227" y="2760088"/>
            <a:ext cx="5834443" cy="24943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prstMaterial="softEdge"/>
          </a:bodyPr>
          <a:lstStyle/>
          <a:p>
            <a:pPr algn="ctr"/>
            <a:r>
              <a:rPr lang="en-US" sz="5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~300 RRS Questionnaires</a:t>
            </a:r>
            <a:endParaRPr lang="he-IL" sz="5400" b="1" dirty="0">
              <a:solidFill>
                <a:srgbClr val="FFFF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A437A4-F5A1-40EE-81FB-DD38C309F95E}"/>
              </a:ext>
            </a:extLst>
          </p:cNvPr>
          <p:cNvSpPr/>
          <p:nvPr/>
        </p:nvSpPr>
        <p:spPr>
          <a:xfrm>
            <a:off x="2978226" y="5884575"/>
            <a:ext cx="5834443" cy="24943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prstMaterial="softEdge"/>
          </a:bodyPr>
          <a:lstStyle/>
          <a:p>
            <a:pPr algn="ctr"/>
            <a:r>
              <a:rPr lang="en-US" sz="5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Classroom based</a:t>
            </a:r>
            <a:endParaRPr lang="he-IL" sz="5400" b="1" dirty="0">
              <a:solidFill>
                <a:srgbClr val="FFFF00"/>
              </a:solidFill>
            </a:endParaRPr>
          </a:p>
        </p:txBody>
      </p:sp>
      <p:sp>
        <p:nvSpPr>
          <p:cNvPr id="20" name="Rectangle 7">
            <a:extLst>
              <a:ext uri="{FF2B5EF4-FFF2-40B4-BE49-F238E27FC236}">
                <a16:creationId xmlns:a16="http://schemas.microsoft.com/office/drawing/2014/main" id="{0749C0BE-5A59-422A-A236-27F3144C6997}"/>
              </a:ext>
            </a:extLst>
          </p:cNvPr>
          <p:cNvSpPr/>
          <p:nvPr/>
        </p:nvSpPr>
        <p:spPr>
          <a:xfrm>
            <a:off x="20608564" y="544135"/>
            <a:ext cx="9679832" cy="84649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he-IL" sz="5400" b="1" dirty="0">
              <a:ln/>
              <a:solidFill>
                <a:schemeClr val="accent4"/>
              </a:solidFill>
            </a:endParaRPr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CE290C75-64BF-468B-8C75-F1189DD4FCAE}"/>
              </a:ext>
            </a:extLst>
          </p:cNvPr>
          <p:cNvSpPr/>
          <p:nvPr/>
        </p:nvSpPr>
        <p:spPr>
          <a:xfrm>
            <a:off x="21169375" y="927806"/>
            <a:ext cx="8558210" cy="10693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prstMaterial="softEdge"/>
          </a:bodyPr>
          <a:lstStyle/>
          <a:p>
            <a:pPr algn="ctr"/>
            <a:r>
              <a:rPr lang="en-US" sz="5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Analysis</a:t>
            </a:r>
            <a:endParaRPr lang="he-IL" sz="5400" b="1" dirty="0">
              <a:solidFill>
                <a:srgbClr val="FFFF00"/>
              </a:solidFill>
            </a:endParaRPr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C7DAB8AC-F258-423C-BCC9-6B5030CEC284}"/>
              </a:ext>
            </a:extLst>
          </p:cNvPr>
          <p:cNvSpPr/>
          <p:nvPr/>
        </p:nvSpPr>
        <p:spPr>
          <a:xfrm>
            <a:off x="22531258" y="2760087"/>
            <a:ext cx="5834443" cy="24943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prstMaterial="softEdge"/>
          </a:bodyPr>
          <a:lstStyle/>
          <a:p>
            <a:pPr algn="ctr"/>
            <a:r>
              <a:rPr lang="en-US" sz="5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RRS High (and Low) Third(s)</a:t>
            </a:r>
            <a:endParaRPr lang="he-IL" sz="5400" b="1" dirty="0">
              <a:solidFill>
                <a:srgbClr val="FFFF00"/>
              </a:solidFill>
            </a:endParaRPr>
          </a:p>
        </p:txBody>
      </p:sp>
      <p:sp>
        <p:nvSpPr>
          <p:cNvPr id="25" name="Rectangle 5">
            <a:extLst>
              <a:ext uri="{FF2B5EF4-FFF2-40B4-BE49-F238E27FC236}">
                <a16:creationId xmlns:a16="http://schemas.microsoft.com/office/drawing/2014/main" id="{318C70EC-31C2-471F-ADDE-F1C1C670088C}"/>
              </a:ext>
            </a:extLst>
          </p:cNvPr>
          <p:cNvSpPr/>
          <p:nvPr/>
        </p:nvSpPr>
        <p:spPr>
          <a:xfrm>
            <a:off x="22703579" y="5884574"/>
            <a:ext cx="5834443" cy="24943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prstMaterial="softEdge"/>
          </a:bodyPr>
          <a:lstStyle/>
          <a:p>
            <a:pPr algn="ctr"/>
            <a:r>
              <a:rPr lang="en-US" sz="5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Lab Appointments</a:t>
            </a:r>
            <a:endParaRPr lang="he-IL" sz="5400" b="1" dirty="0">
              <a:solidFill>
                <a:srgbClr val="FFFF00"/>
              </a:solidFill>
            </a:endParaRPr>
          </a:p>
        </p:txBody>
      </p:sp>
      <p:sp>
        <p:nvSpPr>
          <p:cNvPr id="26" name="Rectangle 7">
            <a:extLst>
              <a:ext uri="{FF2B5EF4-FFF2-40B4-BE49-F238E27FC236}">
                <a16:creationId xmlns:a16="http://schemas.microsoft.com/office/drawing/2014/main" id="{A7E2C1DB-4A0B-47DE-96BC-D6784815457D}"/>
              </a:ext>
            </a:extLst>
          </p:cNvPr>
          <p:cNvSpPr/>
          <p:nvPr/>
        </p:nvSpPr>
        <p:spPr>
          <a:xfrm>
            <a:off x="11737182" y="9481066"/>
            <a:ext cx="8558210" cy="76805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he-IL" sz="5400" b="1" dirty="0">
              <a:ln/>
              <a:solidFill>
                <a:schemeClr val="accent4"/>
              </a:solidFill>
            </a:endParaRPr>
          </a:p>
        </p:txBody>
      </p:sp>
      <p:sp>
        <p:nvSpPr>
          <p:cNvPr id="31" name="Rectangle 18">
            <a:extLst>
              <a:ext uri="{FF2B5EF4-FFF2-40B4-BE49-F238E27FC236}">
                <a16:creationId xmlns:a16="http://schemas.microsoft.com/office/drawing/2014/main" id="{81BAEAB5-64D7-4B64-BF43-0EB647EA21DB}"/>
              </a:ext>
            </a:extLst>
          </p:cNvPr>
          <p:cNvSpPr/>
          <p:nvPr/>
        </p:nvSpPr>
        <p:spPr>
          <a:xfrm>
            <a:off x="12849237" y="12499837"/>
            <a:ext cx="6334099" cy="164305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LAB</a:t>
            </a:r>
            <a:endParaRPr lang="en-US" sz="5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2" name="Straight Arrow Connector 6">
            <a:extLst>
              <a:ext uri="{FF2B5EF4-FFF2-40B4-BE49-F238E27FC236}">
                <a16:creationId xmlns:a16="http://schemas.microsoft.com/office/drawing/2014/main" id="{4BBB6823-A088-40E6-B430-FA73AB06F9D8}"/>
              </a:ext>
            </a:extLst>
          </p:cNvPr>
          <p:cNvCxnSpPr>
            <a:cxnSpLocks/>
          </p:cNvCxnSpPr>
          <p:nvPr/>
        </p:nvCxnSpPr>
        <p:spPr>
          <a:xfrm>
            <a:off x="10863200" y="5012600"/>
            <a:ext cx="9745364" cy="0"/>
          </a:xfrm>
          <a:prstGeom prst="straightConnector1">
            <a:avLst/>
          </a:prstGeom>
          <a:ln w="177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6">
            <a:extLst>
              <a:ext uri="{FF2B5EF4-FFF2-40B4-BE49-F238E27FC236}">
                <a16:creationId xmlns:a16="http://schemas.microsoft.com/office/drawing/2014/main" id="{FDCD5C18-A96A-424E-BAA0-C6CF68370B64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16016287" y="7581900"/>
            <a:ext cx="4592276" cy="1899166"/>
          </a:xfrm>
          <a:prstGeom prst="straightConnector1">
            <a:avLst/>
          </a:prstGeom>
          <a:ln w="177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286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C33A8D-B6FD-4705-9658-260A01D6B2D4}"/>
              </a:ext>
            </a:extLst>
          </p:cNvPr>
          <p:cNvSpPr/>
          <p:nvPr/>
        </p:nvSpPr>
        <p:spPr>
          <a:xfrm>
            <a:off x="16986287" y="3839170"/>
            <a:ext cx="4751426" cy="16895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 – MAB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959347-897F-4B43-BC45-D42CEA84BF38}"/>
              </a:ext>
            </a:extLst>
          </p:cNvPr>
          <p:cNvSpPr/>
          <p:nvPr/>
        </p:nvSpPr>
        <p:spPr>
          <a:xfrm>
            <a:off x="6826623" y="2779843"/>
            <a:ext cx="4751426" cy="16895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 - DCT</a:t>
            </a:r>
          </a:p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(Baseline of bias)</a:t>
            </a:r>
            <a:endParaRPr lang="he-IL" sz="4400" b="1" dirty="0">
              <a:ln w="6600">
                <a:noFill/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337A74-FAB4-4354-AFB6-C3EFD618F7D8}"/>
              </a:ext>
            </a:extLst>
          </p:cNvPr>
          <p:cNvSpPr/>
          <p:nvPr/>
        </p:nvSpPr>
        <p:spPr>
          <a:xfrm>
            <a:off x="1053089" y="2483805"/>
            <a:ext cx="4751426" cy="16800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6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Questionnaires Battery</a:t>
            </a:r>
          </a:p>
          <a:p>
            <a:pPr algn="ctr"/>
            <a:r>
              <a:rPr lang="en-US" sz="36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(RRS\PTQ\ER\ DAADS)</a:t>
            </a:r>
            <a:endParaRPr lang="he-IL" sz="3600" b="1" dirty="0">
              <a:solidFill>
                <a:srgbClr val="FFFF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DAA847-7FE1-4C59-B3CE-61523BA5CEBF}"/>
              </a:ext>
            </a:extLst>
          </p:cNvPr>
          <p:cNvSpPr/>
          <p:nvPr/>
        </p:nvSpPr>
        <p:spPr>
          <a:xfrm>
            <a:off x="1053089" y="4683952"/>
            <a:ext cx="4751426" cy="16895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 Recoding</a:t>
            </a:r>
          </a:p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(audio editing)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654B49-C25D-48AD-A051-C5EFC18182A4}"/>
              </a:ext>
            </a:extLst>
          </p:cNvPr>
          <p:cNvSpPr/>
          <p:nvPr/>
        </p:nvSpPr>
        <p:spPr>
          <a:xfrm>
            <a:off x="6822074" y="1459059"/>
            <a:ext cx="4708056" cy="5339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LAB</a:t>
            </a:r>
            <a:endParaRPr lang="he-IL" sz="4400" b="1" dirty="0">
              <a:ln w="6600">
                <a:noFill/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BC61E4-B156-4A5F-B7F0-401B84AE211A}"/>
              </a:ext>
            </a:extLst>
          </p:cNvPr>
          <p:cNvSpPr/>
          <p:nvPr/>
        </p:nvSpPr>
        <p:spPr>
          <a:xfrm>
            <a:off x="11964820" y="2779843"/>
            <a:ext cx="4751426" cy="16895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 – A-FACT - DCT</a:t>
            </a:r>
          </a:p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(Training)</a:t>
            </a:r>
            <a:endParaRPr lang="he-IL" sz="4400" b="1" dirty="0">
              <a:ln w="6600">
                <a:noFill/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62F206-E750-4EE3-AED9-37F8C72F1A6B}"/>
              </a:ext>
            </a:extLst>
          </p:cNvPr>
          <p:cNvSpPr/>
          <p:nvPr/>
        </p:nvSpPr>
        <p:spPr>
          <a:xfrm>
            <a:off x="16986287" y="1728194"/>
            <a:ext cx="4751426" cy="16895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 – DCT</a:t>
            </a:r>
          </a:p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(post-</a:t>
            </a:r>
            <a:r>
              <a:rPr lang="en-US" sz="4400" b="1" dirty="0" err="1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interv</a:t>
            </a:r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)</a:t>
            </a:r>
            <a:endParaRPr lang="he-IL" sz="4400" b="1" dirty="0">
              <a:ln w="6600">
                <a:noFill/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D6E57E-A739-4E10-9016-5B9AB64B05C4}"/>
              </a:ext>
            </a:extLst>
          </p:cNvPr>
          <p:cNvSpPr/>
          <p:nvPr/>
        </p:nvSpPr>
        <p:spPr>
          <a:xfrm>
            <a:off x="22068412" y="2806701"/>
            <a:ext cx="4751426" cy="16895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0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ONE BACK DICHOTIC</a:t>
            </a:r>
          </a:p>
          <a:p>
            <a:pPr algn="ctr"/>
            <a:r>
              <a:rPr lang="en-US" sz="40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</a:t>
            </a:r>
            <a:endParaRPr lang="he-IL" sz="4000" b="1" dirty="0">
              <a:ln w="6600">
                <a:noFill/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45E9841-2672-4427-8594-F51835B1745F}"/>
              </a:ext>
            </a:extLst>
          </p:cNvPr>
          <p:cNvSpPr/>
          <p:nvPr/>
        </p:nvSpPr>
        <p:spPr>
          <a:xfrm>
            <a:off x="27055367" y="1990658"/>
            <a:ext cx="4751424" cy="308081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800" b="1" dirty="0">
                <a:ln/>
                <a:solidFill>
                  <a:schemeClr val="accent4"/>
                </a:solidFill>
                <a:cs typeface="+mj-cs"/>
              </a:rPr>
              <a:t>AFACT</a:t>
            </a:r>
            <a:endParaRPr lang="he-IL" sz="4800" b="1" dirty="0">
              <a:ln/>
              <a:solidFill>
                <a:schemeClr val="accent4"/>
              </a:solidFill>
              <a:cs typeface="+mj-cs"/>
            </a:endParaRPr>
          </a:p>
        </p:txBody>
      </p:sp>
      <p:cxnSp>
        <p:nvCxnSpPr>
          <p:cNvPr id="33" name="Straight Arrow Connector 31">
            <a:extLst>
              <a:ext uri="{FF2B5EF4-FFF2-40B4-BE49-F238E27FC236}">
                <a16:creationId xmlns:a16="http://schemas.microsoft.com/office/drawing/2014/main" id="{F0F5F089-EB46-4048-AFD8-8064F5C06F88}"/>
              </a:ext>
            </a:extLst>
          </p:cNvPr>
          <p:cNvCxnSpPr>
            <a:cxnSpLocks/>
          </p:cNvCxnSpPr>
          <p:nvPr/>
        </p:nvCxnSpPr>
        <p:spPr>
          <a:xfrm>
            <a:off x="11583736" y="3624625"/>
            <a:ext cx="39289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31">
            <a:extLst>
              <a:ext uri="{FF2B5EF4-FFF2-40B4-BE49-F238E27FC236}">
                <a16:creationId xmlns:a16="http://schemas.microsoft.com/office/drawing/2014/main" id="{23471927-E03C-455B-B686-B65AED3F6558}"/>
              </a:ext>
            </a:extLst>
          </p:cNvPr>
          <p:cNvCxnSpPr>
            <a:cxnSpLocks/>
          </p:cNvCxnSpPr>
          <p:nvPr/>
        </p:nvCxnSpPr>
        <p:spPr>
          <a:xfrm>
            <a:off x="16711696" y="3605552"/>
            <a:ext cx="536945" cy="145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Rectangle 7">
            <a:extLst>
              <a:ext uri="{FF2B5EF4-FFF2-40B4-BE49-F238E27FC236}">
                <a16:creationId xmlns:a16="http://schemas.microsoft.com/office/drawing/2014/main" id="{D7C4BCBA-84B1-4DC3-9C94-6370AB1BBC05}"/>
              </a:ext>
            </a:extLst>
          </p:cNvPr>
          <p:cNvSpPr/>
          <p:nvPr/>
        </p:nvSpPr>
        <p:spPr>
          <a:xfrm>
            <a:off x="7037917" y="42737042"/>
            <a:ext cx="2451651" cy="106931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 Recoding</a:t>
            </a:r>
          </a:p>
          <a:p>
            <a:pPr algn="ctr"/>
            <a:r>
              <a:rPr lang="en-US" sz="2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(audio editing)</a:t>
            </a:r>
          </a:p>
        </p:txBody>
      </p:sp>
      <p:sp>
        <p:nvSpPr>
          <p:cNvPr id="38" name="Rectangle 7">
            <a:extLst>
              <a:ext uri="{FF2B5EF4-FFF2-40B4-BE49-F238E27FC236}">
                <a16:creationId xmlns:a16="http://schemas.microsoft.com/office/drawing/2014/main" id="{D7681B6F-E2C8-4102-B5DA-36BD91BFCCD5}"/>
              </a:ext>
            </a:extLst>
          </p:cNvPr>
          <p:cNvSpPr/>
          <p:nvPr/>
        </p:nvSpPr>
        <p:spPr>
          <a:xfrm>
            <a:off x="7037917" y="-24928558"/>
            <a:ext cx="2451651" cy="106931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 Recoding</a:t>
            </a:r>
          </a:p>
          <a:p>
            <a:pPr algn="ctr"/>
            <a:r>
              <a:rPr lang="en-US" sz="2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(audio editing)</a:t>
            </a:r>
          </a:p>
        </p:txBody>
      </p:sp>
      <p:sp>
        <p:nvSpPr>
          <p:cNvPr id="39" name="Rectangle 3">
            <a:extLst>
              <a:ext uri="{FF2B5EF4-FFF2-40B4-BE49-F238E27FC236}">
                <a16:creationId xmlns:a16="http://schemas.microsoft.com/office/drawing/2014/main" id="{9C3421CE-1845-4CD8-80C9-85D8C85CC3EC}"/>
              </a:ext>
            </a:extLst>
          </p:cNvPr>
          <p:cNvSpPr/>
          <p:nvPr/>
        </p:nvSpPr>
        <p:spPr>
          <a:xfrm>
            <a:off x="16955655" y="8372290"/>
            <a:ext cx="4751426" cy="16895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 – MAB</a:t>
            </a:r>
          </a:p>
        </p:txBody>
      </p:sp>
      <p:sp>
        <p:nvSpPr>
          <p:cNvPr id="40" name="Rectangle 5">
            <a:extLst>
              <a:ext uri="{FF2B5EF4-FFF2-40B4-BE49-F238E27FC236}">
                <a16:creationId xmlns:a16="http://schemas.microsoft.com/office/drawing/2014/main" id="{B01E8F18-79AE-4519-9B96-503AFE7CA5E4}"/>
              </a:ext>
            </a:extLst>
          </p:cNvPr>
          <p:cNvSpPr/>
          <p:nvPr/>
        </p:nvSpPr>
        <p:spPr>
          <a:xfrm>
            <a:off x="6778703" y="7133767"/>
            <a:ext cx="4751426" cy="16895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 - DCT</a:t>
            </a:r>
          </a:p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(Baseline of bias)</a:t>
            </a:r>
            <a:endParaRPr lang="he-IL" sz="4400" b="1" dirty="0">
              <a:ln w="6600">
                <a:noFill/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42" name="Rectangle 11">
            <a:extLst>
              <a:ext uri="{FF2B5EF4-FFF2-40B4-BE49-F238E27FC236}">
                <a16:creationId xmlns:a16="http://schemas.microsoft.com/office/drawing/2014/main" id="{9B0D967B-0E86-4A25-8370-6FD909BDCE37}"/>
              </a:ext>
            </a:extLst>
          </p:cNvPr>
          <p:cNvSpPr/>
          <p:nvPr/>
        </p:nvSpPr>
        <p:spPr>
          <a:xfrm>
            <a:off x="11916900" y="7133767"/>
            <a:ext cx="4751426" cy="16895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BMM</a:t>
            </a:r>
          </a:p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(Training)</a:t>
            </a:r>
            <a:endParaRPr lang="he-IL" sz="4400" b="1" dirty="0">
              <a:ln w="6600">
                <a:noFill/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43" name="Rectangle 14">
            <a:extLst>
              <a:ext uri="{FF2B5EF4-FFF2-40B4-BE49-F238E27FC236}">
                <a16:creationId xmlns:a16="http://schemas.microsoft.com/office/drawing/2014/main" id="{7D49AC33-E581-424D-8F0D-A9D95A567105}"/>
              </a:ext>
            </a:extLst>
          </p:cNvPr>
          <p:cNvSpPr/>
          <p:nvPr/>
        </p:nvSpPr>
        <p:spPr>
          <a:xfrm>
            <a:off x="16986287" y="6284169"/>
            <a:ext cx="4751426" cy="16895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 – DCT</a:t>
            </a:r>
          </a:p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(post-</a:t>
            </a:r>
            <a:r>
              <a:rPr lang="en-US" sz="4400" b="1" dirty="0" err="1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interv</a:t>
            </a:r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)</a:t>
            </a:r>
            <a:endParaRPr lang="he-IL" sz="4400" b="1" dirty="0">
              <a:ln w="6600">
                <a:noFill/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44" name="Rectangle 16">
            <a:extLst>
              <a:ext uri="{FF2B5EF4-FFF2-40B4-BE49-F238E27FC236}">
                <a16:creationId xmlns:a16="http://schemas.microsoft.com/office/drawing/2014/main" id="{9257227F-9016-473D-B603-9ABE8BBB7055}"/>
              </a:ext>
            </a:extLst>
          </p:cNvPr>
          <p:cNvSpPr/>
          <p:nvPr/>
        </p:nvSpPr>
        <p:spPr>
          <a:xfrm>
            <a:off x="21985980" y="7429143"/>
            <a:ext cx="4751426" cy="16895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0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ONE BACK DICHOTIC</a:t>
            </a:r>
          </a:p>
          <a:p>
            <a:pPr algn="ctr"/>
            <a:r>
              <a:rPr lang="en-US" sz="40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</a:t>
            </a:r>
            <a:endParaRPr lang="he-IL" sz="4000" b="1" dirty="0">
              <a:ln w="6600">
                <a:noFill/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45" name="Oval 36">
            <a:extLst>
              <a:ext uri="{FF2B5EF4-FFF2-40B4-BE49-F238E27FC236}">
                <a16:creationId xmlns:a16="http://schemas.microsoft.com/office/drawing/2014/main" id="{A9B8506D-4E2B-43FF-8A25-65B24B40C203}"/>
              </a:ext>
            </a:extLst>
          </p:cNvPr>
          <p:cNvSpPr/>
          <p:nvPr/>
        </p:nvSpPr>
        <p:spPr>
          <a:xfrm>
            <a:off x="27055367" y="6650880"/>
            <a:ext cx="4751424" cy="308081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800" b="1" dirty="0">
                <a:ln/>
                <a:solidFill>
                  <a:schemeClr val="accent4"/>
                </a:solidFill>
                <a:cs typeface="+mj-cs"/>
              </a:rPr>
              <a:t>BMM</a:t>
            </a:r>
            <a:endParaRPr lang="he-IL" sz="4800" b="1" dirty="0">
              <a:ln/>
              <a:solidFill>
                <a:schemeClr val="accent4"/>
              </a:solidFill>
              <a:cs typeface="+mj-cs"/>
            </a:endParaRPr>
          </a:p>
        </p:txBody>
      </p:sp>
      <p:cxnSp>
        <p:nvCxnSpPr>
          <p:cNvPr id="47" name="Straight Arrow Connector 31">
            <a:extLst>
              <a:ext uri="{FF2B5EF4-FFF2-40B4-BE49-F238E27FC236}">
                <a16:creationId xmlns:a16="http://schemas.microsoft.com/office/drawing/2014/main" id="{8BE78EDC-7360-49CB-8D0B-DDFA76E533CF}"/>
              </a:ext>
            </a:extLst>
          </p:cNvPr>
          <p:cNvCxnSpPr>
            <a:cxnSpLocks/>
          </p:cNvCxnSpPr>
          <p:nvPr/>
        </p:nvCxnSpPr>
        <p:spPr>
          <a:xfrm>
            <a:off x="16668326" y="8191289"/>
            <a:ext cx="58031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Rectangle 3">
            <a:extLst>
              <a:ext uri="{FF2B5EF4-FFF2-40B4-BE49-F238E27FC236}">
                <a16:creationId xmlns:a16="http://schemas.microsoft.com/office/drawing/2014/main" id="{C46167CA-CA5B-4A7F-BF78-D79E182D5C70}"/>
              </a:ext>
            </a:extLst>
          </p:cNvPr>
          <p:cNvSpPr/>
          <p:nvPr/>
        </p:nvSpPr>
        <p:spPr>
          <a:xfrm>
            <a:off x="17002991" y="12786255"/>
            <a:ext cx="4751426" cy="16895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 – MAB</a:t>
            </a:r>
          </a:p>
        </p:txBody>
      </p:sp>
      <p:sp>
        <p:nvSpPr>
          <p:cNvPr id="50" name="Rectangle 5">
            <a:extLst>
              <a:ext uri="{FF2B5EF4-FFF2-40B4-BE49-F238E27FC236}">
                <a16:creationId xmlns:a16="http://schemas.microsoft.com/office/drawing/2014/main" id="{595818DC-58FE-4F09-8460-759208BD9ADA}"/>
              </a:ext>
            </a:extLst>
          </p:cNvPr>
          <p:cNvSpPr/>
          <p:nvPr/>
        </p:nvSpPr>
        <p:spPr>
          <a:xfrm>
            <a:off x="6822073" y="11728534"/>
            <a:ext cx="4751426" cy="16895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 - DCT</a:t>
            </a:r>
          </a:p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(Baseline of bias)</a:t>
            </a:r>
            <a:endParaRPr lang="he-IL" sz="4400" b="1" dirty="0">
              <a:ln w="6600">
                <a:noFill/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52" name="Rectangle 11">
            <a:extLst>
              <a:ext uri="{FF2B5EF4-FFF2-40B4-BE49-F238E27FC236}">
                <a16:creationId xmlns:a16="http://schemas.microsoft.com/office/drawing/2014/main" id="{E1655937-D9C5-41CC-9D38-B4E8BB5EA836}"/>
              </a:ext>
            </a:extLst>
          </p:cNvPr>
          <p:cNvSpPr/>
          <p:nvPr/>
        </p:nvSpPr>
        <p:spPr>
          <a:xfrm>
            <a:off x="11960270" y="11728534"/>
            <a:ext cx="4751426" cy="16895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STP-DCT</a:t>
            </a:r>
          </a:p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(placebo)</a:t>
            </a:r>
            <a:endParaRPr lang="he-IL" sz="4400" b="1" dirty="0">
              <a:ln w="6600">
                <a:noFill/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53" name="Rectangle 14">
            <a:extLst>
              <a:ext uri="{FF2B5EF4-FFF2-40B4-BE49-F238E27FC236}">
                <a16:creationId xmlns:a16="http://schemas.microsoft.com/office/drawing/2014/main" id="{9B1F5461-C006-4C74-8978-907718457A22}"/>
              </a:ext>
            </a:extLst>
          </p:cNvPr>
          <p:cNvSpPr/>
          <p:nvPr/>
        </p:nvSpPr>
        <p:spPr>
          <a:xfrm>
            <a:off x="17035812" y="10636288"/>
            <a:ext cx="4751426" cy="16895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 – DCT</a:t>
            </a:r>
          </a:p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(post-</a:t>
            </a:r>
            <a:r>
              <a:rPr lang="en-US" sz="4400" b="1" dirty="0" err="1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interv</a:t>
            </a:r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)</a:t>
            </a:r>
            <a:endParaRPr lang="he-IL" sz="4400" b="1" dirty="0">
              <a:ln w="6600">
                <a:noFill/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54" name="Rectangle 16">
            <a:extLst>
              <a:ext uri="{FF2B5EF4-FFF2-40B4-BE49-F238E27FC236}">
                <a16:creationId xmlns:a16="http://schemas.microsoft.com/office/drawing/2014/main" id="{8FDC82C2-2E13-4277-8A43-5AC7B98140BB}"/>
              </a:ext>
            </a:extLst>
          </p:cNvPr>
          <p:cNvSpPr/>
          <p:nvPr/>
        </p:nvSpPr>
        <p:spPr>
          <a:xfrm>
            <a:off x="22068412" y="11941473"/>
            <a:ext cx="4751426" cy="16895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0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ONE BACK DICHOTIC</a:t>
            </a:r>
          </a:p>
          <a:p>
            <a:pPr algn="ctr"/>
            <a:r>
              <a:rPr lang="en-US" sz="40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</a:t>
            </a:r>
            <a:endParaRPr lang="he-IL" sz="4000" b="1" dirty="0">
              <a:ln w="6600">
                <a:noFill/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55" name="Oval 36">
            <a:extLst>
              <a:ext uri="{FF2B5EF4-FFF2-40B4-BE49-F238E27FC236}">
                <a16:creationId xmlns:a16="http://schemas.microsoft.com/office/drawing/2014/main" id="{29B427A7-8E54-48B5-9115-3E44EE26F7CF}"/>
              </a:ext>
            </a:extLst>
          </p:cNvPr>
          <p:cNvSpPr/>
          <p:nvPr/>
        </p:nvSpPr>
        <p:spPr>
          <a:xfrm>
            <a:off x="27101012" y="11311102"/>
            <a:ext cx="4751424" cy="308081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800" b="1" dirty="0">
                <a:ln/>
                <a:solidFill>
                  <a:schemeClr val="accent4"/>
                </a:solidFill>
                <a:cs typeface="+mj-cs"/>
              </a:rPr>
              <a:t>PLACEBO</a:t>
            </a:r>
            <a:endParaRPr lang="he-IL" sz="4800" b="1" dirty="0">
              <a:ln/>
              <a:solidFill>
                <a:schemeClr val="accent4"/>
              </a:solidFill>
              <a:cs typeface="+mj-cs"/>
            </a:endParaRPr>
          </a:p>
        </p:txBody>
      </p:sp>
      <p:cxnSp>
        <p:nvCxnSpPr>
          <p:cNvPr id="74" name="Straight Arrow Connector 31">
            <a:extLst>
              <a:ext uri="{FF2B5EF4-FFF2-40B4-BE49-F238E27FC236}">
                <a16:creationId xmlns:a16="http://schemas.microsoft.com/office/drawing/2014/main" id="{6F061B2C-E73B-4EC2-BECE-A2518E3B13BE}"/>
              </a:ext>
            </a:extLst>
          </p:cNvPr>
          <p:cNvCxnSpPr>
            <a:cxnSpLocks/>
          </p:cNvCxnSpPr>
          <p:nvPr/>
        </p:nvCxnSpPr>
        <p:spPr>
          <a:xfrm>
            <a:off x="11538091" y="7973733"/>
            <a:ext cx="39289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Straight Arrow Connector 31">
            <a:extLst>
              <a:ext uri="{FF2B5EF4-FFF2-40B4-BE49-F238E27FC236}">
                <a16:creationId xmlns:a16="http://schemas.microsoft.com/office/drawing/2014/main" id="{8E9D4797-B4F6-4985-89EC-4D87E0120DC7}"/>
              </a:ext>
            </a:extLst>
          </p:cNvPr>
          <p:cNvCxnSpPr>
            <a:cxnSpLocks/>
          </p:cNvCxnSpPr>
          <p:nvPr/>
        </p:nvCxnSpPr>
        <p:spPr>
          <a:xfrm>
            <a:off x="11583736" y="12574424"/>
            <a:ext cx="39289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31">
            <a:extLst>
              <a:ext uri="{FF2B5EF4-FFF2-40B4-BE49-F238E27FC236}">
                <a16:creationId xmlns:a16="http://schemas.microsoft.com/office/drawing/2014/main" id="{35F11662-24BD-478B-BEC0-6FEF1A882F00}"/>
              </a:ext>
            </a:extLst>
          </p:cNvPr>
          <p:cNvCxnSpPr>
            <a:cxnSpLocks/>
          </p:cNvCxnSpPr>
          <p:nvPr/>
        </p:nvCxnSpPr>
        <p:spPr>
          <a:xfrm>
            <a:off x="16754917" y="12605255"/>
            <a:ext cx="58031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31">
            <a:extLst>
              <a:ext uri="{FF2B5EF4-FFF2-40B4-BE49-F238E27FC236}">
                <a16:creationId xmlns:a16="http://schemas.microsoft.com/office/drawing/2014/main" id="{AFA2848B-0B64-4043-BE66-8503BAC281C3}"/>
              </a:ext>
            </a:extLst>
          </p:cNvPr>
          <p:cNvCxnSpPr>
            <a:cxnSpLocks/>
          </p:cNvCxnSpPr>
          <p:nvPr/>
        </p:nvCxnSpPr>
        <p:spPr>
          <a:xfrm>
            <a:off x="21408772" y="8191289"/>
            <a:ext cx="58031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31">
            <a:extLst>
              <a:ext uri="{FF2B5EF4-FFF2-40B4-BE49-F238E27FC236}">
                <a16:creationId xmlns:a16="http://schemas.microsoft.com/office/drawing/2014/main" id="{F68D00FB-AC82-465A-BC8E-384227116A18}"/>
              </a:ext>
            </a:extLst>
          </p:cNvPr>
          <p:cNvCxnSpPr>
            <a:cxnSpLocks/>
          </p:cNvCxnSpPr>
          <p:nvPr/>
        </p:nvCxnSpPr>
        <p:spPr>
          <a:xfrm>
            <a:off x="21517110" y="3682721"/>
            <a:ext cx="58031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31">
            <a:extLst>
              <a:ext uri="{FF2B5EF4-FFF2-40B4-BE49-F238E27FC236}">
                <a16:creationId xmlns:a16="http://schemas.microsoft.com/office/drawing/2014/main" id="{1CBA05B1-BAF9-4BC4-AA2B-912252728D0B}"/>
              </a:ext>
            </a:extLst>
          </p:cNvPr>
          <p:cNvCxnSpPr>
            <a:cxnSpLocks/>
          </p:cNvCxnSpPr>
          <p:nvPr/>
        </p:nvCxnSpPr>
        <p:spPr>
          <a:xfrm>
            <a:off x="21488097" y="12605255"/>
            <a:ext cx="58031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5" name="Rectangle 8">
            <a:extLst>
              <a:ext uri="{FF2B5EF4-FFF2-40B4-BE49-F238E27FC236}">
                <a16:creationId xmlns:a16="http://schemas.microsoft.com/office/drawing/2014/main" id="{733760E2-749D-4940-8FA1-B7B27CA6333A}"/>
              </a:ext>
            </a:extLst>
          </p:cNvPr>
          <p:cNvSpPr/>
          <p:nvPr/>
        </p:nvSpPr>
        <p:spPr>
          <a:xfrm>
            <a:off x="1053090" y="1459059"/>
            <a:ext cx="4751426" cy="5339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Home</a:t>
            </a:r>
            <a:endParaRPr lang="he-IL" sz="4400" b="1" dirty="0">
              <a:ln w="6600">
                <a:noFill/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41" name="משושה 40">
            <a:extLst>
              <a:ext uri="{FF2B5EF4-FFF2-40B4-BE49-F238E27FC236}">
                <a16:creationId xmlns:a16="http://schemas.microsoft.com/office/drawing/2014/main" id="{CE67D8DE-D3C5-4897-9316-1079FAC65E28}"/>
              </a:ext>
            </a:extLst>
          </p:cNvPr>
          <p:cNvSpPr/>
          <p:nvPr/>
        </p:nvSpPr>
        <p:spPr>
          <a:xfrm>
            <a:off x="2728118" y="13602976"/>
            <a:ext cx="4899569" cy="3881959"/>
          </a:xfrm>
          <a:prstGeom prst="hexagon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8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Other random half</a:t>
            </a:r>
            <a:endParaRPr lang="he-IL" sz="4800" b="1" dirty="0">
              <a:ln w="6600">
                <a:noFill/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3" name="משושה 2">
            <a:extLst>
              <a:ext uri="{FF2B5EF4-FFF2-40B4-BE49-F238E27FC236}">
                <a16:creationId xmlns:a16="http://schemas.microsoft.com/office/drawing/2014/main" id="{899B1454-7B02-423A-8575-79FED9A011D6}"/>
              </a:ext>
            </a:extLst>
          </p:cNvPr>
          <p:cNvSpPr/>
          <p:nvPr/>
        </p:nvSpPr>
        <p:spPr>
          <a:xfrm>
            <a:off x="278334" y="10845275"/>
            <a:ext cx="4899569" cy="3881959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800" b="1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Random (per subject) half of stp stimuli</a:t>
            </a:r>
            <a:endParaRPr lang="he-IL" sz="4800" b="1" dirty="0">
              <a:ln w="6600">
                <a:noFill/>
                <a:prstDash val="solid"/>
              </a:ln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864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53675A-0D54-4E52-BE30-68ED19583385}"/>
              </a:ext>
            </a:extLst>
          </p:cNvPr>
          <p:cNvSpPr/>
          <p:nvPr/>
        </p:nvSpPr>
        <p:spPr>
          <a:xfrm>
            <a:off x="20960864" y="8758508"/>
            <a:ext cx="4751426" cy="16895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 – MAB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71B4CA-23F9-492C-A178-A54F92F40BD8}"/>
              </a:ext>
            </a:extLst>
          </p:cNvPr>
          <p:cNvSpPr/>
          <p:nvPr/>
        </p:nvSpPr>
        <p:spPr>
          <a:xfrm>
            <a:off x="4981759" y="8965375"/>
            <a:ext cx="4751426" cy="16895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 - DCT</a:t>
            </a:r>
          </a:p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(Baseline of bias)</a:t>
            </a:r>
            <a:endParaRPr lang="he-IL" sz="4400" b="1" dirty="0">
              <a:ln w="6600">
                <a:noFill/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9107BE-A213-42AA-9E9B-E267C97D39B0}"/>
              </a:ext>
            </a:extLst>
          </p:cNvPr>
          <p:cNvSpPr/>
          <p:nvPr/>
        </p:nvSpPr>
        <p:spPr>
          <a:xfrm>
            <a:off x="225784" y="1582103"/>
            <a:ext cx="4751426" cy="16800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6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Questionnaires Battery</a:t>
            </a:r>
          </a:p>
          <a:p>
            <a:pPr algn="ctr"/>
            <a:r>
              <a:rPr lang="en-US" sz="36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(RRS\PTQ\ER\ DAADS)</a:t>
            </a:r>
            <a:endParaRPr lang="he-IL" sz="3600" b="1" dirty="0">
              <a:solidFill>
                <a:srgbClr val="FFFF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D0F25D-5D16-4EF2-B494-D2FE983D78A7}"/>
              </a:ext>
            </a:extLst>
          </p:cNvPr>
          <p:cNvSpPr/>
          <p:nvPr/>
        </p:nvSpPr>
        <p:spPr>
          <a:xfrm>
            <a:off x="225784" y="3782250"/>
            <a:ext cx="4751426" cy="16895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 Recoding</a:t>
            </a:r>
          </a:p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(audio editing)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72AEE0-8721-422E-88DB-57D59C8790AC}"/>
              </a:ext>
            </a:extLst>
          </p:cNvPr>
          <p:cNvSpPr/>
          <p:nvPr/>
        </p:nvSpPr>
        <p:spPr>
          <a:xfrm>
            <a:off x="225784" y="7176445"/>
            <a:ext cx="4708056" cy="5339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LAB</a:t>
            </a:r>
            <a:endParaRPr lang="he-IL" sz="4400" b="1" dirty="0">
              <a:ln w="6600">
                <a:noFill/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693EEF-EE2D-42EB-9DAB-765F1835F45B}"/>
              </a:ext>
            </a:extLst>
          </p:cNvPr>
          <p:cNvSpPr/>
          <p:nvPr/>
        </p:nvSpPr>
        <p:spPr>
          <a:xfrm>
            <a:off x="10144117" y="7830382"/>
            <a:ext cx="4710366" cy="346397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 – AFACT – (other similar task</a:t>
            </a:r>
          </a:p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Response and stimuli)</a:t>
            </a:r>
          </a:p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(Training)</a:t>
            </a:r>
            <a:endParaRPr lang="he-IL" sz="4400" b="1" dirty="0">
              <a:ln w="6600">
                <a:noFill/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BBEA91-DD96-4C0F-A0D8-8FF9D658BF0A}"/>
              </a:ext>
            </a:extLst>
          </p:cNvPr>
          <p:cNvSpPr/>
          <p:nvPr/>
        </p:nvSpPr>
        <p:spPr>
          <a:xfrm>
            <a:off x="15440287" y="8866406"/>
            <a:ext cx="4751426" cy="16895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 – DCT</a:t>
            </a:r>
          </a:p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(post-</a:t>
            </a:r>
            <a:r>
              <a:rPr lang="en-US" sz="4400" b="1" dirty="0" err="1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interv</a:t>
            </a:r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)</a:t>
            </a:r>
            <a:endParaRPr lang="he-IL" sz="4400" b="1" dirty="0">
              <a:ln w="6600">
                <a:noFill/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8DAE73-0B33-45D4-9D41-6DC83E422B94}"/>
              </a:ext>
            </a:extLst>
          </p:cNvPr>
          <p:cNvSpPr/>
          <p:nvPr/>
        </p:nvSpPr>
        <p:spPr>
          <a:xfrm>
            <a:off x="26394700" y="8758508"/>
            <a:ext cx="4751426" cy="16895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0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ONE BACK DICHOTIC</a:t>
            </a:r>
          </a:p>
          <a:p>
            <a:pPr algn="ctr"/>
            <a:r>
              <a:rPr lang="en-US" sz="40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</a:t>
            </a:r>
            <a:endParaRPr lang="he-IL" sz="4000" b="1" dirty="0">
              <a:ln w="6600">
                <a:noFill/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6F52209-30D5-4EB3-92C1-16A2E617D69D}"/>
              </a:ext>
            </a:extLst>
          </p:cNvPr>
          <p:cNvSpPr/>
          <p:nvPr/>
        </p:nvSpPr>
        <p:spPr>
          <a:xfrm>
            <a:off x="643246" y="8512256"/>
            <a:ext cx="3806118" cy="258668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800" b="1" dirty="0">
                <a:ln/>
                <a:solidFill>
                  <a:schemeClr val="accent4"/>
                </a:solidFill>
                <a:cs typeface="+mj-cs"/>
              </a:rPr>
              <a:t>AFACT</a:t>
            </a:r>
            <a:endParaRPr lang="he-IL" sz="4800" b="1" dirty="0">
              <a:ln/>
              <a:solidFill>
                <a:schemeClr val="accent4"/>
              </a:solidFill>
              <a:cs typeface="+mj-cs"/>
            </a:endParaRPr>
          </a:p>
        </p:txBody>
      </p:sp>
      <p:cxnSp>
        <p:nvCxnSpPr>
          <p:cNvPr id="13" name="Straight Arrow Connector 31">
            <a:extLst>
              <a:ext uri="{FF2B5EF4-FFF2-40B4-BE49-F238E27FC236}">
                <a16:creationId xmlns:a16="http://schemas.microsoft.com/office/drawing/2014/main" id="{07CA9CEC-8ED0-4552-AB71-B8F3DC61DB20}"/>
              </a:ext>
            </a:extLst>
          </p:cNvPr>
          <p:cNvCxnSpPr>
            <a:cxnSpLocks/>
          </p:cNvCxnSpPr>
          <p:nvPr/>
        </p:nvCxnSpPr>
        <p:spPr>
          <a:xfrm>
            <a:off x="9738872" y="9810157"/>
            <a:ext cx="39289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31">
            <a:extLst>
              <a:ext uri="{FF2B5EF4-FFF2-40B4-BE49-F238E27FC236}">
                <a16:creationId xmlns:a16="http://schemas.microsoft.com/office/drawing/2014/main" id="{7A48CAB5-7945-4299-84C9-B9F9F4F79196}"/>
              </a:ext>
            </a:extLst>
          </p:cNvPr>
          <p:cNvCxnSpPr>
            <a:cxnSpLocks/>
          </p:cNvCxnSpPr>
          <p:nvPr/>
        </p:nvCxnSpPr>
        <p:spPr>
          <a:xfrm>
            <a:off x="14866832" y="9791084"/>
            <a:ext cx="536945" cy="145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31">
            <a:extLst>
              <a:ext uri="{FF2B5EF4-FFF2-40B4-BE49-F238E27FC236}">
                <a16:creationId xmlns:a16="http://schemas.microsoft.com/office/drawing/2014/main" id="{9924FF1A-922D-4006-A947-18BADE195594}"/>
              </a:ext>
            </a:extLst>
          </p:cNvPr>
          <p:cNvCxnSpPr>
            <a:cxnSpLocks/>
          </p:cNvCxnSpPr>
          <p:nvPr/>
        </p:nvCxnSpPr>
        <p:spPr>
          <a:xfrm>
            <a:off x="20344039" y="9661386"/>
            <a:ext cx="58031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 8">
            <a:extLst>
              <a:ext uri="{FF2B5EF4-FFF2-40B4-BE49-F238E27FC236}">
                <a16:creationId xmlns:a16="http://schemas.microsoft.com/office/drawing/2014/main" id="{79CB596F-C163-43FC-80C1-649190160007}"/>
              </a:ext>
            </a:extLst>
          </p:cNvPr>
          <p:cNvSpPr/>
          <p:nvPr/>
        </p:nvSpPr>
        <p:spPr>
          <a:xfrm>
            <a:off x="225785" y="557357"/>
            <a:ext cx="4751426" cy="5339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Home</a:t>
            </a:r>
            <a:endParaRPr lang="he-IL" sz="4400" b="1" dirty="0">
              <a:ln w="6600">
                <a:noFill/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6C032A-C618-4CCB-AE55-B5183428B7B0}"/>
              </a:ext>
            </a:extLst>
          </p:cNvPr>
          <p:cNvSpPr/>
          <p:nvPr/>
        </p:nvSpPr>
        <p:spPr>
          <a:xfrm>
            <a:off x="20960864" y="11726900"/>
            <a:ext cx="4751426" cy="16895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 – MAB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E43228-BCA5-4EFB-9EA7-243C71E72DA3}"/>
              </a:ext>
            </a:extLst>
          </p:cNvPr>
          <p:cNvSpPr/>
          <p:nvPr/>
        </p:nvSpPr>
        <p:spPr>
          <a:xfrm>
            <a:off x="4981759" y="11933767"/>
            <a:ext cx="4751426" cy="16895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 - DCT</a:t>
            </a:r>
          </a:p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(Baseline of bias)</a:t>
            </a:r>
            <a:endParaRPr lang="he-IL" sz="4400" b="1" dirty="0">
              <a:ln w="6600">
                <a:noFill/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773070-1CDC-4489-9FF2-EF039F088D5D}"/>
              </a:ext>
            </a:extLst>
          </p:cNvPr>
          <p:cNvSpPr/>
          <p:nvPr/>
        </p:nvSpPr>
        <p:spPr>
          <a:xfrm>
            <a:off x="10119956" y="11933767"/>
            <a:ext cx="4751426" cy="16895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BMM</a:t>
            </a:r>
          </a:p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(Training)</a:t>
            </a:r>
            <a:endParaRPr lang="he-IL" sz="4400" b="1" dirty="0">
              <a:ln w="6600">
                <a:noFill/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48D4F2-F9A1-467B-AA02-25C4CC4581A5}"/>
              </a:ext>
            </a:extLst>
          </p:cNvPr>
          <p:cNvSpPr/>
          <p:nvPr/>
        </p:nvSpPr>
        <p:spPr>
          <a:xfrm>
            <a:off x="15440287" y="11834798"/>
            <a:ext cx="4751426" cy="16895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 – DCT</a:t>
            </a:r>
          </a:p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(post-</a:t>
            </a:r>
            <a:r>
              <a:rPr lang="en-US" sz="4400" b="1" dirty="0" err="1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interv</a:t>
            </a:r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)</a:t>
            </a:r>
            <a:endParaRPr lang="he-IL" sz="4400" b="1" dirty="0">
              <a:ln w="6600">
                <a:noFill/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EC2C5A-810C-4AEF-A1C1-AEBDB295E325}"/>
              </a:ext>
            </a:extLst>
          </p:cNvPr>
          <p:cNvSpPr/>
          <p:nvPr/>
        </p:nvSpPr>
        <p:spPr>
          <a:xfrm>
            <a:off x="26394700" y="11726900"/>
            <a:ext cx="4751426" cy="16895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0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ONE BACK DICHOTIC</a:t>
            </a:r>
          </a:p>
          <a:p>
            <a:pPr algn="ctr"/>
            <a:r>
              <a:rPr lang="en-US" sz="40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</a:t>
            </a:r>
            <a:endParaRPr lang="he-IL" sz="4000" b="1" dirty="0">
              <a:ln w="6600">
                <a:noFill/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B89A70B-6ABD-45BD-BF3E-FA59497937CC}"/>
              </a:ext>
            </a:extLst>
          </p:cNvPr>
          <p:cNvSpPr/>
          <p:nvPr/>
        </p:nvSpPr>
        <p:spPr>
          <a:xfrm>
            <a:off x="643246" y="11480648"/>
            <a:ext cx="3806118" cy="258668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800" b="1" dirty="0">
                <a:ln/>
                <a:solidFill>
                  <a:schemeClr val="accent4"/>
                </a:solidFill>
                <a:cs typeface="+mj-cs"/>
              </a:rPr>
              <a:t>BMM</a:t>
            </a:r>
            <a:endParaRPr lang="he-IL" sz="4800" b="1" dirty="0">
              <a:ln/>
              <a:solidFill>
                <a:schemeClr val="accent4"/>
              </a:solidFill>
              <a:cs typeface="+mj-cs"/>
            </a:endParaRPr>
          </a:p>
        </p:txBody>
      </p:sp>
      <p:cxnSp>
        <p:nvCxnSpPr>
          <p:cNvPr id="24" name="Straight Arrow Connector 31">
            <a:extLst>
              <a:ext uri="{FF2B5EF4-FFF2-40B4-BE49-F238E27FC236}">
                <a16:creationId xmlns:a16="http://schemas.microsoft.com/office/drawing/2014/main" id="{9EDBEFCD-37CD-48DE-93EF-2A4DB765168E}"/>
              </a:ext>
            </a:extLst>
          </p:cNvPr>
          <p:cNvCxnSpPr>
            <a:cxnSpLocks/>
          </p:cNvCxnSpPr>
          <p:nvPr/>
        </p:nvCxnSpPr>
        <p:spPr>
          <a:xfrm>
            <a:off x="9738872" y="12778549"/>
            <a:ext cx="39289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31">
            <a:extLst>
              <a:ext uri="{FF2B5EF4-FFF2-40B4-BE49-F238E27FC236}">
                <a16:creationId xmlns:a16="http://schemas.microsoft.com/office/drawing/2014/main" id="{8ED532EF-7627-4FAF-9501-D4735BB930D2}"/>
              </a:ext>
            </a:extLst>
          </p:cNvPr>
          <p:cNvCxnSpPr>
            <a:cxnSpLocks/>
          </p:cNvCxnSpPr>
          <p:nvPr/>
        </p:nvCxnSpPr>
        <p:spPr>
          <a:xfrm>
            <a:off x="14866832" y="12759476"/>
            <a:ext cx="536945" cy="145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31">
            <a:extLst>
              <a:ext uri="{FF2B5EF4-FFF2-40B4-BE49-F238E27FC236}">
                <a16:creationId xmlns:a16="http://schemas.microsoft.com/office/drawing/2014/main" id="{8CE026D8-52DB-4CD6-B392-8DAB38C82F29}"/>
              </a:ext>
            </a:extLst>
          </p:cNvPr>
          <p:cNvCxnSpPr>
            <a:cxnSpLocks/>
          </p:cNvCxnSpPr>
          <p:nvPr/>
        </p:nvCxnSpPr>
        <p:spPr>
          <a:xfrm>
            <a:off x="20344039" y="12629778"/>
            <a:ext cx="58031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314BF6F4-7207-40B8-A2D0-ECBD56F901FD}"/>
              </a:ext>
            </a:extLst>
          </p:cNvPr>
          <p:cNvSpPr/>
          <p:nvPr/>
        </p:nvSpPr>
        <p:spPr>
          <a:xfrm>
            <a:off x="20960864" y="14695292"/>
            <a:ext cx="4751426" cy="16895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 – MAB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EBFADEF-0492-49E8-B1D8-564A0BF24003}"/>
              </a:ext>
            </a:extLst>
          </p:cNvPr>
          <p:cNvSpPr/>
          <p:nvPr/>
        </p:nvSpPr>
        <p:spPr>
          <a:xfrm>
            <a:off x="4981759" y="14902159"/>
            <a:ext cx="4751426" cy="16895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 - DCT</a:t>
            </a:r>
          </a:p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(Baseline of bias)</a:t>
            </a:r>
            <a:endParaRPr lang="he-IL" sz="4400" b="1" dirty="0">
              <a:ln w="6600">
                <a:noFill/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18DAB9A-B069-40C3-93CD-CA68D68C856E}"/>
              </a:ext>
            </a:extLst>
          </p:cNvPr>
          <p:cNvSpPr/>
          <p:nvPr/>
        </p:nvSpPr>
        <p:spPr>
          <a:xfrm>
            <a:off x="10119956" y="14902159"/>
            <a:ext cx="4751426" cy="16895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STP-DCT</a:t>
            </a:r>
          </a:p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(placebo)</a:t>
            </a:r>
            <a:endParaRPr lang="he-IL" sz="4400" b="1" dirty="0">
              <a:ln w="6600">
                <a:noFill/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08A7E97-F045-43AE-AAF4-B4BF9FE01FDD}"/>
              </a:ext>
            </a:extLst>
          </p:cNvPr>
          <p:cNvSpPr/>
          <p:nvPr/>
        </p:nvSpPr>
        <p:spPr>
          <a:xfrm>
            <a:off x="15440287" y="14803190"/>
            <a:ext cx="4751426" cy="16895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 – DCT</a:t>
            </a:r>
          </a:p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(post-</a:t>
            </a:r>
            <a:r>
              <a:rPr lang="en-US" sz="4400" b="1" dirty="0" err="1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interv</a:t>
            </a:r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)</a:t>
            </a:r>
            <a:endParaRPr lang="he-IL" sz="4400" b="1" dirty="0">
              <a:ln w="6600">
                <a:noFill/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3FC95F-C097-4146-AA89-4C095AED5A87}"/>
              </a:ext>
            </a:extLst>
          </p:cNvPr>
          <p:cNvSpPr/>
          <p:nvPr/>
        </p:nvSpPr>
        <p:spPr>
          <a:xfrm>
            <a:off x="26394700" y="14695292"/>
            <a:ext cx="4751426" cy="16895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0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ONE BACK DICHOTIC</a:t>
            </a:r>
          </a:p>
          <a:p>
            <a:pPr algn="ctr"/>
            <a:r>
              <a:rPr lang="en-US" sz="40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</a:t>
            </a:r>
            <a:endParaRPr lang="he-IL" sz="4000" b="1" dirty="0">
              <a:ln w="6600">
                <a:noFill/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5B29487-4404-4711-985D-943F5EB0CBE7}"/>
              </a:ext>
            </a:extLst>
          </p:cNvPr>
          <p:cNvSpPr/>
          <p:nvPr/>
        </p:nvSpPr>
        <p:spPr>
          <a:xfrm>
            <a:off x="643246" y="14449040"/>
            <a:ext cx="3806118" cy="258668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800" b="1" dirty="0">
                <a:ln/>
                <a:solidFill>
                  <a:schemeClr val="accent4"/>
                </a:solidFill>
                <a:cs typeface="+mj-cs"/>
              </a:rPr>
              <a:t>Control</a:t>
            </a:r>
            <a:endParaRPr lang="he-IL" sz="4800" b="1" dirty="0">
              <a:ln/>
              <a:solidFill>
                <a:schemeClr val="accent4"/>
              </a:solidFill>
              <a:cs typeface="+mj-cs"/>
            </a:endParaRPr>
          </a:p>
        </p:txBody>
      </p:sp>
      <p:cxnSp>
        <p:nvCxnSpPr>
          <p:cNvPr id="33" name="Straight Arrow Connector 31">
            <a:extLst>
              <a:ext uri="{FF2B5EF4-FFF2-40B4-BE49-F238E27FC236}">
                <a16:creationId xmlns:a16="http://schemas.microsoft.com/office/drawing/2014/main" id="{0EA42FD3-2E9B-448E-8914-15752BB1E0D5}"/>
              </a:ext>
            </a:extLst>
          </p:cNvPr>
          <p:cNvCxnSpPr>
            <a:cxnSpLocks/>
          </p:cNvCxnSpPr>
          <p:nvPr/>
        </p:nvCxnSpPr>
        <p:spPr>
          <a:xfrm>
            <a:off x="9738872" y="15746941"/>
            <a:ext cx="39289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1">
            <a:extLst>
              <a:ext uri="{FF2B5EF4-FFF2-40B4-BE49-F238E27FC236}">
                <a16:creationId xmlns:a16="http://schemas.microsoft.com/office/drawing/2014/main" id="{3F6A44AA-665B-4157-B6CA-C71A7D040592}"/>
              </a:ext>
            </a:extLst>
          </p:cNvPr>
          <p:cNvCxnSpPr>
            <a:cxnSpLocks/>
          </p:cNvCxnSpPr>
          <p:nvPr/>
        </p:nvCxnSpPr>
        <p:spPr>
          <a:xfrm>
            <a:off x="14866832" y="15727868"/>
            <a:ext cx="536945" cy="145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1">
            <a:extLst>
              <a:ext uri="{FF2B5EF4-FFF2-40B4-BE49-F238E27FC236}">
                <a16:creationId xmlns:a16="http://schemas.microsoft.com/office/drawing/2014/main" id="{64FD508F-6A6F-40EC-95C1-776712007EA3}"/>
              </a:ext>
            </a:extLst>
          </p:cNvPr>
          <p:cNvCxnSpPr>
            <a:cxnSpLocks/>
          </p:cNvCxnSpPr>
          <p:nvPr/>
        </p:nvCxnSpPr>
        <p:spPr>
          <a:xfrm>
            <a:off x="20344039" y="15598170"/>
            <a:ext cx="58031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1">
            <a:extLst>
              <a:ext uri="{FF2B5EF4-FFF2-40B4-BE49-F238E27FC236}">
                <a16:creationId xmlns:a16="http://schemas.microsoft.com/office/drawing/2014/main" id="{B6FE8C45-2626-4AA3-BFEC-4C5B7875D0F1}"/>
              </a:ext>
            </a:extLst>
          </p:cNvPr>
          <p:cNvCxnSpPr>
            <a:cxnSpLocks/>
          </p:cNvCxnSpPr>
          <p:nvPr/>
        </p:nvCxnSpPr>
        <p:spPr>
          <a:xfrm>
            <a:off x="25814385" y="9711188"/>
            <a:ext cx="58031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1">
            <a:extLst>
              <a:ext uri="{FF2B5EF4-FFF2-40B4-BE49-F238E27FC236}">
                <a16:creationId xmlns:a16="http://schemas.microsoft.com/office/drawing/2014/main" id="{26E468FD-91ED-4EDD-895E-98C4014DCD51}"/>
              </a:ext>
            </a:extLst>
          </p:cNvPr>
          <p:cNvCxnSpPr>
            <a:cxnSpLocks/>
          </p:cNvCxnSpPr>
          <p:nvPr/>
        </p:nvCxnSpPr>
        <p:spPr>
          <a:xfrm>
            <a:off x="25814385" y="12679580"/>
            <a:ext cx="58031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1">
            <a:extLst>
              <a:ext uri="{FF2B5EF4-FFF2-40B4-BE49-F238E27FC236}">
                <a16:creationId xmlns:a16="http://schemas.microsoft.com/office/drawing/2014/main" id="{86AC7335-87F2-4C72-8D1E-4CB6F8144EF4}"/>
              </a:ext>
            </a:extLst>
          </p:cNvPr>
          <p:cNvCxnSpPr>
            <a:cxnSpLocks/>
          </p:cNvCxnSpPr>
          <p:nvPr/>
        </p:nvCxnSpPr>
        <p:spPr>
          <a:xfrm>
            <a:off x="25814385" y="15647972"/>
            <a:ext cx="58031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4E1E7A33-4A0C-4E22-AC26-669621538429}"/>
              </a:ext>
            </a:extLst>
          </p:cNvPr>
          <p:cNvSpPr/>
          <p:nvPr/>
        </p:nvSpPr>
        <p:spPr>
          <a:xfrm>
            <a:off x="4981758" y="4394795"/>
            <a:ext cx="4751427" cy="40892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4400" b="1" dirty="0">
                <a:ln w="6600">
                  <a:noFill/>
                  <a:prstDash val="solid"/>
                </a:ln>
                <a:solidFill>
                  <a:schemeClr val="bg1"/>
                </a:solidFill>
              </a:rPr>
              <a:t>20 trials:</a:t>
            </a:r>
          </a:p>
          <a:p>
            <a:pPr marL="571500" indent="-571500">
              <a:buFontTx/>
              <a:buChar char="-"/>
            </a:pPr>
            <a:r>
              <a:rPr lang="en-US" sz="4400" b="1" dirty="0">
                <a:ln w="6600">
                  <a:noFill/>
                  <a:prstDash val="solid"/>
                </a:ln>
                <a:solidFill>
                  <a:schemeClr val="bg1"/>
                </a:solidFill>
              </a:rPr>
              <a:t>10 (-)</a:t>
            </a:r>
          </a:p>
          <a:p>
            <a:pPr marL="571500" indent="-571500">
              <a:buFontTx/>
              <a:buChar char="-"/>
            </a:pPr>
            <a:r>
              <a:rPr lang="en-US" sz="4400" b="1" dirty="0">
                <a:ln w="6600">
                  <a:noFill/>
                  <a:prstDash val="solid"/>
                </a:ln>
                <a:solidFill>
                  <a:schemeClr val="bg1"/>
                </a:solidFill>
              </a:rPr>
              <a:t>10 (+)</a:t>
            </a:r>
          </a:p>
          <a:p>
            <a:r>
              <a:rPr lang="en-US" sz="4400" b="1" dirty="0">
                <a:ln w="6600">
                  <a:noFill/>
                  <a:prstDash val="solid"/>
                </a:ln>
                <a:solidFill>
                  <a:schemeClr val="bg1"/>
                </a:solidFill>
              </a:rPr>
              <a:t>5 unique – 2 repetition</a:t>
            </a:r>
          </a:p>
          <a:p>
            <a:pPr marL="571500" indent="-571500">
              <a:buFontTx/>
              <a:buChar char="-"/>
            </a:pPr>
            <a:endParaRPr lang="he-IL" sz="4400" b="1" dirty="0">
              <a:ln w="66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32D79E1-8852-4915-B04E-7C616C0168DC}"/>
              </a:ext>
            </a:extLst>
          </p:cNvPr>
          <p:cNvSpPr/>
          <p:nvPr/>
        </p:nvSpPr>
        <p:spPr>
          <a:xfrm>
            <a:off x="15633673" y="5020079"/>
            <a:ext cx="4751427" cy="34493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4400" b="1" dirty="0">
                <a:ln w="6600">
                  <a:noFill/>
                  <a:prstDash val="solid"/>
                </a:ln>
                <a:solidFill>
                  <a:schemeClr val="bg1"/>
                </a:solidFill>
              </a:rPr>
              <a:t>20 trials:</a:t>
            </a:r>
          </a:p>
          <a:p>
            <a:pPr marL="571500" indent="-571500">
              <a:buFontTx/>
              <a:buChar char="-"/>
            </a:pPr>
            <a:r>
              <a:rPr lang="en-US" sz="4400" b="1" dirty="0">
                <a:ln w="6600">
                  <a:noFill/>
                  <a:prstDash val="solid"/>
                </a:ln>
                <a:solidFill>
                  <a:schemeClr val="bg1"/>
                </a:solidFill>
              </a:rPr>
              <a:t>10 (-)</a:t>
            </a:r>
          </a:p>
          <a:p>
            <a:pPr marL="571500" indent="-571500">
              <a:buFontTx/>
              <a:buChar char="-"/>
            </a:pPr>
            <a:r>
              <a:rPr lang="en-US" sz="4400" b="1" dirty="0">
                <a:ln w="6600">
                  <a:noFill/>
                  <a:prstDash val="solid"/>
                </a:ln>
                <a:solidFill>
                  <a:schemeClr val="bg1"/>
                </a:solidFill>
              </a:rPr>
              <a:t>10 (+)</a:t>
            </a:r>
          </a:p>
          <a:p>
            <a:r>
              <a:rPr lang="en-US" sz="4400" b="1" dirty="0">
                <a:ln w="6600">
                  <a:noFill/>
                  <a:prstDash val="solid"/>
                </a:ln>
                <a:solidFill>
                  <a:schemeClr val="bg1"/>
                </a:solidFill>
              </a:rPr>
              <a:t>5 unique – 2 repetition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8CFCB81-5FA7-44F6-994C-8C38F4AE7B06}"/>
              </a:ext>
            </a:extLst>
          </p:cNvPr>
          <p:cNvSpPr/>
          <p:nvPr/>
        </p:nvSpPr>
        <p:spPr>
          <a:xfrm>
            <a:off x="10287185" y="1426402"/>
            <a:ext cx="4751427" cy="59739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4400" b="1" dirty="0">
                <a:ln w="6600">
                  <a:noFill/>
                  <a:prstDash val="solid"/>
                </a:ln>
                <a:solidFill>
                  <a:schemeClr val="bg1"/>
                </a:solidFill>
              </a:rPr>
              <a:t>80 trials:</a:t>
            </a:r>
          </a:p>
          <a:p>
            <a:pPr marL="571500" indent="-571500">
              <a:buFontTx/>
              <a:buChar char="-"/>
            </a:pPr>
            <a:r>
              <a:rPr lang="en-US" sz="4400" b="1" dirty="0">
                <a:ln w="6600">
                  <a:noFill/>
                  <a:prstDash val="solid"/>
                </a:ln>
                <a:solidFill>
                  <a:schemeClr val="bg1"/>
                </a:solidFill>
              </a:rPr>
              <a:t>40 (-)</a:t>
            </a:r>
          </a:p>
          <a:p>
            <a:pPr marL="571500" indent="-571500">
              <a:buFontTx/>
              <a:buChar char="-"/>
            </a:pPr>
            <a:r>
              <a:rPr lang="en-US" sz="4400" b="1" dirty="0">
                <a:ln w="6600">
                  <a:noFill/>
                  <a:prstDash val="solid"/>
                </a:ln>
                <a:solidFill>
                  <a:schemeClr val="bg1"/>
                </a:solidFill>
              </a:rPr>
              <a:t>40 (~)</a:t>
            </a:r>
          </a:p>
          <a:p>
            <a:r>
              <a:rPr lang="en-US" sz="4400" b="1" dirty="0">
                <a:ln w="6600">
                  <a:noFill/>
                  <a:prstDash val="solid"/>
                </a:ln>
                <a:solidFill>
                  <a:schemeClr val="bg1"/>
                </a:solidFill>
              </a:rPr>
              <a:t>15 unique + 5 from DCT pre - 2 repetition</a:t>
            </a:r>
          </a:p>
          <a:p>
            <a:r>
              <a:rPr lang="en-US" sz="4400" b="1" dirty="0">
                <a:ln w="6600">
                  <a:noFill/>
                  <a:prstDash val="solid"/>
                </a:ln>
                <a:solidFill>
                  <a:schemeClr val="bg1"/>
                </a:solidFill>
              </a:rPr>
              <a:t>(personalized)</a:t>
            </a:r>
          </a:p>
          <a:p>
            <a:r>
              <a:rPr lang="en-US" sz="4400" b="1" dirty="0">
                <a:ln w="6600">
                  <a:noFill/>
                  <a:prstDash val="solid"/>
                </a:ln>
                <a:solidFill>
                  <a:schemeClr val="bg1"/>
                </a:solidFill>
              </a:rPr>
              <a:t>(also a measure)</a:t>
            </a:r>
          </a:p>
          <a:p>
            <a:endParaRPr lang="he-IL" sz="4400" b="1" dirty="0">
              <a:ln w="66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B1C9C95-A687-4CA4-B22D-3AAB814AD3CD}"/>
              </a:ext>
            </a:extLst>
          </p:cNvPr>
          <p:cNvSpPr/>
          <p:nvPr/>
        </p:nvSpPr>
        <p:spPr>
          <a:xfrm>
            <a:off x="21062958" y="2952752"/>
            <a:ext cx="4751427" cy="55313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4400" b="1" dirty="0">
                <a:ln w="6600">
                  <a:noFill/>
                  <a:prstDash val="solid"/>
                </a:ln>
                <a:solidFill>
                  <a:schemeClr val="bg1"/>
                </a:solidFill>
              </a:rPr>
              <a:t>30 trials:</a:t>
            </a:r>
          </a:p>
          <a:p>
            <a:pPr marL="571500" indent="-571500">
              <a:buFontTx/>
              <a:buChar char="-"/>
            </a:pPr>
            <a:r>
              <a:rPr lang="en-US" sz="4400" b="1" dirty="0">
                <a:ln w="6600">
                  <a:noFill/>
                  <a:prstDash val="solid"/>
                </a:ln>
                <a:solidFill>
                  <a:schemeClr val="bg1"/>
                </a:solidFill>
              </a:rPr>
              <a:t>15 (-)</a:t>
            </a:r>
          </a:p>
          <a:p>
            <a:pPr marL="571500" indent="-571500">
              <a:buFontTx/>
              <a:buChar char="-"/>
            </a:pPr>
            <a:r>
              <a:rPr lang="en-US" sz="4400" b="1" dirty="0">
                <a:ln w="6600">
                  <a:noFill/>
                  <a:prstDash val="solid"/>
                </a:ln>
                <a:solidFill>
                  <a:schemeClr val="bg1"/>
                </a:solidFill>
              </a:rPr>
              <a:t>15 (+)</a:t>
            </a:r>
          </a:p>
          <a:p>
            <a:r>
              <a:rPr lang="en-US" sz="4400" b="1" dirty="0">
                <a:ln w="6600">
                  <a:noFill/>
                  <a:prstDash val="solid"/>
                </a:ln>
                <a:solidFill>
                  <a:schemeClr val="bg1"/>
                </a:solidFill>
              </a:rPr>
              <a:t>5 unique +</a:t>
            </a:r>
          </a:p>
          <a:p>
            <a:r>
              <a:rPr lang="en-US" sz="4400" b="1" dirty="0">
                <a:ln w="6600">
                  <a:noFill/>
                  <a:prstDash val="solid"/>
                </a:ln>
                <a:solidFill>
                  <a:schemeClr val="bg1"/>
                </a:solidFill>
              </a:rPr>
              <a:t>5 DCT post</a:t>
            </a:r>
          </a:p>
          <a:p>
            <a:r>
              <a:rPr lang="en-US" sz="4400" b="1" dirty="0">
                <a:ln w="6600">
                  <a:noFill/>
                  <a:prstDash val="solid"/>
                </a:ln>
                <a:solidFill>
                  <a:schemeClr val="bg1"/>
                </a:solidFill>
              </a:rPr>
              <a:t>+ 5 training</a:t>
            </a:r>
          </a:p>
          <a:p>
            <a:r>
              <a:rPr lang="en-US" sz="4400" b="1" dirty="0">
                <a:ln w="6600">
                  <a:noFill/>
                  <a:prstDash val="solid"/>
                </a:ln>
                <a:solidFill>
                  <a:schemeClr val="bg1"/>
                </a:solidFill>
              </a:rPr>
              <a:t>– 1</a:t>
            </a:r>
          </a:p>
          <a:p>
            <a:r>
              <a:rPr lang="en-US" sz="4400" b="1" dirty="0">
                <a:ln w="6600">
                  <a:noFill/>
                  <a:prstDash val="solid"/>
                </a:ln>
                <a:solidFill>
                  <a:schemeClr val="bg1"/>
                </a:solidFill>
              </a:rPr>
              <a:t>repetition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3C74D4A-7212-4339-BBF0-8EBCE56A2F4C}"/>
              </a:ext>
            </a:extLst>
          </p:cNvPr>
          <p:cNvSpPr/>
          <p:nvPr/>
        </p:nvSpPr>
        <p:spPr>
          <a:xfrm>
            <a:off x="26409446" y="2929073"/>
            <a:ext cx="4751427" cy="55313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he-IL" sz="4400" b="1" dirty="0">
                <a:ln w="6600">
                  <a:noFill/>
                  <a:prstDash val="solid"/>
                </a:ln>
                <a:solidFill>
                  <a:schemeClr val="bg1"/>
                </a:solidFill>
              </a:rPr>
              <a:t>80</a:t>
            </a:r>
            <a:r>
              <a:rPr lang="en-US" sz="4400" b="1" dirty="0">
                <a:ln w="6600">
                  <a:noFill/>
                  <a:prstDash val="solid"/>
                </a:ln>
                <a:solidFill>
                  <a:schemeClr val="bg1"/>
                </a:solidFill>
              </a:rPr>
              <a:t> trials:</a:t>
            </a:r>
          </a:p>
          <a:p>
            <a:pPr marL="571500" indent="-571500">
              <a:buFontTx/>
              <a:buChar char="-"/>
            </a:pPr>
            <a:r>
              <a:rPr lang="en-US" sz="4400" b="1" dirty="0">
                <a:ln w="6600">
                  <a:noFill/>
                  <a:prstDash val="solid"/>
                </a:ln>
                <a:solidFill>
                  <a:schemeClr val="bg1"/>
                </a:solidFill>
              </a:rPr>
              <a:t>80 (-)</a:t>
            </a:r>
          </a:p>
          <a:p>
            <a:pPr marL="571500" indent="-571500">
              <a:buFontTx/>
              <a:buChar char="-"/>
            </a:pPr>
            <a:r>
              <a:rPr lang="en-US" sz="4400" b="1" dirty="0">
                <a:ln w="6600">
                  <a:noFill/>
                  <a:prstDash val="solid"/>
                </a:ln>
                <a:solidFill>
                  <a:schemeClr val="bg1"/>
                </a:solidFill>
              </a:rPr>
              <a:t>80 (+)</a:t>
            </a:r>
          </a:p>
          <a:p>
            <a:r>
              <a:rPr lang="en-US" sz="4400" b="1" dirty="0">
                <a:ln w="6600">
                  <a:noFill/>
                  <a:prstDash val="solid"/>
                </a:ln>
                <a:solidFill>
                  <a:schemeClr val="bg1"/>
                </a:solidFill>
              </a:rPr>
              <a:t>10 unique + 10 (form training) – 4 </a:t>
            </a:r>
          </a:p>
          <a:p>
            <a:r>
              <a:rPr lang="en-US" sz="4400" b="1" dirty="0">
                <a:ln w="6600">
                  <a:noFill/>
                  <a:prstDash val="solid"/>
                </a:ln>
                <a:solidFill>
                  <a:schemeClr val="bg1"/>
                </a:solidFill>
              </a:rPr>
              <a:t>repetition</a:t>
            </a:r>
          </a:p>
        </p:txBody>
      </p:sp>
    </p:spTree>
    <p:extLst>
      <p:ext uri="{BB962C8B-B14F-4D97-AF65-F5344CB8AC3E}">
        <p14:creationId xmlns:p14="http://schemas.microsoft.com/office/powerpoint/2010/main" val="2553581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41334-1BD6-4312-A9EA-922DA2BF7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Progress plan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916DA-96AD-47BA-BFC3-A3D1DB8CF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540" y="3571425"/>
            <a:ext cx="30769560" cy="14282235"/>
          </a:xfrm>
        </p:spPr>
        <p:txBody>
          <a:bodyPr numCol="2">
            <a:normAutofit fontScale="55000" lnSpcReduction="20000"/>
          </a:bodyPr>
          <a:lstStyle/>
          <a:p>
            <a:pPr algn="l" rtl="0">
              <a:lnSpc>
                <a:spcPct val="160000"/>
              </a:lnSpc>
            </a:pPr>
            <a:r>
              <a:rPr lang="en-GB" b="1" dirty="0"/>
              <a:t>Development</a:t>
            </a:r>
            <a:r>
              <a:rPr lang="en-GB" dirty="0"/>
              <a:t> </a:t>
            </a:r>
          </a:p>
          <a:p>
            <a:pPr lvl="1" algn="l" rtl="0">
              <a:lnSpc>
                <a:spcPct val="160000"/>
              </a:lnSpc>
            </a:pPr>
            <a:r>
              <a:rPr lang="en-GB" dirty="0"/>
              <a:t>Trials-sentences repetition - decision</a:t>
            </a:r>
          </a:p>
          <a:p>
            <a:pPr lvl="2" algn="l" rtl="0">
              <a:lnSpc>
                <a:spcPct val="160000"/>
              </a:lnSpc>
            </a:pPr>
            <a:r>
              <a:rPr lang="en-GB" strike="sngStrike" dirty="0"/>
              <a:t>Implementation </a:t>
            </a:r>
            <a:r>
              <a:rPr lang="en-GB" dirty="0"/>
              <a:t> </a:t>
            </a:r>
            <a:endParaRPr lang="en-GB" dirty="0">
              <a:sym typeface="Wingdings" panose="05000000000000000000" pitchFamily="2" charset="2"/>
            </a:endParaRPr>
          </a:p>
          <a:p>
            <a:pPr lvl="2" algn="l" rtl="0">
              <a:lnSpc>
                <a:spcPct val="160000"/>
              </a:lnSpc>
            </a:pPr>
            <a:r>
              <a:rPr lang="en-GB" dirty="0">
                <a:sym typeface="Wingdings" panose="05000000000000000000" pitchFamily="2" charset="2"/>
              </a:rPr>
              <a:t>decision is still needed but implementation is automatic</a:t>
            </a:r>
            <a:endParaRPr lang="en-GB" strike="sngStrike" dirty="0"/>
          </a:p>
          <a:p>
            <a:pPr lvl="1" algn="l" rtl="0">
              <a:lnSpc>
                <a:spcPct val="160000"/>
              </a:lnSpc>
            </a:pPr>
            <a:r>
              <a:rPr lang="en-GB" dirty="0"/>
              <a:t>Emotional reactivity development</a:t>
            </a:r>
          </a:p>
          <a:p>
            <a:pPr lvl="2" algn="l" rtl="0">
              <a:lnSpc>
                <a:spcPct val="160000"/>
              </a:lnSpc>
            </a:pPr>
            <a:r>
              <a:rPr lang="en-GB" dirty="0"/>
              <a:t>Data saving</a:t>
            </a:r>
          </a:p>
          <a:p>
            <a:pPr lvl="1" algn="l" rtl="0">
              <a:lnSpc>
                <a:spcPct val="160000"/>
              </a:lnSpc>
            </a:pPr>
            <a:r>
              <a:rPr lang="en-GB" dirty="0" err="1"/>
              <a:t>Dct</a:t>
            </a:r>
            <a:r>
              <a:rPr lang="en-GB" dirty="0"/>
              <a:t>-replacement task - decision</a:t>
            </a:r>
          </a:p>
          <a:p>
            <a:pPr lvl="2" algn="l" rtl="0">
              <a:lnSpc>
                <a:spcPct val="160000"/>
              </a:lnSpc>
            </a:pPr>
            <a:r>
              <a:rPr lang="en-GB" dirty="0"/>
              <a:t>implementation</a:t>
            </a:r>
          </a:p>
          <a:p>
            <a:pPr lvl="1" algn="l" rtl="0">
              <a:lnSpc>
                <a:spcPct val="160000"/>
              </a:lnSpc>
            </a:pPr>
            <a:r>
              <a:rPr lang="en-GB" dirty="0"/>
              <a:t>Tasks fine details, randomisation and sentence amount</a:t>
            </a:r>
          </a:p>
          <a:p>
            <a:pPr lvl="2" algn="l" rtl="0">
              <a:lnSpc>
                <a:spcPct val="160000"/>
              </a:lnSpc>
            </a:pPr>
            <a:r>
              <a:rPr lang="en-GB" dirty="0"/>
              <a:t>Implementation</a:t>
            </a:r>
          </a:p>
          <a:p>
            <a:pPr lvl="2" algn="l" rtl="0">
              <a:lnSpc>
                <a:spcPct val="160000"/>
              </a:lnSpc>
            </a:pPr>
            <a:r>
              <a:rPr lang="en-GB" strike="sngStrike" dirty="0"/>
              <a:t>Make code flexible to accepting varying amount of sentences, blocks, trials and repetition</a:t>
            </a:r>
          </a:p>
          <a:p>
            <a:pPr lvl="1" algn="l" rtl="0">
              <a:lnSpc>
                <a:spcPct val="160000"/>
              </a:lnSpc>
            </a:pPr>
            <a:r>
              <a:rPr lang="en-GB" dirty="0"/>
              <a:t>MAB (Self-Caught) development</a:t>
            </a:r>
          </a:p>
          <a:p>
            <a:pPr lvl="2" algn="l" rtl="0">
              <a:lnSpc>
                <a:spcPct val="160000"/>
              </a:lnSpc>
            </a:pPr>
            <a:r>
              <a:rPr lang="en-GB" dirty="0"/>
              <a:t>Implementation</a:t>
            </a:r>
          </a:p>
          <a:p>
            <a:pPr lvl="1" algn="l" rtl="0">
              <a:lnSpc>
                <a:spcPct val="160000"/>
              </a:lnSpc>
            </a:pPr>
            <a:r>
              <a:rPr lang="en-GB" dirty="0"/>
              <a:t>One-back Dichotic development</a:t>
            </a:r>
          </a:p>
          <a:p>
            <a:pPr lvl="2" algn="l" rtl="0">
              <a:lnSpc>
                <a:spcPct val="160000"/>
              </a:lnSpc>
            </a:pPr>
            <a:r>
              <a:rPr lang="en-GB" dirty="0"/>
              <a:t>Implementation</a:t>
            </a:r>
          </a:p>
          <a:p>
            <a:pPr lvl="1" algn="l" rtl="0">
              <a:lnSpc>
                <a:spcPct val="160000"/>
              </a:lnSpc>
            </a:pPr>
            <a:r>
              <a:rPr lang="en-GB" dirty="0"/>
              <a:t>BMM measurement – brainstorming, decision (A,Y)</a:t>
            </a:r>
          </a:p>
          <a:p>
            <a:pPr lvl="2" algn="l" rtl="0">
              <a:lnSpc>
                <a:spcPct val="160000"/>
              </a:lnSpc>
            </a:pPr>
            <a:r>
              <a:rPr lang="en-GB" dirty="0"/>
              <a:t>Present current ideas</a:t>
            </a:r>
          </a:p>
          <a:p>
            <a:pPr lvl="2" algn="l" rtl="0">
              <a:lnSpc>
                <a:spcPct val="160000"/>
              </a:lnSpc>
            </a:pPr>
            <a:r>
              <a:rPr lang="en-GB" dirty="0"/>
              <a:t>Implementation</a:t>
            </a:r>
          </a:p>
          <a:p>
            <a:pPr lvl="1" algn="l" rtl="0">
              <a:lnSpc>
                <a:spcPct val="160000"/>
              </a:lnSpc>
            </a:pPr>
            <a:r>
              <a:rPr lang="en-GB" dirty="0"/>
              <a:t>Creating coherent stable flow</a:t>
            </a:r>
          </a:p>
          <a:p>
            <a:pPr lvl="2" algn="l" rtl="0">
              <a:lnSpc>
                <a:spcPct val="160000"/>
              </a:lnSpc>
            </a:pPr>
            <a:r>
              <a:rPr lang="en-GB" dirty="0"/>
              <a:t>That is group dependent (placebo, BMM, AFACT) </a:t>
            </a:r>
          </a:p>
          <a:p>
            <a:pPr lvl="2" algn="l" rtl="0">
              <a:lnSpc>
                <a:spcPct val="160000"/>
              </a:lnSpc>
            </a:pPr>
            <a:r>
              <a:rPr lang="en-GB" dirty="0"/>
              <a:t>Implementation</a:t>
            </a:r>
          </a:p>
          <a:p>
            <a:pPr lvl="1" algn="l" rtl="0">
              <a:lnSpc>
                <a:spcPct val="160000"/>
              </a:lnSpc>
            </a:pPr>
            <a:r>
              <a:rPr lang="en-GB" dirty="0"/>
              <a:t>Cross computers tests</a:t>
            </a:r>
          </a:p>
          <a:p>
            <a:pPr lvl="2" algn="l" rtl="0">
              <a:lnSpc>
                <a:spcPct val="160000"/>
              </a:lnSpc>
            </a:pPr>
            <a:r>
              <a:rPr lang="en-GB" dirty="0"/>
              <a:t>Develop easy install process</a:t>
            </a:r>
          </a:p>
          <a:p>
            <a:pPr lvl="1" algn="l" rtl="0">
              <a:lnSpc>
                <a:spcPct val="160000"/>
              </a:lnSpc>
            </a:pPr>
            <a:r>
              <a:rPr lang="en-GB" dirty="0"/>
              <a:t>Sentence recording – decision</a:t>
            </a:r>
          </a:p>
          <a:p>
            <a:pPr lvl="2" algn="l" rtl="0">
              <a:lnSpc>
                <a:spcPct val="160000"/>
              </a:lnSpc>
            </a:pPr>
            <a:r>
              <a:rPr lang="en-GB" dirty="0"/>
              <a:t>Implement current </a:t>
            </a:r>
            <a:r>
              <a:rPr lang="en-GB" dirty="0" err="1"/>
              <a:t>iftach’s</a:t>
            </a:r>
            <a:r>
              <a:rPr lang="en-GB" dirty="0"/>
              <a:t> code for recording</a:t>
            </a:r>
          </a:p>
          <a:p>
            <a:pPr lvl="2" algn="l" rtl="0">
              <a:lnSpc>
                <a:spcPct val="160000"/>
              </a:lnSpc>
            </a:pPr>
            <a:r>
              <a:rPr lang="en-GB" dirty="0"/>
              <a:t>Or – sync with website</a:t>
            </a:r>
          </a:p>
          <a:p>
            <a:pPr lvl="2" algn="l" rtl="0">
              <a:lnSpc>
                <a:spcPct val="160000"/>
              </a:lnSpc>
            </a:pPr>
            <a:r>
              <a:rPr lang="en-GB" dirty="0"/>
              <a:t>Pay attention to amount of sampled negative and neutral sentences</a:t>
            </a:r>
          </a:p>
          <a:p>
            <a:pPr lvl="1" algn="l" rtl="0">
              <a:lnSpc>
                <a:spcPct val="160000"/>
              </a:lnSpc>
            </a:pPr>
            <a:r>
              <a:rPr lang="en-GB" dirty="0"/>
              <a:t>Additional questionnaires - decision (A)</a:t>
            </a:r>
          </a:p>
          <a:p>
            <a:pPr lvl="2" algn="l" rtl="0">
              <a:lnSpc>
                <a:spcPct val="160000"/>
              </a:lnSpc>
            </a:pPr>
            <a:r>
              <a:rPr lang="en-GB" dirty="0"/>
              <a:t>Implementation – in </a:t>
            </a:r>
            <a:r>
              <a:rPr lang="en-GB" dirty="0" err="1"/>
              <a:t>Qualtricks</a:t>
            </a:r>
            <a:endParaRPr lang="en-GB" dirty="0"/>
          </a:p>
          <a:p>
            <a:pPr lvl="1" algn="l" rtl="0">
              <a:lnSpc>
                <a:spcPct val="160000"/>
              </a:lnSpc>
            </a:pPr>
            <a:r>
              <a:rPr lang="en-GB" dirty="0"/>
              <a:t>Create a protocol</a:t>
            </a:r>
          </a:p>
          <a:p>
            <a:pPr lvl="1" algn="l" rtl="0">
              <a:lnSpc>
                <a:spcPct val="160000"/>
              </a:lnSpc>
            </a:pPr>
            <a:endParaRPr lang="en-GB" dirty="0"/>
          </a:p>
          <a:p>
            <a:pPr lvl="2" algn="l" rtl="0">
              <a:lnSpc>
                <a:spcPct val="160000"/>
              </a:lnSpc>
            </a:pPr>
            <a:endParaRPr lang="en-GB" dirty="0"/>
          </a:p>
          <a:p>
            <a:pPr lvl="2" algn="l" rtl="0">
              <a:lnSpc>
                <a:spcPct val="160000"/>
              </a:lnSpc>
            </a:pPr>
            <a:endParaRPr lang="en-GB" dirty="0"/>
          </a:p>
          <a:p>
            <a:pPr lvl="1" algn="l" rtl="0">
              <a:lnSpc>
                <a:spcPct val="16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8027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BED6D64-8BA8-4E2F-B6A4-A8C11876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64BDEB7-DFBA-4CFB-9AE2-D44FE6ADE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e-IL" dirty="0"/>
              <a:t>איזו מטלה מתאמנים עליה – הפחתת אינטראקציית נבדק-מטלה</a:t>
            </a:r>
          </a:p>
          <a:p>
            <a:pPr lvl="1"/>
            <a:r>
              <a:rPr lang="he-IL" dirty="0"/>
              <a:t>מה עושים ל</a:t>
            </a:r>
            <a:r>
              <a:rPr lang="en-US" dirty="0"/>
              <a:t>design</a:t>
            </a:r>
            <a:r>
              <a:rPr lang="he-IL" dirty="0"/>
              <a:t>:</a:t>
            </a:r>
          </a:p>
          <a:p>
            <a:pPr lvl="2"/>
            <a:r>
              <a:rPr lang="he-IL" dirty="0"/>
              <a:t>שינוי המטלה עליה מתאמנים</a:t>
            </a:r>
          </a:p>
          <a:p>
            <a:pPr lvl="3"/>
            <a:r>
              <a:rPr lang="he-IL" dirty="0"/>
              <a:t>מוטורי</a:t>
            </a:r>
          </a:p>
          <a:p>
            <a:pPr lvl="3"/>
            <a:r>
              <a:rPr lang="he-IL" dirty="0"/>
              <a:t>הגירוי שעליו עושים קטגוריזציה</a:t>
            </a:r>
          </a:p>
          <a:p>
            <a:pPr lvl="2"/>
            <a:r>
              <a:rPr lang="he-IL" dirty="0"/>
              <a:t>להשתמש ב-</a:t>
            </a:r>
            <a:r>
              <a:rPr lang="en-US" dirty="0" err="1"/>
              <a:t>oneback</a:t>
            </a:r>
            <a:endParaRPr lang="he-IL" dirty="0"/>
          </a:p>
          <a:p>
            <a:pPr lvl="2"/>
            <a:r>
              <a:rPr lang="he-IL" dirty="0"/>
              <a:t>שינוי של להשתמש במטלה אחרת לגמרי- </a:t>
            </a:r>
            <a:r>
              <a:rPr lang="en-US" dirty="0"/>
              <a:t>go-</a:t>
            </a:r>
            <a:r>
              <a:rPr lang="en-US" dirty="0" err="1"/>
              <a:t>nogo</a:t>
            </a:r>
            <a:r>
              <a:rPr lang="he-IL" dirty="0"/>
              <a:t>.</a:t>
            </a:r>
          </a:p>
          <a:p>
            <a:pPr lvl="2"/>
            <a:r>
              <a:rPr lang="he-IL" dirty="0"/>
              <a:t>אפשרות של שינוי – הגירוי</a:t>
            </a:r>
          </a:p>
          <a:p>
            <a:pPr lvl="3"/>
            <a:r>
              <a:rPr lang="he-IL" dirty="0"/>
              <a:t>שינוי המטלה</a:t>
            </a:r>
          </a:p>
          <a:p>
            <a:pPr lvl="3"/>
            <a:r>
              <a:rPr lang="he-IL" dirty="0"/>
              <a:t>שינוי מוטורי</a:t>
            </a:r>
            <a:endParaRPr lang="en-US" dirty="0"/>
          </a:p>
          <a:p>
            <a:endParaRPr lang="en-US" dirty="0"/>
          </a:p>
          <a:p>
            <a:r>
              <a:rPr lang="he-IL" dirty="0" err="1"/>
              <a:t>רנדומיזציה</a:t>
            </a:r>
            <a:r>
              <a:rPr lang="he-IL" dirty="0"/>
              <a:t>	</a:t>
            </a:r>
          </a:p>
          <a:p>
            <a:pPr lvl="1"/>
            <a:r>
              <a:rPr lang="he-IL" dirty="0"/>
              <a:t>שהחלוקה ל</a:t>
            </a:r>
            <a:r>
              <a:rPr lang="en-US" dirty="0"/>
              <a:t>pre-post</a:t>
            </a:r>
            <a:r>
              <a:rPr lang="he-IL" dirty="0"/>
              <a:t> משפטים תהיה לפי גם:</a:t>
            </a:r>
          </a:p>
          <a:p>
            <a:pPr lvl="2"/>
            <a:r>
              <a:rPr lang="he-IL" dirty="0"/>
              <a:t>ודומיין – </a:t>
            </a:r>
            <a:r>
              <a:rPr lang="en-US" dirty="0"/>
              <a:t>randomization by thought domain</a:t>
            </a:r>
            <a:r>
              <a:rPr lang="he-IL" dirty="0"/>
              <a:t>.</a:t>
            </a:r>
          </a:p>
          <a:p>
            <a:pPr lvl="2"/>
            <a:r>
              <a:rPr lang="he-IL" dirty="0"/>
              <a:t>עוצמה – לראות שזה לא מתנגש עם דומיין.</a:t>
            </a:r>
            <a:endParaRPr lang="en-US" dirty="0"/>
          </a:p>
          <a:p>
            <a:r>
              <a:rPr lang="he-IL" b="1" u="sng" dirty="0"/>
              <a:t>פגישה עם ליעד – איזו מטלה מחליפה את </a:t>
            </a:r>
            <a:r>
              <a:rPr lang="en-US" b="1" u="sng" dirty="0" err="1"/>
              <a:t>dct</a:t>
            </a:r>
            <a:r>
              <a:rPr lang="he-IL" b="1" u="sng" dirty="0"/>
              <a:t> בזמן האימון</a:t>
            </a:r>
          </a:p>
        </p:txBody>
      </p:sp>
    </p:spTree>
    <p:extLst>
      <p:ext uri="{BB962C8B-B14F-4D97-AF65-F5344CB8AC3E}">
        <p14:creationId xmlns:p14="http://schemas.microsoft.com/office/powerpoint/2010/main" val="122274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72356D8-3290-45E1-B5D8-84C84CBB4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fine details by trials for most tasks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BA60821-DD21-4E3E-92F7-782C3068C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algn="l" rtl="0"/>
            <a:r>
              <a:rPr lang="en-US" dirty="0"/>
              <a:t>Any task – 1 Block</a:t>
            </a:r>
          </a:p>
          <a:p>
            <a:pPr lvl="1" algn="l" rtl="0"/>
            <a:r>
              <a:rPr lang="en-US" dirty="0"/>
              <a:t>Task  = 1 Block = 80 trials (40neu/40neg)</a:t>
            </a:r>
          </a:p>
          <a:p>
            <a:pPr lvl="1" algn="l" rtl="0"/>
            <a:r>
              <a:rPr lang="en-US" dirty="0"/>
              <a:t>AFACT = 2 Blocks (160 trials)</a:t>
            </a:r>
          </a:p>
          <a:p>
            <a:pPr lvl="1" algn="l" rtl="0"/>
            <a:endParaRPr lang="en-US" dirty="0"/>
          </a:p>
          <a:p>
            <a:pPr algn="l" rtl="0"/>
            <a:r>
              <a:rPr lang="en-US" dirty="0"/>
              <a:t>Practice = 8 all neutral. (window = 4)</a:t>
            </a:r>
          </a:p>
          <a:p>
            <a:pPr lvl="1" algn="l" rtl="0"/>
            <a:r>
              <a:rPr lang="en-US" dirty="0"/>
              <a:t>For baseline, for AFACT, for MAB including reals examples (feedback – caught)</a:t>
            </a:r>
          </a:p>
          <a:p>
            <a:pPr lvl="1" algn="l" rtl="0"/>
            <a:r>
              <a:rPr lang="en-US" dirty="0"/>
              <a:t>Nature – </a:t>
            </a:r>
            <a:r>
              <a:rPr lang="en-US" dirty="0" err="1"/>
              <a:t>iftach</a:t>
            </a:r>
            <a:r>
              <a:rPr lang="en-US" dirty="0"/>
              <a:t>/</a:t>
            </a:r>
            <a:r>
              <a:rPr lang="en-US" dirty="0" err="1"/>
              <a:t>amit</a:t>
            </a:r>
            <a:endParaRPr lang="en-US" dirty="0"/>
          </a:p>
          <a:p>
            <a:pPr algn="l" rtl="0"/>
            <a:r>
              <a:rPr lang="en-US" dirty="0"/>
              <a:t>Fixation</a:t>
            </a:r>
          </a:p>
          <a:p>
            <a:pPr lvl="1" algn="l" rtl="0"/>
            <a:r>
              <a:rPr lang="en-US" dirty="0"/>
              <a:t>1000ms – XXX</a:t>
            </a:r>
          </a:p>
          <a:p>
            <a:pPr algn="l" rtl="0"/>
            <a:r>
              <a:rPr lang="en-US" dirty="0"/>
              <a:t>AFACT</a:t>
            </a:r>
          </a:p>
          <a:p>
            <a:pPr lvl="1" algn="l" rtl="0"/>
            <a:r>
              <a:rPr lang="en-US" dirty="0"/>
              <a:t>Feedback presentation for 3sec </a:t>
            </a:r>
            <a:r>
              <a:rPr lang="en-US" dirty="0">
                <a:sym typeface="Wingdings" panose="05000000000000000000" pitchFamily="2" charset="2"/>
              </a:rPr>
              <a:t> then blank screen for 1.4sec</a:t>
            </a:r>
          </a:p>
          <a:p>
            <a:pPr lvl="1" algn="l" rtl="0"/>
            <a:r>
              <a:rPr lang="en-US" b="1" dirty="0"/>
              <a:t>Following each feedback a random number of 1 or 2 neutral executive trials </a:t>
            </a:r>
            <a:r>
              <a:rPr lang="en-US" b="1" dirty="0">
                <a:solidFill>
                  <a:srgbClr val="FF0000"/>
                </a:solidFill>
              </a:rPr>
              <a:t>--- I Don’t get it how many neutral trials and how many negatives? Now if u ask 160 u get 208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b="1" dirty="0" err="1">
                <a:solidFill>
                  <a:srgbClr val="FF0000"/>
                </a:solidFill>
                <a:sym typeface="Wingdings" panose="05000000000000000000" pitchFamily="2" charset="2"/>
              </a:rPr>
              <a:t>neutrasl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*1.5 +8</a:t>
            </a:r>
            <a:endParaRPr lang="en-US" b="1" dirty="0">
              <a:solidFill>
                <a:srgbClr val="FF0000"/>
              </a:solidFill>
            </a:endParaRPr>
          </a:p>
          <a:p>
            <a:pPr lvl="1" algn="l" rtl="0"/>
            <a:r>
              <a:rPr lang="en-US" b="1" strike="sngStrike" dirty="0"/>
              <a:t>Bias is calculated out of a maximum of 3 STDs</a:t>
            </a:r>
          </a:p>
          <a:p>
            <a:pPr lvl="1" algn="l" rtl="0"/>
            <a:r>
              <a:rPr lang="en-US" b="1" strike="sngStrike" dirty="0"/>
              <a:t>Facilitation counts as no bias</a:t>
            </a:r>
          </a:p>
          <a:p>
            <a:pPr algn="l" rtl="0"/>
            <a:r>
              <a:rPr lang="en-US" b="1" dirty="0"/>
              <a:t>SUDS – emotional reactivity</a:t>
            </a:r>
          </a:p>
          <a:p>
            <a:pPr lvl="1" algn="l" rtl="0"/>
            <a:r>
              <a:rPr lang="en-US" b="1" dirty="0"/>
              <a:t>Should we have them</a:t>
            </a:r>
          </a:p>
          <a:p>
            <a:pPr lvl="1" algn="l" rtl="0"/>
            <a:r>
              <a:rPr lang="en-US" b="1" dirty="0"/>
              <a:t>Pre-baseline, pre-AFACT, post-AFACT, post-MAB</a:t>
            </a:r>
          </a:p>
          <a:p>
            <a:pPr lvl="1" algn="l" rtl="0"/>
            <a:r>
              <a:rPr lang="en-US" b="1" dirty="0"/>
              <a:t>Take from </a:t>
            </a:r>
            <a:r>
              <a:rPr lang="en-US" b="1" dirty="0" err="1"/>
              <a:t>Ifatch</a:t>
            </a:r>
            <a:endParaRPr lang="en-US" b="1" dirty="0"/>
          </a:p>
          <a:p>
            <a:pPr algn="l" rtl="0"/>
            <a:r>
              <a:rPr lang="en-US" dirty="0"/>
              <a:t>Baseline = 80 trials</a:t>
            </a:r>
          </a:p>
          <a:p>
            <a:pPr algn="l" rtl="0"/>
            <a:r>
              <a:rPr lang="en-US" dirty="0"/>
              <a:t>Training (AFACT) = 160 –in two block (break = 3 minutes)</a:t>
            </a:r>
          </a:p>
          <a:p>
            <a:pPr algn="l" rtl="0"/>
            <a:r>
              <a:rPr lang="en-US" dirty="0"/>
              <a:t>Post  intervention = 80 trials</a:t>
            </a:r>
          </a:p>
          <a:p>
            <a:pPr algn="l" rtl="0"/>
            <a:r>
              <a:rPr lang="en-US" dirty="0"/>
              <a:t>MAB (self-caught = 40 / probe-caught=80)</a:t>
            </a:r>
          </a:p>
          <a:p>
            <a:pPr lvl="1" algn="l" rtl="0"/>
            <a:r>
              <a:rPr lang="en-US" dirty="0"/>
              <a:t>If probe </a:t>
            </a:r>
            <a:r>
              <a:rPr lang="en-US" dirty="0">
                <a:sym typeface="Wingdings" panose="05000000000000000000" pitchFamily="2" charset="2"/>
              </a:rPr>
              <a:t> after half of negs and neutrals</a:t>
            </a:r>
          </a:p>
          <a:p>
            <a:pPr lvl="1" algn="l" rtl="0"/>
            <a:r>
              <a:rPr lang="en-US" dirty="0"/>
              <a:t>Presented until answer</a:t>
            </a:r>
          </a:p>
          <a:p>
            <a:pPr lvl="1" algn="l" rtl="0"/>
            <a:r>
              <a:rPr lang="en-US" dirty="0"/>
              <a:t>Followed by 1.5sec blank </a:t>
            </a:r>
            <a:r>
              <a:rPr lang="en-US" dirty="0">
                <a:sym typeface="Wingdings" panose="05000000000000000000" pitchFamily="2" charset="2"/>
              </a:rPr>
              <a:t> random number of 1 or 2 neutral trials</a:t>
            </a:r>
            <a:endParaRPr lang="en-US" dirty="0"/>
          </a:p>
          <a:p>
            <a:pPr algn="l" rtl="0"/>
            <a:r>
              <a:rPr lang="en-US" dirty="0"/>
              <a:t>Catch trials</a:t>
            </a:r>
          </a:p>
          <a:p>
            <a:pPr lvl="1" algn="l" rtl="0"/>
            <a:r>
              <a:rPr lang="en-US" dirty="0" err="1"/>
              <a:t>Liad</a:t>
            </a:r>
            <a:r>
              <a:rPr lang="en-US" dirty="0"/>
              <a:t> – only at baseline – 10/80</a:t>
            </a:r>
          </a:p>
          <a:p>
            <a:pPr algn="l" rtl="0"/>
            <a:endParaRPr lang="en-US" dirty="0"/>
          </a:p>
          <a:p>
            <a:pPr lvl="1" algn="l" rtl="0">
              <a:buFontTx/>
              <a:buChar char="-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39321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8F1F480-0955-4C6B-8344-7339F833C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Sentences Habituation prevention strategies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C38C49A-2800-4635-9890-BDBB04DC3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Limiting number of trials</a:t>
            </a:r>
          </a:p>
          <a:p>
            <a:pPr algn="l" rtl="0"/>
            <a:r>
              <a:rPr lang="en-US" dirty="0"/>
              <a:t>Exciding the number of exposure</a:t>
            </a:r>
          </a:p>
          <a:p>
            <a:pPr algn="l" rtl="0"/>
            <a:r>
              <a:rPr lang="en-US" dirty="0"/>
              <a:t>Exciding the number of sentences sampling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61856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6347</TotalTime>
  <Words>1000</Words>
  <Application>Microsoft Office PowerPoint</Application>
  <PresentationFormat>Custom</PresentationFormat>
  <Paragraphs>230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EXPERIMENTAL DESIGN</vt:lpstr>
      <vt:lpstr>Missions - Tomer </vt:lpstr>
      <vt:lpstr>PowerPoint Presentation</vt:lpstr>
      <vt:lpstr>PowerPoint Presentation</vt:lpstr>
      <vt:lpstr>PowerPoint Presentation</vt:lpstr>
      <vt:lpstr>Progress plan</vt:lpstr>
      <vt:lpstr>PowerPoint Presentation</vt:lpstr>
      <vt:lpstr>Design fine details by trials for most tasks</vt:lpstr>
      <vt:lpstr>Sentences Habituation prevention strategies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תומר עוז</dc:creator>
  <cp:lastModifiedBy>תומר עוז</cp:lastModifiedBy>
  <cp:revision>75</cp:revision>
  <dcterms:created xsi:type="dcterms:W3CDTF">2019-05-28T12:41:57Z</dcterms:created>
  <dcterms:modified xsi:type="dcterms:W3CDTF">2020-07-20T17:21:53Z</dcterms:modified>
</cp:coreProperties>
</file>