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4" r:id="rId2"/>
    <p:sldId id="265" r:id="rId3"/>
    <p:sldId id="266" r:id="rId4"/>
    <p:sldId id="279" r:id="rId5"/>
    <p:sldId id="280" r:id="rId6"/>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194" autoAdjust="0"/>
  </p:normalViewPr>
  <p:slideViewPr>
    <p:cSldViewPr snapToGrid="0">
      <p:cViewPr varScale="1">
        <p:scale>
          <a:sx n="97" d="100"/>
          <a:sy n="97" d="100"/>
        </p:scale>
        <p:origin x="10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0F5AB-C98F-4759-9D05-F414FD7B35E1}" type="datetimeFigureOut">
              <a:rPr lang="en-US" smtClean="0"/>
              <a:t>2/11/2021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2C1452-936D-4F19-ADA9-7B8746D33D07}" type="slidenum">
              <a:rPr lang="en-US" smtClean="0"/>
              <a:t>‹#›</a:t>
            </a:fld>
            <a:endParaRPr lang="en-US"/>
          </a:p>
        </p:txBody>
      </p:sp>
    </p:spTree>
    <p:extLst>
      <p:ext uri="{BB962C8B-B14F-4D97-AF65-F5344CB8AC3E}">
        <p14:creationId xmlns:p14="http://schemas.microsoft.com/office/powerpoint/2010/main" val="2909903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solidFill>
                  <a:schemeClr val="tx1"/>
                </a:solidFill>
                <a:latin typeface="David" panose="020E0502060401010101" pitchFamily="34" charset="-79"/>
                <a:cs typeface="David" panose="020E0502060401010101" pitchFamily="34" charset="-79"/>
              </a:rPr>
              <a:t>מטרת האימון היא ללמד אותך להיות מודע בזמן אמת כאשר מחשבה מסוימת משפיעה על הקשב שלך, כדי שתוכל להפנות את הקשב מהמחשבה אל המטלה שאתה מנסה לבצע, במקרה שלנו לזהות ספרות. – להוסיף ל-</a:t>
            </a:r>
            <a:r>
              <a:rPr lang="en-US" sz="1200" dirty="0">
                <a:solidFill>
                  <a:schemeClr val="tx1"/>
                </a:solidFill>
                <a:latin typeface="David" panose="020E0502060401010101" pitchFamily="34" charset="-79"/>
                <a:cs typeface="David" panose="020E0502060401010101" pitchFamily="34" charset="-79"/>
              </a:rPr>
              <a:t>BMM</a:t>
            </a:r>
            <a:endParaRPr lang="he-IL" sz="1200" dirty="0">
              <a:solidFill>
                <a:schemeClr val="tx1"/>
              </a:solidFill>
              <a:latin typeface="David" panose="020E0502060401010101" pitchFamily="34" charset="-79"/>
              <a:cs typeface="David" panose="020E0502060401010101" pitchFamily="34" charset="-79"/>
            </a:endParaRPr>
          </a:p>
          <a:p>
            <a:endParaRPr lang="en-US" dirty="0"/>
          </a:p>
        </p:txBody>
      </p:sp>
      <p:sp>
        <p:nvSpPr>
          <p:cNvPr id="4" name="Slide Number Placeholder 3"/>
          <p:cNvSpPr>
            <a:spLocks noGrp="1"/>
          </p:cNvSpPr>
          <p:nvPr>
            <p:ph type="sldNum" sz="quarter" idx="5"/>
          </p:nvPr>
        </p:nvSpPr>
        <p:spPr/>
        <p:txBody>
          <a:bodyPr/>
          <a:lstStyle/>
          <a:p>
            <a:fld id="{982C1452-936D-4F19-ADA9-7B8746D33D07}" type="slidenum">
              <a:rPr lang="en-US" smtClean="0"/>
              <a:t>4</a:t>
            </a:fld>
            <a:endParaRPr lang="en-US"/>
          </a:p>
        </p:txBody>
      </p:sp>
    </p:spTree>
    <p:extLst>
      <p:ext uri="{BB962C8B-B14F-4D97-AF65-F5344CB8AC3E}">
        <p14:creationId xmlns:p14="http://schemas.microsoft.com/office/powerpoint/2010/main" val="3912430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כ"ט/שבט/תשפ"א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31231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כ"ט/שבט/תשפ"א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4193414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כ"ט/שבט/תשפ"א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3877672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כ"ט/שבט/תשפ"א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97471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6B59E2-DA6D-487B-96A5-0C8E7410BF99}" type="datetimeFigureOut">
              <a:rPr lang="he-IL" smtClean="0"/>
              <a:t>כ"ט/שבט/תשפ"א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628619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306B59E2-DA6D-487B-96A5-0C8E7410BF99}" type="datetimeFigureOut">
              <a:rPr lang="he-IL" smtClean="0"/>
              <a:t>כ"ט/שבט/תשפ"א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501224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306B59E2-DA6D-487B-96A5-0C8E7410BF99}" type="datetimeFigureOut">
              <a:rPr lang="he-IL" smtClean="0"/>
              <a:t>כ"ט/שבט/תשפ"א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03277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306B59E2-DA6D-487B-96A5-0C8E7410BF99}" type="datetimeFigureOut">
              <a:rPr lang="he-IL" smtClean="0"/>
              <a:t>כ"ט/שבט/תשפ"א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21643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B59E2-DA6D-487B-96A5-0C8E7410BF99}" type="datetimeFigureOut">
              <a:rPr lang="he-IL" smtClean="0"/>
              <a:t>כ"ט/שבט/תשפ"א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35754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6B59E2-DA6D-487B-96A5-0C8E7410BF99}" type="datetimeFigureOut">
              <a:rPr lang="he-IL" smtClean="0"/>
              <a:t>כ"ט/שבט/תשפ"א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562473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6B59E2-DA6D-487B-96A5-0C8E7410BF99}" type="datetimeFigureOut">
              <a:rPr lang="he-IL" smtClean="0"/>
              <a:t>כ"ט/שבט/תשפ"א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747643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6B59E2-DA6D-487B-96A5-0C8E7410BF99}" type="datetimeFigureOut">
              <a:rPr lang="he-IL" smtClean="0"/>
              <a:t>כ"ט/שבט/תשפ"א</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D76-4E69-41BD-91D7-3CE549900DE9}" type="slidenum">
              <a:rPr lang="he-IL" smtClean="0"/>
              <a:t>‹#›</a:t>
            </a:fld>
            <a:endParaRPr lang="he-IL"/>
          </a:p>
        </p:txBody>
      </p:sp>
    </p:spTree>
    <p:extLst>
      <p:ext uri="{BB962C8B-B14F-4D97-AF65-F5344CB8AC3E}">
        <p14:creationId xmlns:p14="http://schemas.microsoft.com/office/powerpoint/2010/main" val="1083036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dirty="0">
                <a:solidFill>
                  <a:schemeClr val="tx1"/>
                </a:solidFill>
                <a:latin typeface="David" panose="020E0502060401010101" pitchFamily="34" charset="-79"/>
                <a:cs typeface="David" panose="020E0502060401010101" pitchFamily="34" charset="-79"/>
              </a:rPr>
              <a:t>תודה רבה על המאמץ שלך עד כה.</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בעת ביצוע המטלה האחרונה המחשב בדק את תגובותייך ומצא שלמחשבות מסוימות יש השפעה על הדרך שבה אתה מפנה את הקשב שלך.</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במילים אחרות, יש לך </a:t>
            </a:r>
            <a:r>
              <a:rPr lang="he-IL" sz="2325" b="1" dirty="0">
                <a:solidFill>
                  <a:schemeClr val="tx1"/>
                </a:solidFill>
                <a:latin typeface="David" panose="020E0502060401010101" pitchFamily="34" charset="-79"/>
                <a:cs typeface="David" panose="020E0502060401010101" pitchFamily="34" charset="-79"/>
              </a:rPr>
              <a:t>הטיית קשב למחשבות מסוימות</a:t>
            </a:r>
            <a:r>
              <a:rPr lang="en-US" sz="2325" dirty="0">
                <a:solidFill>
                  <a:schemeClr val="tx1"/>
                </a:solidFill>
                <a:latin typeface="David" panose="020E0502060401010101" pitchFamily="34" charset="-79"/>
                <a:cs typeface="David" panose="020E0502060401010101" pitchFamily="34" charset="-79"/>
              </a:rPr>
              <a:t>.</a:t>
            </a:r>
            <a:endParaRPr lang="he-IL" sz="2325" dirty="0">
              <a:solidFill>
                <a:schemeClr val="tx1"/>
              </a:solidFill>
              <a:latin typeface="David" panose="020E0502060401010101" pitchFamily="34" charset="-79"/>
              <a:cs typeface="David" panose="020E0502060401010101" pitchFamily="34" charset="-79"/>
            </a:endParaRPr>
          </a:p>
          <a:p>
            <a:pPr algn="ctr" rtl="1"/>
            <a:endParaRPr lang="en-US"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בשלב הבא של הניסוי, אתה תבצע אימון מנטלי שנועד להפחית את הטיית הקשב </a:t>
            </a:r>
            <a:r>
              <a:rPr lang="he-IL" sz="2325">
                <a:solidFill>
                  <a:schemeClr val="tx1"/>
                </a:solidFill>
                <a:latin typeface="David" panose="020E0502060401010101" pitchFamily="34" charset="-79"/>
                <a:cs typeface="David" panose="020E0502060401010101" pitchFamily="34" charset="-79"/>
              </a:rPr>
              <a:t>שלך.</a:t>
            </a:r>
            <a:endParaRPr lang="he-IL" sz="2325"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spTree>
    <p:extLst>
      <p:ext uri="{BB962C8B-B14F-4D97-AF65-F5344CB8AC3E}">
        <p14:creationId xmlns:p14="http://schemas.microsoft.com/office/powerpoint/2010/main" val="159094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b="1" u="sng" dirty="0">
                <a:solidFill>
                  <a:schemeClr val="tx1"/>
                </a:solidFill>
                <a:latin typeface="David" panose="020E0502060401010101" pitchFamily="34" charset="-79"/>
                <a:cs typeface="David" panose="020E0502060401010101" pitchFamily="34" charset="-79"/>
              </a:rPr>
              <a:t>אימון מנטלי להפחתת הטיית קשב</a:t>
            </a:r>
          </a:p>
          <a:p>
            <a:pPr algn="ctr" rtl="1"/>
            <a:endParaRPr lang="en-US"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האימון שתבצע עכשיו דומה למטלה שביצעת קודם, רק שהפעם בחלק מהצעדים יוצג בפניך משוב על המידה בה הקשב שלך מוטה. </a:t>
            </a:r>
            <a:r>
              <a:rPr lang="he-IL" sz="2325" dirty="0">
                <a:solidFill>
                  <a:srgbClr val="FF0000"/>
                </a:solidFill>
                <a:latin typeface="David" panose="020E0502060401010101" pitchFamily="34" charset="-79"/>
                <a:cs typeface="David" panose="020E0502060401010101" pitchFamily="34" charset="-79"/>
              </a:rPr>
              <a:t>[להסביר שהפידבק הוא על ההטיה במחשבה הספציפית לפי אריק]</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בכל צעד, אתה מתבקש ללחוץ על הכפתור המתאים במקלדת בדיוק כפי שעשית קודם – מהר, ומדויק, לפי הספרה המוצגת.</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rgbClr val="FF0000"/>
                </a:solidFill>
                <a:latin typeface="David" panose="020E0502060401010101" pitchFamily="34" charset="-79"/>
                <a:cs typeface="David" panose="020E0502060401010101" pitchFamily="34" charset="-79"/>
              </a:rPr>
              <a:t>[תמונה של מקלדת עם המדבקות]</a:t>
            </a:r>
          </a:p>
          <a:p>
            <a:pPr algn="ctr" rtl="1"/>
            <a:endParaRPr lang="he-IL" sz="2325"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spTree>
    <p:extLst>
      <p:ext uri="{BB962C8B-B14F-4D97-AF65-F5344CB8AC3E}">
        <p14:creationId xmlns:p14="http://schemas.microsoft.com/office/powerpoint/2010/main" val="2388474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dirty="0">
                <a:solidFill>
                  <a:schemeClr val="tx1"/>
                </a:solidFill>
                <a:latin typeface="David" panose="020E0502060401010101" pitchFamily="34" charset="-79"/>
                <a:cs typeface="David" panose="020E0502060401010101" pitchFamily="34" charset="-79"/>
              </a:rPr>
              <a:t>מיד לאחר שתלחץ על הכפתור, יוצג בפניך המשוב הבא:</a:t>
            </a:r>
            <a:endParaRPr lang="en-US" sz="2325" dirty="0">
              <a:solidFill>
                <a:schemeClr val="tx1"/>
              </a:solidFill>
              <a:latin typeface="David" panose="020E0502060401010101" pitchFamily="34" charset="-79"/>
              <a:cs typeface="David" panose="020E0502060401010101" pitchFamily="34" charset="-79"/>
            </a:endParaRPr>
          </a:p>
          <a:p>
            <a:pPr algn="ctr" rtl="1"/>
            <a:endParaRPr lang="en-US" sz="2325" dirty="0">
              <a:solidFill>
                <a:schemeClr val="tx1"/>
              </a:solidFill>
              <a:latin typeface="David" panose="020E0502060401010101" pitchFamily="34" charset="-79"/>
              <a:cs typeface="David" panose="020E0502060401010101" pitchFamily="34" charset="-79"/>
            </a:endParaRPr>
          </a:p>
          <a:p>
            <a:pPr algn="ctr" rtl="1"/>
            <a:endParaRPr lang="en-US" sz="2325" dirty="0">
              <a:solidFill>
                <a:schemeClr val="tx1"/>
              </a:solidFill>
              <a:latin typeface="David" panose="020E0502060401010101" pitchFamily="34" charset="-79"/>
              <a:cs typeface="David" panose="020E0502060401010101" pitchFamily="34" charset="-79"/>
            </a:endParaRPr>
          </a:p>
          <a:p>
            <a:pPr algn="ctr" rtl="1"/>
            <a:endParaRPr lang="en-US"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grpSp>
        <p:nvGrpSpPr>
          <p:cNvPr id="6" name="Group 5"/>
          <p:cNvGrpSpPr/>
          <p:nvPr/>
        </p:nvGrpSpPr>
        <p:grpSpPr>
          <a:xfrm>
            <a:off x="5456126" y="1779804"/>
            <a:ext cx="2020995" cy="3166593"/>
            <a:chOff x="5456126" y="1779804"/>
            <a:chExt cx="2020995" cy="3166593"/>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126" y="1779804"/>
              <a:ext cx="645818" cy="316659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4929" y="3206837"/>
              <a:ext cx="1302192" cy="312526"/>
            </a:xfrm>
            <a:prstGeom prst="rect">
              <a:avLst/>
            </a:prstGeom>
          </p:spPr>
        </p:pic>
      </p:grpSp>
    </p:spTree>
    <p:extLst>
      <p:ext uri="{BB962C8B-B14F-4D97-AF65-F5344CB8AC3E}">
        <p14:creationId xmlns:p14="http://schemas.microsoft.com/office/powerpoint/2010/main" val="3788500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מטרת האימון היא ללמד אותך להיות מודע בזמן אמת כאשר מחשבה מסוימת משפיעה על הקשב שלך, כדי שתוכל להפנות את הקשב מהמחשבה אל המטלה שאתה מנסה לבצע, במקרה שלנו לזהות ספרות.</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במקרה שבו מחשבה מסוימת תשפיע על הקשב שלך, החץ במשוב יצביע על "מוטה", ויראה לך עד כמה תשומת הלב שלך הושפעה מהמחשבה.</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ככל שהקשב שלך יהיה פחות מוטה, החץ במשוב שתקבל יעלה </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6199" y="3062165"/>
            <a:ext cx="1351862" cy="2113303"/>
          </a:xfrm>
          <a:prstGeom prst="rect">
            <a:avLst/>
          </a:prstGeom>
        </p:spPr>
      </p:pic>
      <p:sp>
        <p:nvSpPr>
          <p:cNvPr id="2" name="Rectangle 1">
            <a:extLst>
              <a:ext uri="{FF2B5EF4-FFF2-40B4-BE49-F238E27FC236}">
                <a16:creationId xmlns:a16="http://schemas.microsoft.com/office/drawing/2014/main" id="{19D6A6BA-4E0D-4527-9EFB-87B3DDD9ACCD}"/>
              </a:ext>
            </a:extLst>
          </p:cNvPr>
          <p:cNvSpPr/>
          <p:nvPr/>
        </p:nvSpPr>
        <p:spPr>
          <a:xfrm>
            <a:off x="3523377" y="3830444"/>
            <a:ext cx="1530564" cy="576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לשנות ללא מוטה</a:t>
            </a:r>
            <a:endParaRPr lang="en-US" dirty="0"/>
          </a:p>
        </p:txBody>
      </p:sp>
    </p:spTree>
    <p:extLst>
      <p:ext uri="{BB962C8B-B14F-4D97-AF65-F5344CB8AC3E}">
        <p14:creationId xmlns:p14="http://schemas.microsoft.com/office/powerpoint/2010/main" val="4289600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dirty="0">
                <a:solidFill>
                  <a:schemeClr val="tx1"/>
                </a:solidFill>
                <a:latin typeface="David" panose="020E0502060401010101" pitchFamily="34" charset="-79"/>
                <a:cs typeface="David" panose="020E0502060401010101" pitchFamily="34" charset="-79"/>
              </a:rPr>
              <a:t>בכל פעם, נסה להשתמש במשוב כדי ללמוד לאזן את הקשב שלך, ולמנוע ממנו להיות מושפע מהמחשבות השליליות בהמשך המטלה.</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b="1" dirty="0">
                <a:solidFill>
                  <a:schemeClr val="tx1"/>
                </a:solidFill>
                <a:latin typeface="David" panose="020E0502060401010101" pitchFamily="34" charset="-79"/>
                <a:cs typeface="David" panose="020E0502060401010101" pitchFamily="34" charset="-79"/>
              </a:rPr>
              <a:t>חשוב לזכור – </a:t>
            </a:r>
            <a:r>
              <a:rPr lang="he-IL" sz="2325" dirty="0">
                <a:solidFill>
                  <a:schemeClr val="tx1"/>
                </a:solidFill>
                <a:latin typeface="David" panose="020E0502060401010101" pitchFamily="34" charset="-79"/>
                <a:cs typeface="David" panose="020E0502060401010101" pitchFamily="34" charset="-79"/>
              </a:rPr>
              <a:t>בכל פעם שיוצג משוב, הוא מתייחס לקשב שלך </a:t>
            </a:r>
            <a:r>
              <a:rPr lang="he-IL" sz="2325" b="1" dirty="0">
                <a:solidFill>
                  <a:schemeClr val="tx1"/>
                </a:solidFill>
                <a:latin typeface="David" panose="020E0502060401010101" pitchFamily="34" charset="-79"/>
                <a:cs typeface="David" panose="020E0502060401010101" pitchFamily="34" charset="-79"/>
              </a:rPr>
              <a:t>בצעד האחרון בלבד</a:t>
            </a:r>
            <a:r>
              <a:rPr lang="he-IL" sz="2325" dirty="0">
                <a:solidFill>
                  <a:schemeClr val="tx1"/>
                </a:solidFill>
                <a:latin typeface="David" panose="020E0502060401010101" pitchFamily="34" charset="-79"/>
                <a:cs typeface="David" panose="020E0502060401010101" pitchFamily="34" charset="-79"/>
              </a:rPr>
              <a:t>!</a:t>
            </a:r>
          </a:p>
          <a:p>
            <a:pPr algn="ctr" rtl="1"/>
            <a:endParaRPr lang="he-IL" sz="2325" b="1" dirty="0">
              <a:solidFill>
                <a:schemeClr val="tx1"/>
              </a:solidFill>
              <a:latin typeface="David" panose="020E0502060401010101" pitchFamily="34" charset="-79"/>
              <a:cs typeface="David" panose="020E0502060401010101" pitchFamily="34" charset="-79"/>
            </a:endParaRPr>
          </a:p>
          <a:p>
            <a:pPr algn="ctr" rtl="1"/>
            <a:r>
              <a:rPr lang="he-IL" sz="2325" b="1" dirty="0">
                <a:solidFill>
                  <a:schemeClr val="tx1"/>
                </a:solidFill>
                <a:latin typeface="David" panose="020E0502060401010101" pitchFamily="34" charset="-79"/>
                <a:cs typeface="David" panose="020E0502060401010101" pitchFamily="34" charset="-79"/>
              </a:rPr>
              <a:t>במידה והבנת את ההוראות אנא לחץ כדי להמשיך.</a:t>
            </a: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spTree>
    <p:extLst>
      <p:ext uri="{BB962C8B-B14F-4D97-AF65-F5344CB8AC3E}">
        <p14:creationId xmlns:p14="http://schemas.microsoft.com/office/powerpoint/2010/main" val="2930946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325</Words>
  <Application>Microsoft Office PowerPoint</Application>
  <PresentationFormat>Widescreen</PresentationFormat>
  <Paragraphs>46</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David</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Lab</dc:creator>
  <cp:lastModifiedBy>תומר עוז</cp:lastModifiedBy>
  <cp:revision>22</cp:revision>
  <dcterms:created xsi:type="dcterms:W3CDTF">2016-12-01T14:05:08Z</dcterms:created>
  <dcterms:modified xsi:type="dcterms:W3CDTF">2021-02-11T08:57:40Z</dcterms:modified>
</cp:coreProperties>
</file>