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65" r:id="rId3"/>
    <p:sldId id="281" r:id="rId4"/>
    <p:sldId id="266" r:id="rId5"/>
    <p:sldId id="282" r:id="rId6"/>
    <p:sldId id="279" r:id="rId7"/>
    <p:sldId id="280" r:id="rId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194" autoAdjust="0"/>
  </p:normalViewPr>
  <p:slideViewPr>
    <p:cSldViewPr snapToGrid="0">
      <p:cViewPr varScale="1">
        <p:scale>
          <a:sx n="62" d="100"/>
          <a:sy n="62" d="100"/>
        </p:scale>
        <p:origin x="9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0F5AB-C98F-4759-9D05-F414FD7B35E1}"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C1452-936D-4F19-ADA9-7B8746D33D07}" type="slidenum">
              <a:rPr lang="en-US" smtClean="0"/>
              <a:t>‹#›</a:t>
            </a:fld>
            <a:endParaRPr lang="en-US"/>
          </a:p>
        </p:txBody>
      </p:sp>
    </p:spTree>
    <p:extLst>
      <p:ext uri="{BB962C8B-B14F-4D97-AF65-F5344CB8AC3E}">
        <p14:creationId xmlns:p14="http://schemas.microsoft.com/office/powerpoint/2010/main" val="290990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5</a:t>
            </a:fld>
            <a:endParaRPr lang="en-US"/>
          </a:p>
        </p:txBody>
      </p:sp>
    </p:spTree>
    <p:extLst>
      <p:ext uri="{BB962C8B-B14F-4D97-AF65-F5344CB8AC3E}">
        <p14:creationId xmlns:p14="http://schemas.microsoft.com/office/powerpoint/2010/main" val="5964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6</a:t>
            </a:fld>
            <a:endParaRPr lang="en-US"/>
          </a:p>
        </p:txBody>
      </p:sp>
    </p:spTree>
    <p:extLst>
      <p:ext uri="{BB962C8B-B14F-4D97-AF65-F5344CB8AC3E}">
        <p14:creationId xmlns:p14="http://schemas.microsoft.com/office/powerpoint/2010/main" val="391243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לוודא האם השקף הזה רלבנטי? </a:t>
            </a:r>
            <a:endParaRPr lang="en-US" dirty="0"/>
          </a:p>
        </p:txBody>
      </p:sp>
      <p:sp>
        <p:nvSpPr>
          <p:cNvPr id="4" name="Slide Number Placeholder 3"/>
          <p:cNvSpPr>
            <a:spLocks noGrp="1"/>
          </p:cNvSpPr>
          <p:nvPr>
            <p:ph type="sldNum" sz="quarter" idx="5"/>
          </p:nvPr>
        </p:nvSpPr>
        <p:spPr/>
        <p:txBody>
          <a:bodyPr/>
          <a:lstStyle/>
          <a:p>
            <a:fld id="{982C1452-936D-4F19-ADA9-7B8746D33D07}" type="slidenum">
              <a:rPr lang="en-US" smtClean="0"/>
              <a:t>7</a:t>
            </a:fld>
            <a:endParaRPr lang="en-US"/>
          </a:p>
        </p:txBody>
      </p:sp>
    </p:spTree>
    <p:extLst>
      <p:ext uri="{BB962C8B-B14F-4D97-AF65-F5344CB8AC3E}">
        <p14:creationId xmlns:p14="http://schemas.microsoft.com/office/powerpoint/2010/main" val="85205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31231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19341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87767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9747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B59E2-DA6D-487B-96A5-0C8E7410BF99}" type="datetimeFigureOut">
              <a:rPr lang="he-IL" smtClean="0"/>
              <a:t>י'/אדר/תשפ"א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6286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306B59E2-DA6D-487B-96A5-0C8E7410BF99}" type="datetimeFigureOut">
              <a:rPr lang="he-IL" smtClean="0"/>
              <a:t>י'/אדר/תשפ"א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5012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306B59E2-DA6D-487B-96A5-0C8E7410BF99}" type="datetimeFigureOut">
              <a:rPr lang="he-IL" smtClean="0"/>
              <a:t>י'/אדר/תשפ"א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03277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306B59E2-DA6D-487B-96A5-0C8E7410BF99}" type="datetimeFigureOut">
              <a:rPr lang="he-IL" smtClean="0"/>
              <a:t>י'/אדר/תשפ"א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21643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59E2-DA6D-487B-96A5-0C8E7410BF99}" type="datetimeFigureOut">
              <a:rPr lang="he-IL" smtClean="0"/>
              <a:t>י'/אדר/תשפ"א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3575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י'/אדר/תשפ"א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56247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י'/אדר/תשפ"א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74764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9E2-DA6D-487B-96A5-0C8E7410BF99}" type="datetimeFigureOut">
              <a:rPr lang="he-IL" smtClean="0"/>
              <a:t>י'/אדר/תשפ"א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D76-4E69-41BD-91D7-3CE549900DE9}" type="slidenum">
              <a:rPr lang="he-IL" smtClean="0"/>
              <a:t>‹#›</a:t>
            </a:fld>
            <a:endParaRPr lang="he-IL"/>
          </a:p>
        </p:txBody>
      </p:sp>
    </p:spTree>
    <p:extLst>
      <p:ext uri="{BB962C8B-B14F-4D97-AF65-F5344CB8AC3E}">
        <p14:creationId xmlns:p14="http://schemas.microsoft.com/office/powerpoint/2010/main" val="108303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תודה רבה על המאמץ שלך עד כה.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במילים אחרות, יש לך </a:t>
            </a:r>
            <a:r>
              <a:rPr lang="he-IL" sz="2325" b="1" dirty="0">
                <a:solidFill>
                  <a:schemeClr val="tx1"/>
                </a:solidFill>
                <a:latin typeface="David" panose="020E0502060401010101" pitchFamily="34" charset="-79"/>
                <a:cs typeface="David" panose="020E0502060401010101" pitchFamily="34" charset="-79"/>
              </a:rPr>
              <a:t>הטיית קשב למחשבות מסוימות</a:t>
            </a:r>
            <a:r>
              <a:rPr lang="en-US" sz="2325" dirty="0">
                <a:solidFill>
                  <a:schemeClr val="tx1"/>
                </a:solidFill>
                <a:latin typeface="David" panose="020E0502060401010101" pitchFamily="34" charset="-79"/>
                <a:cs typeface="David" panose="020E0502060401010101" pitchFamily="34" charset="-79"/>
              </a:rPr>
              <a:t>.</a:t>
            </a:r>
            <a:endParaRPr lang="he-IL"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בשלב הבא של הניסוי, אתה תבצע אימון מנטלי שנועד להפחית את הטיית הקשב </a:t>
            </a:r>
            <a:r>
              <a:rPr lang="he-IL" sz="2325">
                <a:solidFill>
                  <a:schemeClr val="tx1"/>
                </a:solidFill>
                <a:latin typeface="David" panose="020E0502060401010101" pitchFamily="34" charset="-79"/>
                <a:cs typeface="David" panose="020E0502060401010101" pitchFamily="34" charset="-79"/>
              </a:rPr>
              <a:t>שלך.</a:t>
            </a:r>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59094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b="1" u="sng" dirty="0">
                <a:solidFill>
                  <a:schemeClr val="tx1"/>
                </a:solidFill>
                <a:latin typeface="David" panose="020E0502060401010101" pitchFamily="34" charset="-79"/>
                <a:cs typeface="David" panose="020E0502060401010101" pitchFamily="34" charset="-79"/>
              </a:rPr>
              <a:t>אימון מנטלי להפחתת הטיית קשב</a:t>
            </a: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האימון שתבצע עכשיו דומה למטלה שביצעת קודם, רק שהפעם בחלק מהצעדים יוצג בפניך משוב על המידה בה הקשב שלך מוטה כלפי מחשבה ספציפית.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בכל צעד, אתה מתבקש ללחוץ על הכפתור המתאים במקלדת בדיוק כפי שעשית קודם – מהר, ומדויק, לפי הספרה המוצגת.</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rgbClr val="FF0000"/>
                </a:solidFill>
                <a:latin typeface="David" panose="020E0502060401010101" pitchFamily="34" charset="-79"/>
                <a:cs typeface="David" panose="020E0502060401010101" pitchFamily="34" charset="-79"/>
              </a:rPr>
              <a:t>[תמונה של מקלדת עם המדבקות]</a:t>
            </a: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238847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b="1" u="sng" dirty="0">
                <a:solidFill>
                  <a:schemeClr val="tx1"/>
                </a:solidFill>
                <a:latin typeface="David" panose="020E0502060401010101" pitchFamily="34" charset="-79"/>
                <a:cs typeface="David" panose="020E0502060401010101" pitchFamily="34" charset="-79"/>
              </a:rPr>
              <a:t>אימון מנטלי להפחתת הטיית קשב</a:t>
            </a: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האימון שתבצע עכשיו דומה למטלה שביצעת קודם, רק שהפעם בחלק מהצעדים יוצג בפניך משוב על המידה בה הקשב שלך מוטה כלפי מחשבה ספציפית. </a:t>
            </a:r>
            <a:r>
              <a:rPr lang="he-IL" sz="2325" dirty="0">
                <a:solidFill>
                  <a:srgbClr val="FF0000"/>
                </a:solidFill>
                <a:latin typeface="David" panose="020E0502060401010101" pitchFamily="34" charset="-79"/>
                <a:cs typeface="David" panose="020E0502060401010101" pitchFamily="34" charset="-79"/>
              </a:rPr>
              <a:t>[להסביר שהפידבק הוא על ההטיה במחשבה הספציפית לפי אריק]</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בכל צעד, אתה מתבקש ללחוץ על הכפתור המתאים במקלדת בדיוק כפי שעשית קודם – מהר, ומדויק, לפי הספרה המוצגת.</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rgbClr val="FF0000"/>
                </a:solidFill>
                <a:latin typeface="David" panose="020E0502060401010101" pitchFamily="34" charset="-79"/>
                <a:cs typeface="David" panose="020E0502060401010101" pitchFamily="34" charset="-79"/>
              </a:rPr>
              <a:t>[תמונה של מקלדת עם המדבקות]</a:t>
            </a: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334143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מיד לאחר שתלחץ על הכפתור, יוצג בפניך המשוב הבא:</a:t>
            </a:r>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929" y="3206837"/>
            <a:ext cx="1302192" cy="312526"/>
          </a:xfrm>
          <a:prstGeom prst="rect">
            <a:avLst/>
          </a:prstGeom>
        </p:spPr>
      </p:pic>
      <p:grpSp>
        <p:nvGrpSpPr>
          <p:cNvPr id="8" name="Group 7">
            <a:extLst>
              <a:ext uri="{FF2B5EF4-FFF2-40B4-BE49-F238E27FC236}">
                <a16:creationId xmlns:a16="http://schemas.microsoft.com/office/drawing/2014/main" id="{FD73CF6C-85FA-421C-9C81-75CB47496658}"/>
              </a:ext>
            </a:extLst>
          </p:cNvPr>
          <p:cNvGrpSpPr/>
          <p:nvPr/>
        </p:nvGrpSpPr>
        <p:grpSpPr>
          <a:xfrm>
            <a:off x="5456126" y="1779803"/>
            <a:ext cx="645818" cy="3166594"/>
            <a:chOff x="5456126" y="1779803"/>
            <a:chExt cx="645818" cy="316659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7" name="Rectangle 6">
              <a:extLst>
                <a:ext uri="{FF2B5EF4-FFF2-40B4-BE49-F238E27FC236}">
                  <a16:creationId xmlns:a16="http://schemas.microsoft.com/office/drawing/2014/main" id="{C8FEFDAD-31B9-44FC-A9A9-A715985E7A58}"/>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600" b="1" dirty="0">
                  <a:solidFill>
                    <a:schemeClr val="tx1"/>
                  </a:solidFill>
                </a:rPr>
                <a:t>לא מוטה</a:t>
              </a:r>
              <a:endParaRPr lang="en-US" sz="1600" b="1" dirty="0">
                <a:solidFill>
                  <a:schemeClr val="tx1"/>
                </a:solidFill>
              </a:endParaRPr>
            </a:p>
          </p:txBody>
        </p:sp>
      </p:grpSp>
    </p:spTree>
    <p:extLst>
      <p:ext uri="{BB962C8B-B14F-4D97-AF65-F5344CB8AC3E}">
        <p14:creationId xmlns:p14="http://schemas.microsoft.com/office/powerpoint/2010/main" val="378850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 כאשר מחשבה מסוימת משפיעה על הקשב שלך</a:t>
            </a:r>
          </a:p>
          <a:p>
            <a:pPr algn="ctr" rtl="1"/>
            <a:r>
              <a:rPr lang="he-IL" sz="2325" dirty="0">
                <a:solidFill>
                  <a:schemeClr val="tx1"/>
                </a:solidFill>
                <a:latin typeface="David" panose="020E0502060401010101" pitchFamily="34" charset="-79"/>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algn="ctr" rtl="1"/>
            <a:r>
              <a:rPr lang="he-IL" sz="2325" dirty="0">
                <a:solidFill>
                  <a:schemeClr val="tx1"/>
                </a:solidFill>
                <a:latin typeface="David" panose="020E0502060401010101" pitchFamily="34" charset="-79"/>
                <a:cs typeface="David" panose="020E0502060401010101" pitchFamily="34" charset="-79"/>
              </a:rPr>
              <a:t>ככל שהקשב שלך יהיה פחות מוטה, החץ במשוב שתקבל יעלה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pic>
        <p:nvPicPr>
          <p:cNvPr id="11" name="Picture 10">
            <a:extLst>
              <a:ext uri="{FF2B5EF4-FFF2-40B4-BE49-F238E27FC236}">
                <a16:creationId xmlns:a16="http://schemas.microsoft.com/office/drawing/2014/main" id="{EF338D27-8E73-4E39-A070-1EB7C4C5B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808" y="4639960"/>
            <a:ext cx="1302192" cy="312526"/>
          </a:xfrm>
          <a:prstGeom prst="rect">
            <a:avLst/>
          </a:prstGeom>
        </p:spPr>
      </p:pic>
      <p:grpSp>
        <p:nvGrpSpPr>
          <p:cNvPr id="12" name="Group 11">
            <a:extLst>
              <a:ext uri="{FF2B5EF4-FFF2-40B4-BE49-F238E27FC236}">
                <a16:creationId xmlns:a16="http://schemas.microsoft.com/office/drawing/2014/main" id="{8CFF371B-033C-47EF-A3E7-C179B8B7E230}"/>
              </a:ext>
            </a:extLst>
          </p:cNvPr>
          <p:cNvGrpSpPr/>
          <p:nvPr/>
        </p:nvGrpSpPr>
        <p:grpSpPr>
          <a:xfrm>
            <a:off x="4075005" y="3212926"/>
            <a:ext cx="645818" cy="3166594"/>
            <a:chOff x="5456126" y="1779803"/>
            <a:chExt cx="645818" cy="3166594"/>
          </a:xfrm>
        </p:grpSpPr>
        <p:pic>
          <p:nvPicPr>
            <p:cNvPr id="13" name="Picture 12">
              <a:extLst>
                <a:ext uri="{FF2B5EF4-FFF2-40B4-BE49-F238E27FC236}">
                  <a16:creationId xmlns:a16="http://schemas.microsoft.com/office/drawing/2014/main" id="{61A8B834-D9C0-4E04-8370-2446EF26A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14" name="Rectangle 13">
              <a:extLst>
                <a:ext uri="{FF2B5EF4-FFF2-40B4-BE49-F238E27FC236}">
                  <a16:creationId xmlns:a16="http://schemas.microsoft.com/office/drawing/2014/main" id="{FF7B4884-692E-4524-9357-23E38F67C4CB}"/>
                </a:ext>
              </a:extLst>
            </p:cNvPr>
            <p:cNvSpPr/>
            <p:nvPr/>
          </p:nvSpPr>
          <p:spPr>
            <a:xfrm>
              <a:off x="5456126" y="1779803"/>
              <a:ext cx="639874" cy="40545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600" b="1" dirty="0">
                  <a:solidFill>
                    <a:schemeClr val="tx1"/>
                  </a:solidFill>
                </a:rPr>
                <a:t>לא מוטה</a:t>
              </a:r>
              <a:endParaRPr lang="en-US" sz="1600" b="1" dirty="0">
                <a:solidFill>
                  <a:schemeClr val="tx1"/>
                </a:solidFill>
              </a:endParaRPr>
            </a:p>
          </p:txBody>
        </p:sp>
      </p:grpSp>
    </p:spTree>
    <p:extLst>
      <p:ext uri="{BB962C8B-B14F-4D97-AF65-F5344CB8AC3E}">
        <p14:creationId xmlns:p14="http://schemas.microsoft.com/office/powerpoint/2010/main" val="261892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ככל שהקשב שלך יהיה פחות מוטה, החץ במשוב שתקבל יעלה </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2178" y="3244904"/>
            <a:ext cx="1351862" cy="2113303"/>
          </a:xfrm>
          <a:prstGeom prst="rect">
            <a:avLst/>
          </a:prstGeom>
        </p:spPr>
      </p:pic>
      <p:sp>
        <p:nvSpPr>
          <p:cNvPr id="2" name="Rectangle 1">
            <a:extLst>
              <a:ext uri="{FF2B5EF4-FFF2-40B4-BE49-F238E27FC236}">
                <a16:creationId xmlns:a16="http://schemas.microsoft.com/office/drawing/2014/main" id="{19D6A6BA-4E0D-4527-9EFB-87B3DDD9ACCD}"/>
              </a:ext>
            </a:extLst>
          </p:cNvPr>
          <p:cNvSpPr/>
          <p:nvPr/>
        </p:nvSpPr>
        <p:spPr>
          <a:xfrm>
            <a:off x="3523377" y="3830444"/>
            <a:ext cx="1530564" cy="576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לשנות ללא מוטה</a:t>
            </a:r>
            <a:endParaRPr lang="en-US" dirty="0"/>
          </a:p>
        </p:txBody>
      </p:sp>
    </p:spTree>
    <p:extLst>
      <p:ext uri="{BB962C8B-B14F-4D97-AF65-F5344CB8AC3E}">
        <p14:creationId xmlns:p14="http://schemas.microsoft.com/office/powerpoint/2010/main" val="428960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a:solidFill>
                  <a:srgbClr val="FF0000"/>
                </a:solidFill>
                <a:latin typeface="David" panose="020E0502060401010101" pitchFamily="34" charset="-79"/>
                <a:cs typeface="David" panose="020E0502060401010101" pitchFamily="34" charset="-79"/>
              </a:rPr>
              <a:t>רלבנטי? </a:t>
            </a:r>
            <a:r>
              <a:rPr lang="he-IL" sz="2325">
                <a:solidFill>
                  <a:schemeClr val="tx1"/>
                </a:solidFill>
                <a:latin typeface="David" panose="020E0502060401010101" pitchFamily="34" charset="-79"/>
                <a:cs typeface="David" panose="020E0502060401010101" pitchFamily="34" charset="-79"/>
              </a:rPr>
              <a:t>בכל </a:t>
            </a:r>
            <a:r>
              <a:rPr lang="he-IL" sz="2325" dirty="0">
                <a:solidFill>
                  <a:schemeClr val="tx1"/>
                </a:solidFill>
                <a:latin typeface="David" panose="020E0502060401010101" pitchFamily="34" charset="-79"/>
                <a:cs typeface="David" panose="020E0502060401010101" pitchFamily="34" charset="-79"/>
              </a:rPr>
              <a:t>פעם, נסה להשתמש במשוב כדי ללמוד לאזן את הקשב שלך, ולמנוע ממנו להיות מושפע מהמחשבות השליליות בהמשך המטלה.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b="1" dirty="0">
                <a:solidFill>
                  <a:schemeClr val="tx1"/>
                </a:solidFill>
                <a:latin typeface="David" panose="020E0502060401010101" pitchFamily="34" charset="-79"/>
                <a:cs typeface="David" panose="020E0502060401010101" pitchFamily="34" charset="-79"/>
              </a:rPr>
              <a:t>חשוב לזכור – </a:t>
            </a:r>
            <a:r>
              <a:rPr lang="he-IL" sz="2325" dirty="0">
                <a:solidFill>
                  <a:schemeClr val="tx1"/>
                </a:solidFill>
                <a:latin typeface="David" panose="020E0502060401010101" pitchFamily="34" charset="-79"/>
                <a:cs typeface="David" panose="020E0502060401010101" pitchFamily="34" charset="-79"/>
              </a:rPr>
              <a:t>בכל פעם שיוצג משוב, הוא מתייחס לקשב שלך </a:t>
            </a:r>
            <a:r>
              <a:rPr lang="he-IL" sz="2325" b="1" dirty="0">
                <a:solidFill>
                  <a:schemeClr val="tx1"/>
                </a:solidFill>
                <a:latin typeface="David" panose="020E0502060401010101" pitchFamily="34" charset="-79"/>
                <a:cs typeface="David" panose="020E0502060401010101" pitchFamily="34" charset="-79"/>
              </a:rPr>
              <a:t>בצעד האחרון בלבד</a:t>
            </a:r>
            <a:r>
              <a:rPr lang="he-IL" sz="2325" dirty="0">
                <a:solidFill>
                  <a:schemeClr val="tx1"/>
                </a:solidFill>
                <a:latin typeface="David" panose="020E0502060401010101" pitchFamily="34" charset="-79"/>
                <a:cs typeface="David" panose="020E0502060401010101" pitchFamily="34" charset="-79"/>
              </a:rPr>
              <a:t>!</a:t>
            </a:r>
          </a:p>
          <a:p>
            <a:pPr algn="ctr" rtl="1"/>
            <a:endParaRPr lang="he-IL" sz="2325" b="1" dirty="0">
              <a:solidFill>
                <a:schemeClr val="tx1"/>
              </a:solidFill>
              <a:latin typeface="David" panose="020E0502060401010101" pitchFamily="34" charset="-79"/>
              <a:cs typeface="David" panose="020E0502060401010101" pitchFamily="34" charset="-79"/>
            </a:endParaRPr>
          </a:p>
          <a:p>
            <a:pPr algn="ctr" rtl="1"/>
            <a:r>
              <a:rPr lang="he-IL" sz="2325" b="1" dirty="0">
                <a:solidFill>
                  <a:schemeClr val="tx1"/>
                </a:solidFill>
                <a:latin typeface="David" panose="020E0502060401010101" pitchFamily="34" charset="-79"/>
                <a:cs typeface="David" panose="020E0502060401010101" pitchFamily="34" charset="-79"/>
              </a:rPr>
              <a:t>במידה והבנת את ההוראות אנא לחץ כדי להמשיך.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1937" dirty="0">
                <a:solidFill>
                  <a:schemeClr val="tx1"/>
                </a:solidFill>
                <a:latin typeface="David" panose="020E0502060401010101" pitchFamily="34" charset="-79"/>
                <a:cs typeface="David" panose="020E0502060401010101" pitchFamily="34" charset="-79"/>
              </a:rPr>
              <a:t>לחץ על אחד המקשים כדי להמשיך</a:t>
            </a:r>
          </a:p>
        </p:txBody>
      </p:sp>
    </p:spTree>
    <p:extLst>
      <p:ext uri="{BB962C8B-B14F-4D97-AF65-F5344CB8AC3E}">
        <p14:creationId xmlns:p14="http://schemas.microsoft.com/office/powerpoint/2010/main" val="293094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503</Words>
  <Application>Microsoft Office PowerPoint</Application>
  <PresentationFormat>Widescreen</PresentationFormat>
  <Paragraphs>69</Paragraphs>
  <Slides>7</Slides>
  <Notes>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David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dc:creator>
  <cp:lastModifiedBy>עומר דר</cp:lastModifiedBy>
  <cp:revision>27</cp:revision>
  <dcterms:created xsi:type="dcterms:W3CDTF">2016-12-01T14:05:08Z</dcterms:created>
  <dcterms:modified xsi:type="dcterms:W3CDTF">2021-02-22T19:59:50Z</dcterms:modified>
</cp:coreProperties>
</file>