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64" r:id="rId3"/>
    <p:sldId id="265" r:id="rId4"/>
    <p:sldId id="284" r:id="rId5"/>
    <p:sldId id="259" r:id="rId6"/>
    <p:sldId id="283" r:id="rId7"/>
    <p:sldId id="281" r:id="rId8"/>
    <p:sldId id="266" r:id="rId9"/>
    <p:sldId id="282" r:id="rId10"/>
    <p:sldId id="279" r:id="rId11"/>
    <p:sldId id="280"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94" autoAdjust="0"/>
  </p:normalViewPr>
  <p:slideViewPr>
    <p:cSldViewPr snapToGrid="0">
      <p:cViewPr varScale="1">
        <p:scale>
          <a:sx n="98" d="100"/>
          <a:sy n="98"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8</a:t>
            </a:fld>
            <a:endParaRPr lang="en-US"/>
          </a:p>
        </p:txBody>
      </p:sp>
    </p:spTree>
    <p:extLst>
      <p:ext uri="{BB962C8B-B14F-4D97-AF65-F5344CB8AC3E}">
        <p14:creationId xmlns:p14="http://schemas.microsoft.com/office/powerpoint/2010/main" val="596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9</a:t>
            </a:fld>
            <a:endParaRPr lang="en-US"/>
          </a:p>
        </p:txBody>
      </p:sp>
    </p:spTree>
    <p:extLst>
      <p:ext uri="{BB962C8B-B14F-4D97-AF65-F5344CB8AC3E}">
        <p14:creationId xmlns:p14="http://schemas.microsoft.com/office/powerpoint/2010/main" val="391243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לוודא האם השקף הזה רלבנטי? </a:t>
            </a:r>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10</a:t>
            </a:fld>
            <a:endParaRPr lang="en-US"/>
          </a:p>
        </p:txBody>
      </p:sp>
    </p:spTree>
    <p:extLst>
      <p:ext uri="{BB962C8B-B14F-4D97-AF65-F5344CB8AC3E}">
        <p14:creationId xmlns:p14="http://schemas.microsoft.com/office/powerpoint/2010/main" val="8520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6384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5369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227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9142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944515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77181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460559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4583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7971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1294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5508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י"ג/אדר/תשפ"א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י"ג/אדר/תשפ"א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י"ג/אדר/תשפ"א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1684328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59094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rgbClr val="FF0000"/>
                </a:solidFill>
                <a:latin typeface="David" panose="020E0502060401010101" pitchFamily="34" charset="-79"/>
                <a:cs typeface="David" panose="020E0502060401010101" pitchFamily="34" charset="-79"/>
              </a:rPr>
              <a:t>רלבנטי? </a:t>
            </a:r>
            <a:r>
              <a:rPr lang="he-IL" sz="2325" dirty="0">
                <a:solidFill>
                  <a:schemeClr val="tx1"/>
                </a:solidFill>
                <a:latin typeface="David" panose="020E0502060401010101" pitchFamily="34" charset="-79"/>
                <a:cs typeface="David" panose="020E0502060401010101" pitchFamily="34" charset="-79"/>
              </a:rPr>
              <a:t>בכל פעם, נסה להשתמש במשוב כדי ללמוד לאזן את הקשב שלך, ולמנוע ממנו להיות מושפע מהמחשבות השליליות בהמשך המטלה.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חשוב לזכור – </a:t>
            </a:r>
            <a:r>
              <a:rPr lang="he-IL" sz="2325" dirty="0">
                <a:solidFill>
                  <a:schemeClr val="tx1"/>
                </a:solidFill>
                <a:latin typeface="David" panose="020E0502060401010101" pitchFamily="34" charset="-79"/>
                <a:cs typeface="David" panose="020E0502060401010101" pitchFamily="34" charset="-79"/>
              </a:rPr>
              <a:t>בכל פעם שיוצג משוב, הוא מתייחס לקשב שלך </a:t>
            </a:r>
            <a:r>
              <a:rPr lang="he-IL" sz="2325" b="1" dirty="0">
                <a:solidFill>
                  <a:schemeClr val="tx1"/>
                </a:solidFill>
                <a:latin typeface="David" panose="020E0502060401010101" pitchFamily="34" charset="-79"/>
                <a:cs typeface="David" panose="020E0502060401010101" pitchFamily="34" charset="-79"/>
              </a:rPr>
              <a:t>בצעד האחרון בלבד</a:t>
            </a:r>
            <a:r>
              <a:rPr lang="he-IL" sz="2325" dirty="0">
                <a:solidFill>
                  <a:schemeClr val="tx1"/>
                </a:solidFill>
                <a:latin typeface="David" panose="020E0502060401010101" pitchFamily="34" charset="-79"/>
                <a:cs typeface="David" panose="020E0502060401010101" pitchFamily="34" charset="-79"/>
              </a:rPr>
              <a:t>!</a:t>
            </a:r>
          </a:p>
          <a:p>
            <a:pPr algn="ctr" rtl="1"/>
            <a:endParaRPr lang="he-IL" sz="2325" b="1"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במידה והבנת את ההוראות אנא לחץ כדי להמשיך.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93094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כאשר תשמע\י משפט, את\ה מתבקש\ת להקשיב לו </a:t>
            </a:r>
            <a:r>
              <a:rPr lang="he-IL" sz="2330" b="1" dirty="0">
                <a:solidFill>
                  <a:schemeClr val="tx1"/>
                </a:solidFill>
                <a:latin typeface="David" panose="020E0502060401010101" pitchFamily="34" charset="-79"/>
                <a:cs typeface="David" panose="020E0502060401010101" pitchFamily="34" charset="-79"/>
              </a:rPr>
              <a:t>כפי שאת\ה מקשיב\ה למחשבה שעוברת לך בראש.</a:t>
            </a:r>
          </a:p>
          <a:p>
            <a:pPr algn="ctr" rtl="1"/>
            <a:r>
              <a:rPr lang="he-IL" sz="2330" dirty="0">
                <a:solidFill>
                  <a:schemeClr val="tx1"/>
                </a:solidFill>
                <a:latin typeface="David" panose="020E0502060401010101" pitchFamily="34" charset="-79"/>
                <a:cs typeface="David" panose="020E0502060401010101" pitchFamily="34" charset="-79"/>
              </a:rPr>
              <a:t>הפעם, לאחר כל משפט </a:t>
            </a:r>
            <a:r>
              <a:rPr lang="he-IL" sz="2330" b="1" dirty="0">
                <a:solidFill>
                  <a:schemeClr val="tx1"/>
                </a:solidFill>
                <a:latin typeface="David" panose="020E0502060401010101" pitchFamily="34" charset="-79"/>
                <a:cs typeface="David" panose="020E0502060401010101" pitchFamily="34" charset="-79"/>
              </a:rPr>
              <a:t>יוצגו בפניך מספר ריבועים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גדול או קטן מ-5 </a:t>
            </a: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חץ מעלה כאשר מספר הריבועים גדול מ-5, </a:t>
            </a:r>
          </a:p>
          <a:p>
            <a:pPr algn="ctr" rtl="1"/>
            <a:r>
              <a:rPr lang="he-IL" sz="2330" dirty="0">
                <a:solidFill>
                  <a:schemeClr val="tx1"/>
                </a:solidFill>
                <a:latin typeface="David" panose="020E0502060401010101" pitchFamily="34" charset="-79"/>
                <a:cs typeface="David" panose="020E0502060401010101" pitchFamily="34" charset="-79"/>
              </a:rPr>
              <a:t>ומקש חץ מטה כאשר מספר הריבועים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847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הפעם, לאחר כל מחשבה, </a:t>
            </a:r>
            <a:r>
              <a:rPr lang="he-IL" sz="2330" b="1" dirty="0">
                <a:solidFill>
                  <a:schemeClr val="tx1"/>
                </a:solidFill>
                <a:latin typeface="David" panose="020E0502060401010101" pitchFamily="34" charset="-79"/>
                <a:cs typeface="David" panose="020E0502060401010101" pitchFamily="34" charset="-79"/>
              </a:rPr>
              <a:t>יוצגו בפניך מספר ריבועים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גדול או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חץ מעלה כאשר מספר הריבועים גדול מ-5, </a:t>
            </a:r>
          </a:p>
          <a:p>
            <a:pPr algn="ctr" rtl="1"/>
            <a:r>
              <a:rPr lang="he-IL" sz="2330" dirty="0">
                <a:solidFill>
                  <a:schemeClr val="tx1"/>
                </a:solidFill>
                <a:latin typeface="David" panose="020E0502060401010101" pitchFamily="34" charset="-79"/>
                <a:cs typeface="David" panose="020E0502060401010101" pitchFamily="34" charset="-79"/>
              </a:rPr>
              <a:t>ומקש חץ מטה כאשר מספר הריבועים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863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lang="he-IL" sz="2400" dirty="0">
                <a:solidFill>
                  <a:prstClr val="black"/>
                </a:solidFill>
                <a:latin typeface="David" panose="020E0502060401010101" pitchFamily="34" charset="-79"/>
                <a:cs typeface="David" panose="020E0502060401010101" pitchFamily="34" charset="-79"/>
              </a:rPr>
              <a:t>זאת אומרת, </a:t>
            </a:r>
            <a:r>
              <a:rPr lang="he-IL" sz="2400" dirty="0">
                <a:solidFill>
                  <a:schemeClr val="tx1"/>
                </a:solidFill>
                <a:latin typeface="David" panose="020E0502060401010101" pitchFamily="34" charset="-79"/>
                <a:cs typeface="David" panose="020E0502060401010101" pitchFamily="34" charset="-79"/>
              </a:rPr>
              <a:t>האם זיהית נכון אם מספר הריבועים גדול או קטן מ-5</a:t>
            </a:r>
            <a:r>
              <a:rPr lang="he-IL" sz="2400" dirty="0">
                <a:solidFill>
                  <a:prstClr val="black"/>
                </a:solidFill>
                <a:latin typeface="David" panose="020E0502060401010101" pitchFamily="34" charset="-79"/>
                <a:cs typeface="David" panose="020E0502060401010101" pitchFamily="34" charset="-79"/>
              </a:rPr>
              <a:t>.</a:t>
            </a:r>
            <a:endParaRPr kumimoji="0" lang="he-IL" sz="240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algn="ctr" rtl="1">
              <a:lnSpc>
                <a:spcPct val="150000"/>
              </a:lnSpc>
            </a:pPr>
            <a:r>
              <a:rPr lang="he-IL" sz="2400"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כעת, בחלק מהצעדים יוצג בפניך משוב על המידה בה הקשב שלך מוטה כלפי מחשבה ספציפית.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42859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כלפי מחשבה ספציפית. </a:t>
            </a:r>
            <a:r>
              <a:rPr lang="he-IL" sz="2325" dirty="0">
                <a:solidFill>
                  <a:srgbClr val="FF0000"/>
                </a:solidFill>
                <a:latin typeface="David" panose="020E0502060401010101" pitchFamily="34" charset="-79"/>
                <a:cs typeface="David" panose="020E0502060401010101" pitchFamily="34" charset="-79"/>
              </a:rPr>
              <a:t>[להסביר שהפידבק הוא על ההטיה במחשבה הספציפית לפי אריק]</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34143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שתלחץ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nvGrpSpPr>
          <p:cNvPr id="8" name="Group 7">
            <a:extLst>
              <a:ext uri="{FF2B5EF4-FFF2-40B4-BE49-F238E27FC236}">
                <a16:creationId xmlns:a16="http://schemas.microsoft.com/office/drawing/2014/main" id="{FD73CF6C-85FA-421C-9C81-75CB47496658}"/>
              </a:ext>
            </a:extLst>
          </p:cNvPr>
          <p:cNvGrpSpPr/>
          <p:nvPr/>
        </p:nvGrpSpPr>
        <p:grpSpPr>
          <a:xfrm>
            <a:off x="5456126" y="1779803"/>
            <a:ext cx="645818" cy="3166594"/>
            <a:chOff x="5456126" y="1779803"/>
            <a:chExt cx="645818" cy="316659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7" name="Rectangle 6">
              <a:extLst>
                <a:ext uri="{FF2B5EF4-FFF2-40B4-BE49-F238E27FC236}">
                  <a16:creationId xmlns:a16="http://schemas.microsoft.com/office/drawing/2014/main" id="{C8FEFDAD-31B9-44FC-A9A9-A715985E7A58}"/>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378850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כאשר מחשבה מסוימת משפיעה על הקשב שלך</a:t>
            </a: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261892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2178" y="3244904"/>
            <a:ext cx="1351862" cy="2113303"/>
          </a:xfrm>
          <a:prstGeom prst="rect">
            <a:avLst/>
          </a:prstGeom>
        </p:spPr>
      </p:pic>
      <p:sp>
        <p:nvSpPr>
          <p:cNvPr id="2" name="Rectangle 1">
            <a:extLst>
              <a:ext uri="{FF2B5EF4-FFF2-40B4-BE49-F238E27FC236}">
                <a16:creationId xmlns:a16="http://schemas.microsoft.com/office/drawing/2014/main" id="{19D6A6BA-4E0D-4527-9EFB-87B3DDD9ACCD}"/>
              </a:ext>
            </a:extLst>
          </p:cNvPr>
          <p:cNvSpPr/>
          <p:nvPr/>
        </p:nvSpPr>
        <p:spPr>
          <a:xfrm>
            <a:off x="3523377" y="3830444"/>
            <a:ext cx="1530564" cy="57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לשנות ללא מוטה</a:t>
            </a:r>
            <a:endParaRPr lang="en-US" dirty="0"/>
          </a:p>
        </p:txBody>
      </p:sp>
    </p:spTree>
    <p:extLst>
      <p:ext uri="{BB962C8B-B14F-4D97-AF65-F5344CB8AC3E}">
        <p14:creationId xmlns:p14="http://schemas.microsoft.com/office/powerpoint/2010/main" val="428960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665</Words>
  <Application>Microsoft Office PowerPoint</Application>
  <PresentationFormat>Widescreen</PresentationFormat>
  <Paragraphs>87</Paragraphs>
  <Slides>10</Slides>
  <Notes>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David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עומר דר</cp:lastModifiedBy>
  <cp:revision>35</cp:revision>
  <dcterms:created xsi:type="dcterms:W3CDTF">2016-12-01T14:05:08Z</dcterms:created>
  <dcterms:modified xsi:type="dcterms:W3CDTF">2021-02-25T08:18:52Z</dcterms:modified>
</cp:coreProperties>
</file>