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1"/>
  </p:notesMasterIdLst>
  <p:sldIdLst>
    <p:sldId id="256" r:id="rId2"/>
    <p:sldId id="307" r:id="rId3"/>
    <p:sldId id="261" r:id="rId4"/>
    <p:sldId id="287" r:id="rId5"/>
    <p:sldId id="306" r:id="rId6"/>
    <p:sldId id="262" r:id="rId7"/>
    <p:sldId id="295" r:id="rId8"/>
    <p:sldId id="297" r:id="rId9"/>
    <p:sldId id="298" r:id="rId10"/>
    <p:sldId id="301" r:id="rId11"/>
    <p:sldId id="309" r:id="rId12"/>
    <p:sldId id="310" r:id="rId13"/>
    <p:sldId id="311" r:id="rId14"/>
    <p:sldId id="312" r:id="rId15"/>
    <p:sldId id="299" r:id="rId16"/>
    <p:sldId id="303" r:id="rId17"/>
    <p:sldId id="304" r:id="rId18"/>
    <p:sldId id="302" r:id="rId19"/>
    <p:sldId id="30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Permanent Marker" panose="020B0604020202020204" charset="0"/>
      <p:regular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תומר עוז" initials="תע" lastIdx="1" clrIdx="0">
    <p:extLst>
      <p:ext uri="{19B8F6BF-5375-455C-9EA6-DF929625EA0E}">
        <p15:presenceInfo xmlns:p15="http://schemas.microsoft.com/office/powerpoint/2012/main" userId="תומר עוז"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70536-D3EE-448C-9629-2038D408D480}">
  <a:tblStyle styleId="{FCB70536-D3EE-448C-9629-2038D408D4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97" autoAdjust="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12</a:t>
            </a:fld>
            <a:endParaRPr lang="LID4096"/>
          </a:p>
        </p:txBody>
      </p:sp>
    </p:spTree>
    <p:extLst>
      <p:ext uri="{BB962C8B-B14F-4D97-AF65-F5344CB8AC3E}">
        <p14:creationId xmlns:p14="http://schemas.microsoft.com/office/powerpoint/2010/main" val="42567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13</a:t>
            </a:fld>
            <a:endParaRPr lang="LID4096"/>
          </a:p>
        </p:txBody>
      </p:sp>
    </p:spTree>
    <p:extLst>
      <p:ext uri="{BB962C8B-B14F-4D97-AF65-F5344CB8AC3E}">
        <p14:creationId xmlns:p14="http://schemas.microsoft.com/office/powerpoint/2010/main" val="286379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14</a:t>
            </a:fld>
            <a:endParaRPr lang="LID4096"/>
          </a:p>
        </p:txBody>
      </p:sp>
    </p:spTree>
    <p:extLst>
      <p:ext uri="{BB962C8B-B14F-4D97-AF65-F5344CB8AC3E}">
        <p14:creationId xmlns:p14="http://schemas.microsoft.com/office/powerpoint/2010/main" val="229277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Calibri" panose="020F0502020204030204" pitchFamily="34" charset="0"/>
              </a:rPr>
              <a:t>The Self-Caught Meta-Awareness task integrated in the Digit Categorization Task. After participants receive instructions regarding the self-caught procedure, each trial begins with three </a:t>
            </a:r>
            <a:r>
              <a:rPr lang="en-GB" sz="1800" dirty="0" err="1">
                <a:effectLst/>
                <a:latin typeface="Times New Roman" panose="02020603050405020304" pitchFamily="18" charset="0"/>
                <a:ea typeface="Calibri" panose="020F0502020204030204" pitchFamily="34" charset="0"/>
              </a:rPr>
              <a:t>Xs</a:t>
            </a:r>
            <a:r>
              <a:rPr lang="en-GB" sz="1800" dirty="0">
                <a:effectLst/>
                <a:latin typeface="Times New Roman" panose="02020603050405020304" pitchFamily="18" charset="0"/>
                <a:ea typeface="Calibri" panose="020F0502020204030204" pitchFamily="34" charset="0"/>
              </a:rPr>
              <a:t> (horizontally aligned) presented at the </a:t>
            </a:r>
            <a:r>
              <a:rPr lang="en-GB" sz="1800" dirty="0" err="1">
                <a:effectLst/>
                <a:latin typeface="Times New Roman" panose="02020603050405020304" pitchFamily="18" charset="0"/>
                <a:ea typeface="Calibri" panose="020F0502020204030204" pitchFamily="34" charset="0"/>
              </a:rPr>
              <a:t>center</a:t>
            </a:r>
            <a:r>
              <a:rPr lang="en-GB" sz="1800" dirty="0">
                <a:effectLst/>
                <a:latin typeface="Times New Roman" panose="02020603050405020304" pitchFamily="18" charset="0"/>
                <a:ea typeface="Calibri" panose="020F0502020204030204" pitchFamily="34" charset="0"/>
              </a:rPr>
              <a:t> of the screen. After 1000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 participants hear an auditory negative self-referential or neutral self-referential sentence. Five-hundred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 before the end</a:t>
            </a:r>
            <a:r>
              <a:rPr lang="en-GB" sz="1800" i="1"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of the auditory stimulus the central X is replaced by a single visual</a:t>
            </a:r>
            <a:r>
              <a:rPr lang="en-GB" sz="1800" i="1"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target stimulus digit number (from 1 to 8) until response. Participants are instructed to press one of two keys categorizing the target digit as odd or even. After response to the target digit,  participants spontaneously reported (by pressing a correspondent key) whether negative self-referential thought (during the last trial) influenced their response on that trial.</a:t>
            </a:r>
          </a:p>
          <a:p>
            <a:endParaRPr lang="en-US" dirty="0"/>
          </a:p>
        </p:txBody>
      </p:sp>
    </p:spTree>
    <p:extLst>
      <p:ext uri="{BB962C8B-B14F-4D97-AF65-F5344CB8AC3E}">
        <p14:creationId xmlns:p14="http://schemas.microsoft.com/office/powerpoint/2010/main" val="2676279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Participants hear two separate lists of auditory stimuli, one list in each channel (ear). Stimuli lists are randomly mixed into intra-block sequences (i.e., 12 STP stimuli/sequence) of negative and neutral self-referential thoughts. When one channel (e.g., left side) delivers a negative stimulus the opposite channel (i.e., right side) delivers a neutral stimulus. At pseudo-random intervals, the simulated thought stimulus in one of the channels is presented sequentially (i.e., specific STP recording is repeated). Participants are asked to, as accurately and quickly as possible, press one of two buttons corresponding to the channel (LEFT/RIGHT) in which the stimulus was repeated sequentially. Biased selective internal attention is computed by subtracting accuracy in responding to repetitions in neutral stimuli from accuracy in negative stimuli. A positive bias score reflects greater selective attention to negative vs. concurrent neutral stimuli.</a:t>
            </a:r>
          </a:p>
          <a:p>
            <a:endParaRPr lang="en-US" dirty="0"/>
          </a:p>
        </p:txBody>
      </p:sp>
    </p:spTree>
    <p:extLst>
      <p:ext uri="{BB962C8B-B14F-4D97-AF65-F5344CB8AC3E}">
        <p14:creationId xmlns:p14="http://schemas.microsoft.com/office/powerpoint/2010/main" val="191635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12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extLst>
      <p:ext uri="{BB962C8B-B14F-4D97-AF65-F5344CB8AC3E}">
        <p14:creationId xmlns:p14="http://schemas.microsoft.com/office/powerpoint/2010/main" val="106540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IL"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internal attention is more/as important to focus – just because little is known?</a:t>
            </a:r>
            <a:endParaRPr dirty="0"/>
          </a:p>
        </p:txBody>
      </p:sp>
    </p:spTree>
    <p:extLst>
      <p:ext uri="{BB962C8B-B14F-4D97-AF65-F5344CB8AC3E}">
        <p14:creationId xmlns:p14="http://schemas.microsoft.com/office/powerpoint/2010/main" val="226931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715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extLst>
      <p:ext uri="{BB962C8B-B14F-4D97-AF65-F5344CB8AC3E}">
        <p14:creationId xmlns:p14="http://schemas.microsoft.com/office/powerpoint/2010/main" val="54177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10</a:t>
            </a:fld>
            <a:endParaRPr lang="LID4096"/>
          </a:p>
        </p:txBody>
      </p:sp>
    </p:spTree>
    <p:extLst>
      <p:ext uri="{BB962C8B-B14F-4D97-AF65-F5344CB8AC3E}">
        <p14:creationId xmlns:p14="http://schemas.microsoft.com/office/powerpoint/2010/main" val="220159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11</a:t>
            </a:fld>
            <a:endParaRPr lang="LID4096"/>
          </a:p>
        </p:txBody>
      </p:sp>
    </p:spTree>
    <p:extLst>
      <p:ext uri="{BB962C8B-B14F-4D97-AF65-F5344CB8AC3E}">
        <p14:creationId xmlns:p14="http://schemas.microsoft.com/office/powerpoint/2010/main" val="1742404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lu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52" name="Google Shape;52;p13"/>
          <p:cNvSpPr txBox="1">
            <a:spLocks noGrp="1"/>
          </p:cNvSpPr>
          <p:nvPr>
            <p:ph type="body" idx="1"/>
          </p:nvPr>
        </p:nvSpPr>
        <p:spPr>
          <a:xfrm>
            <a:off x="489275"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13"/>
          <p:cNvSpPr txBox="1">
            <a:spLocks noGrp="1"/>
          </p:cNvSpPr>
          <p:nvPr>
            <p:ph type="body" idx="2"/>
          </p:nvPr>
        </p:nvSpPr>
        <p:spPr>
          <a:xfrm>
            <a:off x="3256047"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13"/>
          <p:cNvSpPr txBox="1">
            <a:spLocks noGrp="1"/>
          </p:cNvSpPr>
          <p:nvPr>
            <p:ph type="body" idx="3"/>
          </p:nvPr>
        </p:nvSpPr>
        <p:spPr>
          <a:xfrm>
            <a:off x="6022819"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1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67F6-B743-4F1A-8F85-783ACAF46E5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D506738-2FF7-41D8-B77A-F385F775B6D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A10D3A7-0C03-482F-BBDB-1316C694FAAC}"/>
              </a:ext>
            </a:extLst>
          </p:cNvPr>
          <p:cNvSpPr>
            <a:spLocks noGrp="1"/>
          </p:cNvSpPr>
          <p:nvPr>
            <p:ph type="dt" sz="half" idx="10"/>
          </p:nvPr>
        </p:nvSpPr>
        <p:spPr/>
        <p:txBody>
          <a:bodyPr/>
          <a:lstStyle/>
          <a:p>
            <a:fld id="{A9D2B4A6-0A7F-466A-8C6A-F9BBEB033D9C}" type="datetimeFigureOut">
              <a:rPr lang="en-US" smtClean="0"/>
              <a:t>10/24/2021</a:t>
            </a:fld>
            <a:endParaRPr lang="en-US"/>
          </a:p>
        </p:txBody>
      </p:sp>
      <p:sp>
        <p:nvSpPr>
          <p:cNvPr id="5" name="Footer Placeholder 4">
            <a:extLst>
              <a:ext uri="{FF2B5EF4-FFF2-40B4-BE49-F238E27FC236}">
                <a16:creationId xmlns:a16="http://schemas.microsoft.com/office/drawing/2014/main" id="{87FF9E10-1F25-4086-BA00-31E12C149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9B681-6BD3-4DC5-9275-02B015AB7C50}"/>
              </a:ext>
            </a:extLst>
          </p:cNvPr>
          <p:cNvSpPr>
            <a:spLocks noGrp="1"/>
          </p:cNvSpPr>
          <p:nvPr>
            <p:ph type="sldNum" sz="quarter" idx="12"/>
          </p:nvPr>
        </p:nvSpPr>
        <p:spPr/>
        <p:txBody>
          <a:bodyPr/>
          <a:lstStyle/>
          <a:p>
            <a:fld id="{97D08AB7-A1D8-4CD6-A800-7F7F6EC290DE}" type="slidenum">
              <a:rPr lang="en-US" smtClean="0"/>
              <a:t>‹#›</a:t>
            </a:fld>
            <a:endParaRPr lang="en-US"/>
          </a:p>
        </p:txBody>
      </p:sp>
    </p:spTree>
    <p:extLst>
      <p:ext uri="{BB962C8B-B14F-4D97-AF65-F5344CB8AC3E}">
        <p14:creationId xmlns:p14="http://schemas.microsoft.com/office/powerpoint/2010/main" val="1429636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7257F9A-95E0-45A8-A66F-07C2ED2FD12A}" type="datetimeFigureOut">
              <a:rPr lang="he-IL" smtClean="0"/>
              <a:t>י"ח/חשון/תשפ"ב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8BAB2D9-6D7E-47B6-9A62-926E53253FF1}" type="slidenum">
              <a:rPr lang="he-IL" smtClean="0"/>
              <a:t>‹#›</a:t>
            </a:fld>
            <a:endParaRPr lang="he-IL"/>
          </a:p>
        </p:txBody>
      </p:sp>
    </p:spTree>
    <p:extLst>
      <p:ext uri="{BB962C8B-B14F-4D97-AF65-F5344CB8AC3E}">
        <p14:creationId xmlns:p14="http://schemas.microsoft.com/office/powerpoint/2010/main" val="374435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red">
  <p:cSld name="TITLE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yellow">
  <p:cSld name="TITLE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6" name="Google Shape;16;p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blue">
  <p:cSld name="TITLE_1_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6"/>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4" name="Google Shape;24;p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yellow">
  <p:cSld name="TITLE_1_2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7"/>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8" name="Google Shape;28;p7"/>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red">
  <p:cSld name="TITLE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5" name="Google Shape;35;p9"/>
          <p:cNvSpPr txBox="1"/>
          <p:nvPr/>
        </p:nvSpPr>
        <p:spPr>
          <a:xfrm>
            <a:off x="3593400" y="992123"/>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ermanent Marker"/>
                <a:ea typeface="Permanent Marker"/>
                <a:cs typeface="Permanent Marker"/>
                <a:sym typeface="Permanent Marker"/>
              </a:rPr>
              <a:t>“</a:t>
            </a:r>
            <a:endParaRPr sz="9600">
              <a:solidFill>
                <a:schemeClr val="accent1"/>
              </a:solidFill>
              <a:latin typeface="Permanent Marker"/>
              <a:ea typeface="Permanent Marker"/>
              <a:cs typeface="Permanent Marker"/>
              <a:sym typeface="Permanent Marker"/>
            </a:endParaRPr>
          </a:p>
        </p:txBody>
      </p:sp>
      <p:sp>
        <p:nvSpPr>
          <p:cNvPr id="36" name="Google Shape;36;p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blue">
  <p:cSld name="TITLE_1_1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9" name="Google Shape;39;p10"/>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5"/>
                </a:solidFill>
                <a:latin typeface="Permanent Marker"/>
                <a:ea typeface="Permanent Marker"/>
                <a:cs typeface="Permanent Marker"/>
                <a:sym typeface="Permanent Marker"/>
              </a:rPr>
              <a:t>“</a:t>
            </a:r>
            <a:endParaRPr sz="9600">
              <a:solidFill>
                <a:schemeClr val="accent5"/>
              </a:solidFill>
              <a:latin typeface="Permanent Marker"/>
              <a:ea typeface="Permanent Marker"/>
              <a:cs typeface="Permanent Marker"/>
              <a:sym typeface="Permanent Marker"/>
            </a:endParaRPr>
          </a:p>
        </p:txBody>
      </p:sp>
      <p:sp>
        <p:nvSpPr>
          <p:cNvPr id="40" name="Google Shape;40;p1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200150"/>
            <a:ext cx="73206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4" name="Google Shape;44;p1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7" name="Google Shape;47;p12"/>
          <p:cNvSpPr txBox="1">
            <a:spLocks noGrp="1"/>
          </p:cNvSpPr>
          <p:nvPr>
            <p:ph type="body" idx="1"/>
          </p:nvPr>
        </p:nvSpPr>
        <p:spPr>
          <a:xfrm>
            <a:off x="804800"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12"/>
          <p:cNvSpPr txBox="1">
            <a:spLocks noGrp="1"/>
          </p:cNvSpPr>
          <p:nvPr>
            <p:ph type="body" idx="2"/>
          </p:nvPr>
        </p:nvSpPr>
        <p:spPr>
          <a:xfrm>
            <a:off x="4682201"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9" name="Google Shape;49;p1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622"/>
            <a:ext cx="82296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1pPr>
            <a:lvl2pPr lvl="1"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2pPr>
            <a:lvl3pPr lvl="2"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3pPr>
            <a:lvl4pPr lvl="3"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4pPr>
            <a:lvl5pPr lvl="4"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5pPr>
            <a:lvl6pPr lvl="5"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6pPr>
            <a:lvl7pPr lvl="6"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7pPr>
            <a:lvl8pPr lvl="7"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8pPr>
            <a:lvl9pPr lvl="8"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911700" y="1200150"/>
            <a:ext cx="7320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859852"/>
            <a:ext cx="548700" cy="283800"/>
          </a:xfrm>
          <a:prstGeom prst="rect">
            <a:avLst/>
          </a:prstGeom>
          <a:noFill/>
          <a:ln>
            <a:noFill/>
          </a:ln>
        </p:spPr>
        <p:txBody>
          <a:bodyPr spcFirstLastPara="1" wrap="square" lIns="91425" tIns="91425" rIns="91425" bIns="91425" anchor="t" anchorCtr="0">
            <a:noAutofit/>
          </a:bodyPr>
          <a:lstStyle>
            <a:lvl1pPr lvl="0" algn="ctr">
              <a:buNone/>
              <a:defRPr sz="1200">
                <a:solidFill>
                  <a:schemeClr val="dk2"/>
                </a:solidFill>
                <a:latin typeface="Permanent Marker"/>
                <a:ea typeface="Permanent Marker"/>
                <a:cs typeface="Permanent Marker"/>
                <a:sym typeface="Permanent Marker"/>
              </a:defRPr>
            </a:lvl1pPr>
            <a:lvl2pPr lvl="1" algn="ctr">
              <a:buNone/>
              <a:defRPr sz="1200">
                <a:solidFill>
                  <a:schemeClr val="dk2"/>
                </a:solidFill>
                <a:latin typeface="Permanent Marker"/>
                <a:ea typeface="Permanent Marker"/>
                <a:cs typeface="Permanent Marker"/>
                <a:sym typeface="Permanent Marker"/>
              </a:defRPr>
            </a:lvl2pPr>
            <a:lvl3pPr lvl="2" algn="ctr">
              <a:buNone/>
              <a:defRPr sz="1200">
                <a:solidFill>
                  <a:schemeClr val="dk2"/>
                </a:solidFill>
                <a:latin typeface="Permanent Marker"/>
                <a:ea typeface="Permanent Marker"/>
                <a:cs typeface="Permanent Marker"/>
                <a:sym typeface="Permanent Marker"/>
              </a:defRPr>
            </a:lvl3pPr>
            <a:lvl4pPr lvl="3" algn="ctr">
              <a:buNone/>
              <a:defRPr sz="1200">
                <a:solidFill>
                  <a:schemeClr val="dk2"/>
                </a:solidFill>
                <a:latin typeface="Permanent Marker"/>
                <a:ea typeface="Permanent Marker"/>
                <a:cs typeface="Permanent Marker"/>
                <a:sym typeface="Permanent Marker"/>
              </a:defRPr>
            </a:lvl4pPr>
            <a:lvl5pPr lvl="4" algn="ctr">
              <a:buNone/>
              <a:defRPr sz="1200">
                <a:solidFill>
                  <a:schemeClr val="dk2"/>
                </a:solidFill>
                <a:latin typeface="Permanent Marker"/>
                <a:ea typeface="Permanent Marker"/>
                <a:cs typeface="Permanent Marker"/>
                <a:sym typeface="Permanent Marker"/>
              </a:defRPr>
            </a:lvl5pPr>
            <a:lvl6pPr lvl="5" algn="ctr">
              <a:buNone/>
              <a:defRPr sz="1200">
                <a:solidFill>
                  <a:schemeClr val="dk2"/>
                </a:solidFill>
                <a:latin typeface="Permanent Marker"/>
                <a:ea typeface="Permanent Marker"/>
                <a:cs typeface="Permanent Marker"/>
                <a:sym typeface="Permanent Marker"/>
              </a:defRPr>
            </a:lvl6pPr>
            <a:lvl7pPr lvl="6" algn="ctr">
              <a:buNone/>
              <a:defRPr sz="1200">
                <a:solidFill>
                  <a:schemeClr val="dk2"/>
                </a:solidFill>
                <a:latin typeface="Permanent Marker"/>
                <a:ea typeface="Permanent Marker"/>
                <a:cs typeface="Permanent Marker"/>
                <a:sym typeface="Permanent Marker"/>
              </a:defRPr>
            </a:lvl7pPr>
            <a:lvl8pPr lvl="7" algn="ctr">
              <a:buNone/>
              <a:defRPr sz="1200">
                <a:solidFill>
                  <a:schemeClr val="dk2"/>
                </a:solidFill>
                <a:latin typeface="Permanent Marker"/>
                <a:ea typeface="Permanent Marker"/>
                <a:cs typeface="Permanent Marker"/>
                <a:sym typeface="Permanent Marker"/>
              </a:defRPr>
            </a:lvl8pPr>
            <a:lvl9pPr lvl="8" algn="ctr">
              <a:buNone/>
              <a:defRPr sz="1200">
                <a:solidFill>
                  <a:schemeClr val="dk2"/>
                </a:solidFill>
                <a:latin typeface="Permanent Marker"/>
                <a:ea typeface="Permanent Marker"/>
                <a:cs typeface="Permanent Marker"/>
                <a:sym typeface="Permanent Mark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2" r:id="rId11"/>
    <p:sldLayoutId id="2147483664" r:id="rId12"/>
    <p:sldLayoutId id="2147483665"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ctrTitle"/>
          </p:nvPr>
        </p:nvSpPr>
        <p:spPr>
          <a:xfrm>
            <a:off x="1295550" y="1991813"/>
            <a:ext cx="7080354"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Targeting Meta-</a:t>
            </a:r>
            <a:r>
              <a:rPr lang="en" dirty="0"/>
              <a:t>awerness for internal atteition biases among ruminative individuals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68041"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spTree>
    <p:extLst>
      <p:ext uri="{BB962C8B-B14F-4D97-AF65-F5344CB8AC3E}">
        <p14:creationId xmlns:p14="http://schemas.microsoft.com/office/powerpoint/2010/main" val="255358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68041"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cxnSp>
        <p:nvCxnSpPr>
          <p:cNvPr id="3" name="Straight Arrow Connector 2">
            <a:extLst>
              <a:ext uri="{FF2B5EF4-FFF2-40B4-BE49-F238E27FC236}">
                <a16:creationId xmlns:a16="http://schemas.microsoft.com/office/drawing/2014/main" id="{9AA40A34-D923-463A-BCBA-5A672C014879}"/>
              </a:ext>
            </a:extLst>
          </p:cNvPr>
          <p:cNvCxnSpPr/>
          <p:nvPr/>
        </p:nvCxnSpPr>
        <p:spPr>
          <a:xfrm>
            <a:off x="2475345" y="3168326"/>
            <a:ext cx="2096655" cy="0"/>
          </a:xfrm>
          <a:prstGeom prst="straightConnector1">
            <a:avLst/>
          </a:prstGeom>
          <a:ln w="5715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A99CEE2E-7363-461D-B725-11221CE1821F}"/>
              </a:ext>
            </a:extLst>
          </p:cNvPr>
          <p:cNvCxnSpPr/>
          <p:nvPr/>
        </p:nvCxnSpPr>
        <p:spPr>
          <a:xfrm>
            <a:off x="2475345" y="3882009"/>
            <a:ext cx="2096655" cy="0"/>
          </a:xfrm>
          <a:prstGeom prst="straightConnector1">
            <a:avLst/>
          </a:prstGeom>
          <a:ln w="57150">
            <a:solidFill>
              <a:srgbClr val="00B050"/>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FFFA7891-EB64-462A-8F20-D15EF837160B}"/>
              </a:ext>
            </a:extLst>
          </p:cNvPr>
          <p:cNvCxnSpPr/>
          <p:nvPr/>
        </p:nvCxnSpPr>
        <p:spPr>
          <a:xfrm>
            <a:off x="2475345" y="4595344"/>
            <a:ext cx="2096655" cy="0"/>
          </a:xfrm>
          <a:prstGeom prst="straightConnector1">
            <a:avLst/>
          </a:prstGeom>
          <a:ln w="57150">
            <a:solidFill>
              <a:schemeClr val="accent1">
                <a:lumMod val="40000"/>
                <a:lumOff val="60000"/>
              </a:schemeClr>
            </a:solidFill>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3824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68041"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cxnSp>
        <p:nvCxnSpPr>
          <p:cNvPr id="3" name="Straight Arrow Connector 2">
            <a:extLst>
              <a:ext uri="{FF2B5EF4-FFF2-40B4-BE49-F238E27FC236}">
                <a16:creationId xmlns:a16="http://schemas.microsoft.com/office/drawing/2014/main" id="{9AA40A34-D923-463A-BCBA-5A672C014879}"/>
              </a:ext>
            </a:extLst>
          </p:cNvPr>
          <p:cNvCxnSpPr>
            <a:cxnSpLocks/>
          </p:cNvCxnSpPr>
          <p:nvPr/>
        </p:nvCxnSpPr>
        <p:spPr>
          <a:xfrm>
            <a:off x="6271915" y="3044227"/>
            <a:ext cx="0" cy="1339592"/>
          </a:xfrm>
          <a:prstGeom prst="straightConnector1">
            <a:avLst/>
          </a:prstGeom>
          <a:ln w="57150">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0298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68041"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cxnSp>
        <p:nvCxnSpPr>
          <p:cNvPr id="3" name="Straight Arrow Connector 2">
            <a:extLst>
              <a:ext uri="{FF2B5EF4-FFF2-40B4-BE49-F238E27FC236}">
                <a16:creationId xmlns:a16="http://schemas.microsoft.com/office/drawing/2014/main" id="{9AA40A34-D923-463A-BCBA-5A672C014879}"/>
              </a:ext>
            </a:extLst>
          </p:cNvPr>
          <p:cNvCxnSpPr>
            <a:cxnSpLocks/>
          </p:cNvCxnSpPr>
          <p:nvPr/>
        </p:nvCxnSpPr>
        <p:spPr>
          <a:xfrm>
            <a:off x="7731260" y="3054365"/>
            <a:ext cx="0" cy="1339592"/>
          </a:xfrm>
          <a:prstGeom prst="straightConnector1">
            <a:avLst/>
          </a:prstGeom>
          <a:ln w="57150">
            <a:solidFill>
              <a:schemeClr val="bg2">
                <a:lumMod val="40000"/>
                <a:lumOff val="60000"/>
              </a:schemeClr>
            </a:solidFill>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9366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68041"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cxnSp>
        <p:nvCxnSpPr>
          <p:cNvPr id="3" name="Straight Arrow Connector 2">
            <a:extLst>
              <a:ext uri="{FF2B5EF4-FFF2-40B4-BE49-F238E27FC236}">
                <a16:creationId xmlns:a16="http://schemas.microsoft.com/office/drawing/2014/main" id="{9AA40A34-D923-463A-BCBA-5A672C014879}"/>
              </a:ext>
            </a:extLst>
          </p:cNvPr>
          <p:cNvCxnSpPr>
            <a:cxnSpLocks/>
          </p:cNvCxnSpPr>
          <p:nvPr/>
        </p:nvCxnSpPr>
        <p:spPr>
          <a:xfrm flipH="1">
            <a:off x="4054764" y="3140364"/>
            <a:ext cx="2503054" cy="638210"/>
          </a:xfrm>
          <a:prstGeom prst="straightConnector1">
            <a:avLst/>
          </a:prstGeom>
          <a:ln w="57150">
            <a:solidFill>
              <a:schemeClr val="accent4"/>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FBD6812B-D4BB-4157-871B-8C099D0C19D0}"/>
              </a:ext>
            </a:extLst>
          </p:cNvPr>
          <p:cNvCxnSpPr>
            <a:cxnSpLocks/>
          </p:cNvCxnSpPr>
          <p:nvPr/>
        </p:nvCxnSpPr>
        <p:spPr>
          <a:xfrm flipH="1" flipV="1">
            <a:off x="4054764" y="3140364"/>
            <a:ext cx="3667145" cy="638210"/>
          </a:xfrm>
          <a:prstGeom prst="straightConnector1">
            <a:avLst/>
          </a:prstGeom>
          <a:ln w="57150">
            <a:solidFill>
              <a:schemeClr val="accent4"/>
            </a:solidFill>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4195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B99-FA35-45A0-9A91-63B35975AB55}"/>
              </a:ext>
            </a:extLst>
          </p:cNvPr>
          <p:cNvSpPr>
            <a:spLocks noGrp="1"/>
          </p:cNvSpPr>
          <p:nvPr>
            <p:ph type="title"/>
          </p:nvPr>
        </p:nvSpPr>
        <p:spPr>
          <a:xfrm>
            <a:off x="457200" y="-117594"/>
            <a:ext cx="8229600" cy="857400"/>
          </a:xfrm>
        </p:spPr>
        <p:txBody>
          <a:bodyPr/>
          <a:lstStyle/>
          <a:p>
            <a:r>
              <a:rPr lang="en-US" dirty="0" err="1"/>
              <a:t>stp</a:t>
            </a:r>
            <a:endParaRPr lang="en-US" dirty="0"/>
          </a:p>
        </p:txBody>
      </p:sp>
      <p:sp>
        <p:nvSpPr>
          <p:cNvPr id="4" name="Slide Number Placeholder 3">
            <a:extLst>
              <a:ext uri="{FF2B5EF4-FFF2-40B4-BE49-F238E27FC236}">
                <a16:creationId xmlns:a16="http://schemas.microsoft.com/office/drawing/2014/main" id="{C2A98C78-7B94-451C-80F4-84A157C8D5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pSp>
        <p:nvGrpSpPr>
          <p:cNvPr id="5" name="Group 4">
            <a:extLst>
              <a:ext uri="{FF2B5EF4-FFF2-40B4-BE49-F238E27FC236}">
                <a16:creationId xmlns:a16="http://schemas.microsoft.com/office/drawing/2014/main" id="{90E5A3AC-CEF0-4D85-A238-88D78941E8EC}"/>
              </a:ext>
            </a:extLst>
          </p:cNvPr>
          <p:cNvGrpSpPr/>
          <p:nvPr/>
        </p:nvGrpSpPr>
        <p:grpSpPr>
          <a:xfrm>
            <a:off x="1654086" y="538943"/>
            <a:ext cx="5581650" cy="4752340"/>
            <a:chOff x="0" y="0"/>
            <a:chExt cx="5581815" cy="4544316"/>
          </a:xfrm>
        </p:grpSpPr>
        <p:grpSp>
          <p:nvGrpSpPr>
            <p:cNvPr id="6" name="Group 5">
              <a:extLst>
                <a:ext uri="{FF2B5EF4-FFF2-40B4-BE49-F238E27FC236}">
                  <a16:creationId xmlns:a16="http://schemas.microsoft.com/office/drawing/2014/main" id="{543550CB-5AB7-4F38-8AE4-BE2E5E995C78}"/>
                </a:ext>
              </a:extLst>
            </p:cNvPr>
            <p:cNvGrpSpPr/>
            <p:nvPr/>
          </p:nvGrpSpPr>
          <p:grpSpPr>
            <a:xfrm>
              <a:off x="0" y="0"/>
              <a:ext cx="5581815" cy="4544316"/>
              <a:chOff x="0" y="-15902"/>
              <a:chExt cx="4618355" cy="4544316"/>
            </a:xfrm>
          </p:grpSpPr>
          <p:sp>
            <p:nvSpPr>
              <p:cNvPr id="18" name="Rectangle 17">
                <a:extLst>
                  <a:ext uri="{FF2B5EF4-FFF2-40B4-BE49-F238E27FC236}">
                    <a16:creationId xmlns:a16="http://schemas.microsoft.com/office/drawing/2014/main" id="{2A040DDB-5CC3-4F3C-80D6-5A834A313160}"/>
                  </a:ext>
                </a:extLst>
              </p:cNvPr>
              <p:cNvSpPr/>
              <p:nvPr/>
            </p:nvSpPr>
            <p:spPr>
              <a:xfrm>
                <a:off x="15899" y="-15902"/>
                <a:ext cx="4602453" cy="3824577"/>
              </a:xfrm>
              <a:prstGeom prst="rect">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LID4096"/>
              </a:p>
            </p:txBody>
          </p:sp>
          <p:grpSp>
            <p:nvGrpSpPr>
              <p:cNvPr id="19" name="Group 18">
                <a:extLst>
                  <a:ext uri="{FF2B5EF4-FFF2-40B4-BE49-F238E27FC236}">
                    <a16:creationId xmlns:a16="http://schemas.microsoft.com/office/drawing/2014/main" id="{8ED97199-F5F0-4C39-94FB-D8561C752681}"/>
                  </a:ext>
                </a:extLst>
              </p:cNvPr>
              <p:cNvGrpSpPr/>
              <p:nvPr/>
            </p:nvGrpSpPr>
            <p:grpSpPr>
              <a:xfrm>
                <a:off x="0" y="71258"/>
                <a:ext cx="4618355" cy="4457156"/>
                <a:chOff x="0" y="103064"/>
                <a:chExt cx="4618355" cy="4457156"/>
              </a:xfrm>
            </p:grpSpPr>
            <p:sp>
              <p:nvSpPr>
                <p:cNvPr id="20" name="Text Box 2">
                  <a:extLst>
                    <a:ext uri="{FF2B5EF4-FFF2-40B4-BE49-F238E27FC236}">
                      <a16:creationId xmlns:a16="http://schemas.microsoft.com/office/drawing/2014/main" id="{8BBB05F6-23B2-46D4-9125-B5DFC6A09A2F}"/>
                    </a:ext>
                  </a:extLst>
                </p:cNvPr>
                <p:cNvSpPr txBox="1">
                  <a:spLocks noChangeArrowheads="1"/>
                </p:cNvSpPr>
                <p:nvPr/>
              </p:nvSpPr>
              <p:spPr bwMode="auto">
                <a:xfrm>
                  <a:off x="0" y="3864333"/>
                  <a:ext cx="4618355" cy="695887"/>
                </a:xfrm>
                <a:prstGeom prst="rect">
                  <a:avLst/>
                </a:prstGeom>
                <a:noFill/>
                <a:ln w="38100">
                  <a:noFill/>
                  <a:miter lim="800000"/>
                  <a:headEnd/>
                  <a:tailEnd/>
                </a:ln>
              </p:spPr>
              <p:txBody>
                <a:bodyPr rot="0" vert="horz" wrap="square" lIns="91440" tIns="45720" rIns="91440" bIns="45720" anchor="b" anchorCtr="0">
                  <a:noAutofit/>
                </a:bodyPr>
                <a:lstStyle/>
                <a:p>
                  <a:pPr marL="0" marR="0" indent="0" algn="just">
                    <a:lnSpc>
                      <a:spcPct val="200000"/>
                    </a:lnSpc>
                    <a:spcBef>
                      <a:spcPts val="0"/>
                    </a:spcBef>
                    <a:spcAft>
                      <a:spcPts val="0"/>
                    </a:spcAft>
                  </a:pP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ounded Rectangle 4">
                  <a:extLst>
                    <a:ext uri="{FF2B5EF4-FFF2-40B4-BE49-F238E27FC236}">
                      <a16:creationId xmlns:a16="http://schemas.microsoft.com/office/drawing/2014/main" id="{0417ABE9-6A8A-4528-9223-E0BA3B8EDD28}"/>
                    </a:ext>
                  </a:extLst>
                </p:cNvPr>
                <p:cNvSpPr/>
                <p:nvPr/>
              </p:nvSpPr>
              <p:spPr>
                <a:xfrm>
                  <a:off x="95412" y="103064"/>
                  <a:ext cx="4420235" cy="882603"/>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STP Stimuli Selection and Mental Health Related Questionnaires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56642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review 100 self-referential sentences and rate each sentence on its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frequency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emotional valence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Participants also complete a battery of mental health related questionnaires.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ounded Rectangle 5">
                  <a:extLst>
                    <a:ext uri="{FF2B5EF4-FFF2-40B4-BE49-F238E27FC236}">
                      <a16:creationId xmlns:a16="http://schemas.microsoft.com/office/drawing/2014/main" id="{563A3BEA-39B3-449E-AF69-D7988E5824AB}"/>
                    </a:ext>
                  </a:extLst>
                </p:cNvPr>
                <p:cNvSpPr/>
                <p:nvPr/>
              </p:nvSpPr>
              <p:spPr>
                <a:xfrm>
                  <a:off x="95415" y="1152942"/>
                  <a:ext cx="4420235" cy="86995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STP Stimuli Recording</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83629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are recorded speaking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idiographically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selected unique subset of emotionally negative and emotionally neutral self-referential sentences.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ounded Rectangle 2">
                  <a:extLst>
                    <a:ext uri="{FF2B5EF4-FFF2-40B4-BE49-F238E27FC236}">
                      <a16:creationId xmlns:a16="http://schemas.microsoft.com/office/drawing/2014/main" id="{45353D7E-11DF-4BF1-8FFF-1DB5EECE025B}"/>
                    </a:ext>
                  </a:extLst>
                </p:cNvPr>
                <p:cNvSpPr/>
                <p:nvPr/>
              </p:nvSpPr>
              <p:spPr>
                <a:xfrm>
                  <a:off x="95415" y="2186904"/>
                  <a:ext cx="4420235" cy="69151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Schema Activation</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94551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rate their subjective positive and negative affect before and then after listening to their own simulated-thought stimuli.</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ounded Rectangle 3">
                  <a:extLst>
                    <a:ext uri="{FF2B5EF4-FFF2-40B4-BE49-F238E27FC236}">
                      <a16:creationId xmlns:a16="http://schemas.microsoft.com/office/drawing/2014/main" id="{A321FCD1-3FF1-4F8F-A7F1-6359D4D2DBF8}"/>
                    </a:ext>
                  </a:extLst>
                </p:cNvPr>
                <p:cNvSpPr/>
                <p:nvPr/>
              </p:nvSpPr>
              <p:spPr>
                <a:xfrm>
                  <a:off x="95415" y="3037097"/>
                  <a:ext cx="4420235" cy="69151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Attentional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dys</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)regulation task</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94551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STP stimuli are presented as part of a digit categorization task</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or dichotic 1-back task.</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pic>
          <p:nvPicPr>
            <p:cNvPr id="7" name="Picture 6">
              <a:extLst>
                <a:ext uri="{FF2B5EF4-FFF2-40B4-BE49-F238E27FC236}">
                  <a16:creationId xmlns:a16="http://schemas.microsoft.com/office/drawing/2014/main" id="{02541731-E643-41E7-A076-67FE05169A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2219325"/>
              <a:ext cx="548640" cy="567055"/>
            </a:xfrm>
            <a:prstGeom prst="rect">
              <a:avLst/>
            </a:prstGeom>
            <a:noFill/>
          </p:spPr>
        </p:pic>
        <p:grpSp>
          <p:nvGrpSpPr>
            <p:cNvPr id="8" name="Group 7">
              <a:extLst>
                <a:ext uri="{FF2B5EF4-FFF2-40B4-BE49-F238E27FC236}">
                  <a16:creationId xmlns:a16="http://schemas.microsoft.com/office/drawing/2014/main" id="{8B64FA3C-EECC-41C0-95F3-01772EB4DEEC}"/>
                </a:ext>
              </a:extLst>
            </p:cNvPr>
            <p:cNvGrpSpPr/>
            <p:nvPr/>
          </p:nvGrpSpPr>
          <p:grpSpPr>
            <a:xfrm>
              <a:off x="4410075" y="1314450"/>
              <a:ext cx="901700" cy="572770"/>
              <a:chOff x="0" y="0"/>
              <a:chExt cx="749300" cy="477520"/>
            </a:xfrm>
          </p:grpSpPr>
          <p:pic>
            <p:nvPicPr>
              <p:cNvPr id="16" name="Picture 15">
                <a:extLst>
                  <a:ext uri="{FF2B5EF4-FFF2-40B4-BE49-F238E27FC236}">
                    <a16:creationId xmlns:a16="http://schemas.microsoft.com/office/drawing/2014/main" id="{0271D870-7C0D-4DAB-BDAC-A8B0F188DB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23850" y="28575"/>
                <a:ext cx="425450" cy="419735"/>
              </a:xfrm>
              <a:prstGeom prst="rect">
                <a:avLst/>
              </a:prstGeom>
              <a:ln w="38100">
                <a:noFill/>
              </a:ln>
            </p:spPr>
          </p:pic>
          <p:pic>
            <p:nvPicPr>
              <p:cNvPr id="17" name="Picture 16">
                <a:extLst>
                  <a:ext uri="{FF2B5EF4-FFF2-40B4-BE49-F238E27FC236}">
                    <a16:creationId xmlns:a16="http://schemas.microsoft.com/office/drawing/2014/main" id="{E45687BD-C88C-4E0D-8BB1-DF119364AB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92760" cy="477520"/>
              </a:xfrm>
              <a:prstGeom prst="rect">
                <a:avLst/>
              </a:prstGeom>
              <a:ln w="38100">
                <a:noFill/>
              </a:ln>
            </p:spPr>
          </p:pic>
        </p:grpSp>
        <p:pic>
          <p:nvPicPr>
            <p:cNvPr id="9" name="Picture 8">
              <a:extLst>
                <a:ext uri="{FF2B5EF4-FFF2-40B4-BE49-F238E27FC236}">
                  <a16:creationId xmlns:a16="http://schemas.microsoft.com/office/drawing/2014/main" id="{CD412C0A-6788-43AA-BAF6-23B57075E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0625" y="2343150"/>
              <a:ext cx="390525" cy="379095"/>
            </a:xfrm>
            <a:prstGeom prst="rect">
              <a:avLst/>
            </a:prstGeom>
            <a:ln w="38100">
              <a:noFill/>
            </a:ln>
          </p:spPr>
        </p:pic>
        <p:pic>
          <p:nvPicPr>
            <p:cNvPr id="10" name="Picture 9">
              <a:extLst>
                <a:ext uri="{FF2B5EF4-FFF2-40B4-BE49-F238E27FC236}">
                  <a16:creationId xmlns:a16="http://schemas.microsoft.com/office/drawing/2014/main" id="{A662968E-E3DA-4853-8230-5EECF037FB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0150" y="3209925"/>
              <a:ext cx="390525" cy="379095"/>
            </a:xfrm>
            <a:prstGeom prst="rect">
              <a:avLst/>
            </a:prstGeom>
            <a:ln w="38100">
              <a:noFill/>
            </a:ln>
          </p:spPr>
        </p:pic>
        <p:pic>
          <p:nvPicPr>
            <p:cNvPr id="11" name="Picture 10">
              <a:extLst>
                <a:ext uri="{FF2B5EF4-FFF2-40B4-BE49-F238E27FC236}">
                  <a16:creationId xmlns:a16="http://schemas.microsoft.com/office/drawing/2014/main" id="{BC478A49-D5A8-41A7-8791-364CA01B20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6750" y="3181350"/>
              <a:ext cx="288925" cy="447675"/>
            </a:xfrm>
            <a:prstGeom prst="rect">
              <a:avLst/>
            </a:prstGeom>
            <a:ln w="38100">
              <a:noFill/>
            </a:ln>
          </p:spPr>
        </p:pic>
        <p:pic>
          <p:nvPicPr>
            <p:cNvPr id="12" name="Picture 11">
              <a:extLst>
                <a:ext uri="{FF2B5EF4-FFF2-40B4-BE49-F238E27FC236}">
                  <a16:creationId xmlns:a16="http://schemas.microsoft.com/office/drawing/2014/main" id="{1A7471F1-39DA-4C47-B35B-549420476F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257175"/>
              <a:ext cx="548640" cy="567055"/>
            </a:xfrm>
            <a:prstGeom prst="rect">
              <a:avLst/>
            </a:prstGeom>
            <a:noFill/>
          </p:spPr>
        </p:pic>
        <p:sp>
          <p:nvSpPr>
            <p:cNvPr id="13" name="Down Arrow 20">
              <a:extLst>
                <a:ext uri="{FF2B5EF4-FFF2-40B4-BE49-F238E27FC236}">
                  <a16:creationId xmlns:a16="http://schemas.microsoft.com/office/drawing/2014/main" id="{4D181D8B-587D-4F53-9CDA-897E73D71B86}"/>
                </a:ext>
              </a:extLst>
            </p:cNvPr>
            <p:cNvSpPr/>
            <p:nvPr/>
          </p:nvSpPr>
          <p:spPr>
            <a:xfrm>
              <a:off x="2514600" y="97282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Down Arrow 21">
              <a:extLst>
                <a:ext uri="{FF2B5EF4-FFF2-40B4-BE49-F238E27FC236}">
                  <a16:creationId xmlns:a16="http://schemas.microsoft.com/office/drawing/2014/main" id="{E6BEB301-840D-4B32-B631-65B4EB789CE0}"/>
                </a:ext>
              </a:extLst>
            </p:cNvPr>
            <p:cNvSpPr/>
            <p:nvPr/>
          </p:nvSpPr>
          <p:spPr>
            <a:xfrm>
              <a:off x="2514600" y="200849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Down Arrow 81">
              <a:extLst>
                <a:ext uri="{FF2B5EF4-FFF2-40B4-BE49-F238E27FC236}">
                  <a16:creationId xmlns:a16="http://schemas.microsoft.com/office/drawing/2014/main" id="{9CB2D5BE-A7E4-4993-95AF-F3A642D04981}"/>
                </a:ext>
              </a:extLst>
            </p:cNvPr>
            <p:cNvSpPr/>
            <p:nvPr/>
          </p:nvSpPr>
          <p:spPr>
            <a:xfrm>
              <a:off x="2514600" y="285877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5" name="Text Placeholder 2">
            <a:extLst>
              <a:ext uri="{FF2B5EF4-FFF2-40B4-BE49-F238E27FC236}">
                <a16:creationId xmlns:a16="http://schemas.microsoft.com/office/drawing/2014/main" id="{00B0715B-B78E-4C6F-B1A5-CC9558F1F899}"/>
              </a:ext>
            </a:extLst>
          </p:cNvPr>
          <p:cNvSpPr>
            <a:spLocks noGrp="1"/>
          </p:cNvSpPr>
          <p:nvPr>
            <p:ph type="body" idx="1"/>
          </p:nvPr>
        </p:nvSpPr>
        <p:spPr>
          <a:xfrm>
            <a:off x="169314" y="4344567"/>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Tree>
    <p:extLst>
      <p:ext uri="{BB962C8B-B14F-4D97-AF65-F5344CB8AC3E}">
        <p14:creationId xmlns:p14="http://schemas.microsoft.com/office/powerpoint/2010/main" val="369781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7EF2-95CC-414A-825A-161DF7B2257B}"/>
              </a:ext>
            </a:extLst>
          </p:cNvPr>
          <p:cNvSpPr>
            <a:spLocks noGrp="1"/>
          </p:cNvSpPr>
          <p:nvPr>
            <p:ph type="title"/>
          </p:nvPr>
        </p:nvSpPr>
        <p:spPr/>
        <p:txBody>
          <a:bodyPr/>
          <a:lstStyle/>
          <a:p>
            <a:r>
              <a:rPr lang="en-US" dirty="0" err="1"/>
              <a:t>Stp-dct</a:t>
            </a:r>
            <a:endParaRPr lang="en-US" dirty="0"/>
          </a:p>
        </p:txBody>
      </p:sp>
      <p:sp>
        <p:nvSpPr>
          <p:cNvPr id="4" name="Slide Number Placeholder 3">
            <a:extLst>
              <a:ext uri="{FF2B5EF4-FFF2-40B4-BE49-F238E27FC236}">
                <a16:creationId xmlns:a16="http://schemas.microsoft.com/office/drawing/2014/main" id="{4BF591C4-0E0A-41AA-93E8-6421EC4ED7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2DFE4F63-85D6-4B8D-BA68-904707E6992F}"/>
              </a:ext>
            </a:extLst>
          </p:cNvPr>
          <p:cNvPicPr>
            <a:picLocks noChangeAspect="1"/>
          </p:cNvPicPr>
          <p:nvPr/>
        </p:nvPicPr>
        <p:blipFill>
          <a:blip r:embed="rId2"/>
          <a:stretch>
            <a:fillRect/>
          </a:stretch>
        </p:blipFill>
        <p:spPr>
          <a:xfrm>
            <a:off x="0" y="1261528"/>
            <a:ext cx="9144000" cy="2970068"/>
          </a:xfrm>
          <a:prstGeom prst="rect">
            <a:avLst/>
          </a:prstGeom>
        </p:spPr>
      </p:pic>
      <p:sp>
        <p:nvSpPr>
          <p:cNvPr id="7" name="Text Placeholder 2">
            <a:extLst>
              <a:ext uri="{FF2B5EF4-FFF2-40B4-BE49-F238E27FC236}">
                <a16:creationId xmlns:a16="http://schemas.microsoft.com/office/drawing/2014/main" id="{3A476EC6-02B1-44A3-B84E-607A6801CF74}"/>
              </a:ext>
            </a:extLst>
          </p:cNvPr>
          <p:cNvSpPr>
            <a:spLocks noGrp="1"/>
          </p:cNvSpPr>
          <p:nvPr>
            <p:ph type="body" idx="1"/>
          </p:nvPr>
        </p:nvSpPr>
        <p:spPr>
          <a:xfrm>
            <a:off x="346923" y="4278795"/>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Tree>
    <p:extLst>
      <p:ext uri="{BB962C8B-B14F-4D97-AF65-F5344CB8AC3E}">
        <p14:creationId xmlns:p14="http://schemas.microsoft.com/office/powerpoint/2010/main" val="255668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8EB2-2F6E-4AF5-BCC6-20CDD674F569}"/>
              </a:ext>
            </a:extLst>
          </p:cNvPr>
          <p:cNvSpPr>
            <a:spLocks noGrp="1"/>
          </p:cNvSpPr>
          <p:nvPr>
            <p:ph type="title"/>
          </p:nvPr>
        </p:nvSpPr>
        <p:spPr/>
        <p:txBody>
          <a:bodyPr/>
          <a:lstStyle/>
          <a:p>
            <a:r>
              <a:rPr lang="en-US" dirty="0"/>
              <a:t>MAB</a:t>
            </a:r>
          </a:p>
        </p:txBody>
      </p:sp>
      <p:sp>
        <p:nvSpPr>
          <p:cNvPr id="3" name="Text Placeholder 2">
            <a:extLst>
              <a:ext uri="{FF2B5EF4-FFF2-40B4-BE49-F238E27FC236}">
                <a16:creationId xmlns:a16="http://schemas.microsoft.com/office/drawing/2014/main" id="{D1F6BD66-EEE0-4A63-B57D-780637FF63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47B2A9-1B52-4450-9E33-5F7802E7A5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8" name="Picture 7">
            <a:extLst>
              <a:ext uri="{FF2B5EF4-FFF2-40B4-BE49-F238E27FC236}">
                <a16:creationId xmlns:a16="http://schemas.microsoft.com/office/drawing/2014/main" id="{A638144E-66E6-4D2C-82DE-F2C3C239D594}"/>
              </a:ext>
            </a:extLst>
          </p:cNvPr>
          <p:cNvPicPr>
            <a:picLocks noChangeAspect="1"/>
          </p:cNvPicPr>
          <p:nvPr/>
        </p:nvPicPr>
        <p:blipFill>
          <a:blip r:embed="rId3"/>
          <a:stretch>
            <a:fillRect/>
          </a:stretch>
        </p:blipFill>
        <p:spPr>
          <a:xfrm>
            <a:off x="-119833" y="915132"/>
            <a:ext cx="6979024" cy="4000633"/>
          </a:xfrm>
          <a:prstGeom prst="rect">
            <a:avLst/>
          </a:prstGeom>
        </p:spPr>
      </p:pic>
      <p:pic>
        <p:nvPicPr>
          <p:cNvPr id="10" name="Picture 9">
            <a:extLst>
              <a:ext uri="{FF2B5EF4-FFF2-40B4-BE49-F238E27FC236}">
                <a16:creationId xmlns:a16="http://schemas.microsoft.com/office/drawing/2014/main" id="{F5354B58-5846-42CB-8838-49D059627C64}"/>
              </a:ext>
            </a:extLst>
          </p:cNvPr>
          <p:cNvPicPr>
            <a:picLocks noChangeAspect="1"/>
          </p:cNvPicPr>
          <p:nvPr/>
        </p:nvPicPr>
        <p:blipFill>
          <a:blip r:embed="rId4"/>
          <a:stretch>
            <a:fillRect/>
          </a:stretch>
        </p:blipFill>
        <p:spPr>
          <a:xfrm>
            <a:off x="6800523" y="1200150"/>
            <a:ext cx="2343477" cy="695422"/>
          </a:xfrm>
          <a:prstGeom prst="rect">
            <a:avLst/>
          </a:prstGeom>
        </p:spPr>
      </p:pic>
    </p:spTree>
    <p:extLst>
      <p:ext uri="{BB962C8B-B14F-4D97-AF65-F5344CB8AC3E}">
        <p14:creationId xmlns:p14="http://schemas.microsoft.com/office/powerpoint/2010/main" val="409938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209-9E43-43AF-9B41-2D8CB3F61ADD}"/>
              </a:ext>
            </a:extLst>
          </p:cNvPr>
          <p:cNvSpPr>
            <a:spLocks noGrp="1"/>
          </p:cNvSpPr>
          <p:nvPr>
            <p:ph type="title"/>
          </p:nvPr>
        </p:nvSpPr>
        <p:spPr/>
        <p:txBody>
          <a:bodyPr/>
          <a:lstStyle/>
          <a:p>
            <a:r>
              <a:rPr lang="en-US" dirty="0"/>
              <a:t>Dichotic One back</a:t>
            </a:r>
          </a:p>
        </p:txBody>
      </p:sp>
      <p:sp>
        <p:nvSpPr>
          <p:cNvPr id="3" name="Text Placeholder 2">
            <a:extLst>
              <a:ext uri="{FF2B5EF4-FFF2-40B4-BE49-F238E27FC236}">
                <a16:creationId xmlns:a16="http://schemas.microsoft.com/office/drawing/2014/main" id="{432B3302-8BF3-4478-B695-45D0EFB0D2DF}"/>
              </a:ext>
            </a:extLst>
          </p:cNvPr>
          <p:cNvSpPr>
            <a:spLocks noGrp="1"/>
          </p:cNvSpPr>
          <p:nvPr>
            <p:ph type="body" idx="1"/>
          </p:nvPr>
        </p:nvSpPr>
        <p:spPr>
          <a:xfrm>
            <a:off x="346923" y="4278795"/>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
        <p:nvSpPr>
          <p:cNvPr id="4" name="Slide Number Placeholder 3">
            <a:extLst>
              <a:ext uri="{FF2B5EF4-FFF2-40B4-BE49-F238E27FC236}">
                <a16:creationId xmlns:a16="http://schemas.microsoft.com/office/drawing/2014/main" id="{E47739F6-E150-4E20-B814-4ECDB3A936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92E71652-0222-456B-84A1-D64325ACD889}"/>
              </a:ext>
            </a:extLst>
          </p:cNvPr>
          <p:cNvPicPr>
            <a:picLocks noChangeAspect="1"/>
          </p:cNvPicPr>
          <p:nvPr/>
        </p:nvPicPr>
        <p:blipFill>
          <a:blip r:embed="rId3"/>
          <a:stretch>
            <a:fillRect/>
          </a:stretch>
        </p:blipFill>
        <p:spPr>
          <a:xfrm>
            <a:off x="0" y="1272545"/>
            <a:ext cx="9144000" cy="3221935"/>
          </a:xfrm>
          <a:prstGeom prst="rect">
            <a:avLst/>
          </a:prstGeom>
        </p:spPr>
      </p:pic>
    </p:spTree>
    <p:extLst>
      <p:ext uri="{BB962C8B-B14F-4D97-AF65-F5344CB8AC3E}">
        <p14:creationId xmlns:p14="http://schemas.microsoft.com/office/powerpoint/2010/main" val="192604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E5BB-69AB-44AE-A7D3-71D0B5D281A4}"/>
              </a:ext>
            </a:extLst>
          </p:cNvPr>
          <p:cNvSpPr>
            <a:spLocks noGrp="1"/>
          </p:cNvSpPr>
          <p:nvPr>
            <p:ph type="title"/>
          </p:nvPr>
        </p:nvSpPr>
        <p:spPr/>
        <p:txBody>
          <a:bodyPr/>
          <a:lstStyle/>
          <a:p>
            <a:r>
              <a:rPr lang="en-US" dirty="0"/>
              <a:t>Internal A-fact</a:t>
            </a:r>
          </a:p>
        </p:txBody>
      </p:sp>
      <p:sp>
        <p:nvSpPr>
          <p:cNvPr id="4" name="Slide Number Placeholder 3">
            <a:extLst>
              <a:ext uri="{FF2B5EF4-FFF2-40B4-BE49-F238E27FC236}">
                <a16:creationId xmlns:a16="http://schemas.microsoft.com/office/drawing/2014/main" id="{63AB7029-E741-4E13-BF08-B738357670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grpSp>
        <p:nvGrpSpPr>
          <p:cNvPr id="40" name="Group 39">
            <a:extLst>
              <a:ext uri="{FF2B5EF4-FFF2-40B4-BE49-F238E27FC236}">
                <a16:creationId xmlns:a16="http://schemas.microsoft.com/office/drawing/2014/main" id="{6707EDE5-FD3D-4357-9124-DD90BD0A7D87}"/>
              </a:ext>
            </a:extLst>
          </p:cNvPr>
          <p:cNvGrpSpPr/>
          <p:nvPr/>
        </p:nvGrpSpPr>
        <p:grpSpPr>
          <a:xfrm>
            <a:off x="919801" y="1140887"/>
            <a:ext cx="2637833" cy="991168"/>
            <a:chOff x="919801" y="1140887"/>
            <a:chExt cx="2637833" cy="991168"/>
          </a:xfrm>
        </p:grpSpPr>
        <p:sp>
          <p:nvSpPr>
            <p:cNvPr id="9" name="Rectangle 8">
              <a:extLst>
                <a:ext uri="{FF2B5EF4-FFF2-40B4-BE49-F238E27FC236}">
                  <a16:creationId xmlns:a16="http://schemas.microsoft.com/office/drawing/2014/main" id="{F60C546E-A81F-489E-8732-1A66D7D82C74}"/>
                </a:ext>
              </a:extLst>
            </p:cNvPr>
            <p:cNvSpPr/>
            <p:nvPr/>
          </p:nvSpPr>
          <p:spPr>
            <a:xfrm>
              <a:off x="919801" y="1268081"/>
              <a:ext cx="1048870" cy="863974"/>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a:t>
              </a:r>
              <a:endParaRPr lang="en-US" b="1" dirty="0"/>
            </a:p>
          </p:txBody>
        </p:sp>
        <p:sp>
          <p:nvSpPr>
            <p:cNvPr id="18" name="TextBox 17">
              <a:extLst>
                <a:ext uri="{FF2B5EF4-FFF2-40B4-BE49-F238E27FC236}">
                  <a16:creationId xmlns:a16="http://schemas.microsoft.com/office/drawing/2014/main" id="{8F296037-1EAB-4656-A7B4-C28BE88CB5D2}"/>
                </a:ext>
              </a:extLst>
            </p:cNvPr>
            <p:cNvSpPr txBox="1"/>
            <p:nvPr/>
          </p:nvSpPr>
          <p:spPr>
            <a:xfrm>
              <a:off x="1970881" y="1140887"/>
              <a:ext cx="158675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Instructions</a:t>
              </a:r>
              <a:endParaRPr lang="en-US" b="1" dirty="0">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756CA090-8091-44BF-B01F-1953E9F91544}"/>
              </a:ext>
            </a:extLst>
          </p:cNvPr>
          <p:cNvGrpSpPr/>
          <p:nvPr/>
        </p:nvGrpSpPr>
        <p:grpSpPr>
          <a:xfrm>
            <a:off x="1798054" y="1626455"/>
            <a:ext cx="2679699" cy="945295"/>
            <a:chOff x="1686081" y="1533098"/>
            <a:chExt cx="2679699" cy="945295"/>
          </a:xfrm>
        </p:grpSpPr>
        <p:sp>
          <p:nvSpPr>
            <p:cNvPr id="19" name="TextBox 18">
              <a:extLst>
                <a:ext uri="{FF2B5EF4-FFF2-40B4-BE49-F238E27FC236}">
                  <a16:creationId xmlns:a16="http://schemas.microsoft.com/office/drawing/2014/main" id="{133725FA-EE96-4A1C-8DA4-E563885B6B07}"/>
                </a:ext>
              </a:extLst>
            </p:cNvPr>
            <p:cNvSpPr txBox="1"/>
            <p:nvPr/>
          </p:nvSpPr>
          <p:spPr>
            <a:xfrm>
              <a:off x="2779027" y="1533098"/>
              <a:ext cx="158675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Fixation</a:t>
              </a:r>
              <a:endParaRPr lang="en-US"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DE18366B-088E-4C5F-ADE0-1CCF02AD7075}"/>
                </a:ext>
              </a:extLst>
            </p:cNvPr>
            <p:cNvSpPr/>
            <p:nvPr/>
          </p:nvSpPr>
          <p:spPr>
            <a:xfrm>
              <a:off x="1686081" y="1614419"/>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grpSp>
      <p:grpSp>
        <p:nvGrpSpPr>
          <p:cNvPr id="38" name="Group 37">
            <a:extLst>
              <a:ext uri="{FF2B5EF4-FFF2-40B4-BE49-F238E27FC236}">
                <a16:creationId xmlns:a16="http://schemas.microsoft.com/office/drawing/2014/main" id="{FF68092E-882B-4D77-9D4A-995CF5BCDCA8}"/>
              </a:ext>
            </a:extLst>
          </p:cNvPr>
          <p:cNvGrpSpPr/>
          <p:nvPr/>
        </p:nvGrpSpPr>
        <p:grpSpPr>
          <a:xfrm>
            <a:off x="2698575" y="2065497"/>
            <a:ext cx="3512807" cy="962603"/>
            <a:chOff x="2452361" y="1913206"/>
            <a:chExt cx="3512807" cy="962603"/>
          </a:xfrm>
        </p:grpSpPr>
        <p:grpSp>
          <p:nvGrpSpPr>
            <p:cNvPr id="21" name="Group 20">
              <a:extLst>
                <a:ext uri="{FF2B5EF4-FFF2-40B4-BE49-F238E27FC236}">
                  <a16:creationId xmlns:a16="http://schemas.microsoft.com/office/drawing/2014/main" id="{3E5BC8CF-B908-4461-888C-AB0F1AFF3F52}"/>
                </a:ext>
              </a:extLst>
            </p:cNvPr>
            <p:cNvGrpSpPr/>
            <p:nvPr/>
          </p:nvGrpSpPr>
          <p:grpSpPr>
            <a:xfrm>
              <a:off x="2452361" y="2011835"/>
              <a:ext cx="1048870" cy="863974"/>
              <a:chOff x="6760880" y="2298943"/>
              <a:chExt cx="1048870" cy="863974"/>
            </a:xfrm>
          </p:grpSpPr>
          <p:sp>
            <p:nvSpPr>
              <p:cNvPr id="15" name="Rectangle 14">
                <a:extLst>
                  <a:ext uri="{FF2B5EF4-FFF2-40B4-BE49-F238E27FC236}">
                    <a16:creationId xmlns:a16="http://schemas.microsoft.com/office/drawing/2014/main" id="{12EBAE26-47F0-4D33-9182-FB8C9CAF6078}"/>
                  </a:ext>
                </a:extLst>
              </p:cNvPr>
              <p:cNvSpPr/>
              <p:nvPr/>
            </p:nvSpPr>
            <p:spPr>
              <a:xfrm>
                <a:off x="6760880" y="229894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14" name="Picture 13">
                <a:extLst>
                  <a:ext uri="{FF2B5EF4-FFF2-40B4-BE49-F238E27FC236}">
                    <a16:creationId xmlns:a16="http://schemas.microsoft.com/office/drawing/2014/main" id="{ED56DBFA-D4FF-4450-A0CE-3E7AD606753B}"/>
                  </a:ext>
                </a:extLst>
              </p:cNvPr>
              <p:cNvPicPr>
                <a:picLocks noChangeAspect="1"/>
              </p:cNvPicPr>
              <p:nvPr/>
            </p:nvPicPr>
            <p:blipFill>
              <a:blip r:embed="rId3"/>
              <a:stretch>
                <a:fillRect/>
              </a:stretch>
            </p:blipFill>
            <p:spPr>
              <a:xfrm>
                <a:off x="7558382" y="2358360"/>
                <a:ext cx="161948" cy="200053"/>
              </a:xfrm>
              <a:prstGeom prst="rect">
                <a:avLst/>
              </a:prstGeom>
            </p:spPr>
          </p:pic>
        </p:grpSp>
        <p:sp>
          <p:nvSpPr>
            <p:cNvPr id="29" name="TextBox 28">
              <a:extLst>
                <a:ext uri="{FF2B5EF4-FFF2-40B4-BE49-F238E27FC236}">
                  <a16:creationId xmlns:a16="http://schemas.microsoft.com/office/drawing/2014/main" id="{F634F51B-F51F-4282-A0CD-5C56107BD11D}"/>
                </a:ext>
              </a:extLst>
            </p:cNvPr>
            <p:cNvSpPr txBox="1"/>
            <p:nvPr/>
          </p:nvSpPr>
          <p:spPr>
            <a:xfrm>
              <a:off x="3485543" y="1913206"/>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Begin Audio Stimuli</a:t>
              </a:r>
              <a:endParaRPr lang="en-US" b="1" dirty="0">
                <a:latin typeface="Times New Roman" panose="02020603050405020304" pitchFamily="18" charset="0"/>
                <a:cs typeface="Times New Roman" panose="02020603050405020304" pitchFamily="18" charset="0"/>
              </a:endParaRPr>
            </a:p>
          </p:txBody>
        </p:sp>
      </p:grpSp>
      <p:grpSp>
        <p:nvGrpSpPr>
          <p:cNvPr id="37" name="Group 36">
            <a:extLst>
              <a:ext uri="{FF2B5EF4-FFF2-40B4-BE49-F238E27FC236}">
                <a16:creationId xmlns:a16="http://schemas.microsoft.com/office/drawing/2014/main" id="{35338E1F-47E8-42B2-B535-6ED8DA00AE59}"/>
              </a:ext>
            </a:extLst>
          </p:cNvPr>
          <p:cNvGrpSpPr/>
          <p:nvPr/>
        </p:nvGrpSpPr>
        <p:grpSpPr>
          <a:xfrm>
            <a:off x="3599375" y="2457672"/>
            <a:ext cx="3506192" cy="980726"/>
            <a:chOff x="3218641" y="2281996"/>
            <a:chExt cx="3506192" cy="980726"/>
          </a:xfrm>
        </p:grpSpPr>
        <p:grpSp>
          <p:nvGrpSpPr>
            <p:cNvPr id="26" name="Group 25">
              <a:extLst>
                <a:ext uri="{FF2B5EF4-FFF2-40B4-BE49-F238E27FC236}">
                  <a16:creationId xmlns:a16="http://schemas.microsoft.com/office/drawing/2014/main" id="{67AAE551-E4BD-4418-9504-C5A9B9A26D7A}"/>
                </a:ext>
              </a:extLst>
            </p:cNvPr>
            <p:cNvGrpSpPr/>
            <p:nvPr/>
          </p:nvGrpSpPr>
          <p:grpSpPr>
            <a:xfrm>
              <a:off x="3218641" y="2398748"/>
              <a:ext cx="1048870" cy="863974"/>
              <a:chOff x="6760880" y="2298943"/>
              <a:chExt cx="1048870" cy="863974"/>
            </a:xfrm>
          </p:grpSpPr>
          <p:sp>
            <p:nvSpPr>
              <p:cNvPr id="27" name="Rectangle 26">
                <a:extLst>
                  <a:ext uri="{FF2B5EF4-FFF2-40B4-BE49-F238E27FC236}">
                    <a16:creationId xmlns:a16="http://schemas.microsoft.com/office/drawing/2014/main" id="{581A6314-51F4-4B5C-9187-035CE1C2B555}"/>
                  </a:ext>
                </a:extLst>
              </p:cNvPr>
              <p:cNvSpPr/>
              <p:nvPr/>
            </p:nvSpPr>
            <p:spPr>
              <a:xfrm>
                <a:off x="6760880" y="229894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28" name="Picture 27">
                <a:extLst>
                  <a:ext uri="{FF2B5EF4-FFF2-40B4-BE49-F238E27FC236}">
                    <a16:creationId xmlns:a16="http://schemas.microsoft.com/office/drawing/2014/main" id="{376B1F84-5138-42A2-943F-830917473A52}"/>
                  </a:ext>
                </a:extLst>
              </p:cNvPr>
              <p:cNvPicPr>
                <a:picLocks noChangeAspect="1"/>
              </p:cNvPicPr>
              <p:nvPr/>
            </p:nvPicPr>
            <p:blipFill>
              <a:blip r:embed="rId3"/>
              <a:stretch>
                <a:fillRect/>
              </a:stretch>
            </p:blipFill>
            <p:spPr>
              <a:xfrm>
                <a:off x="7558382" y="2358360"/>
                <a:ext cx="161948" cy="200053"/>
              </a:xfrm>
              <a:prstGeom prst="rect">
                <a:avLst/>
              </a:prstGeom>
            </p:spPr>
          </p:pic>
        </p:grpSp>
        <p:sp>
          <p:nvSpPr>
            <p:cNvPr id="30" name="TextBox 29">
              <a:extLst>
                <a:ext uri="{FF2B5EF4-FFF2-40B4-BE49-F238E27FC236}">
                  <a16:creationId xmlns:a16="http://schemas.microsoft.com/office/drawing/2014/main" id="{7F800572-43A7-4DF8-A999-6474CB35C595}"/>
                </a:ext>
              </a:extLst>
            </p:cNvPr>
            <p:cNvSpPr txBox="1"/>
            <p:nvPr/>
          </p:nvSpPr>
          <p:spPr>
            <a:xfrm>
              <a:off x="4245208" y="2281996"/>
              <a:ext cx="2479625"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Digit Presentation</a:t>
              </a:r>
            </a:p>
            <a:p>
              <a:r>
                <a:rPr lang="en-US" sz="1600" dirty="0">
                  <a:latin typeface="Times New Roman" panose="02020603050405020304" pitchFamily="18" charset="0"/>
                  <a:cs typeface="Times New Roman" panose="02020603050405020304" pitchFamily="18" charset="0"/>
                </a:rPr>
                <a:t>500ms before end of audio</a:t>
              </a:r>
              <a:endParaRPr lang="en-US"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E5812455-D0D7-45DA-9DC7-DAA965B63BB2}"/>
              </a:ext>
            </a:extLst>
          </p:cNvPr>
          <p:cNvGrpSpPr/>
          <p:nvPr/>
        </p:nvGrpSpPr>
        <p:grpSpPr>
          <a:xfrm>
            <a:off x="4518059" y="3037848"/>
            <a:ext cx="3522085" cy="919934"/>
            <a:chOff x="4097117" y="2819849"/>
            <a:chExt cx="3522085" cy="919934"/>
          </a:xfrm>
        </p:grpSpPr>
        <p:grpSp>
          <p:nvGrpSpPr>
            <p:cNvPr id="25" name="Group 24">
              <a:extLst>
                <a:ext uri="{FF2B5EF4-FFF2-40B4-BE49-F238E27FC236}">
                  <a16:creationId xmlns:a16="http://schemas.microsoft.com/office/drawing/2014/main" id="{39054977-189D-4C7F-B04A-F0B91E53ECF5}"/>
                </a:ext>
              </a:extLst>
            </p:cNvPr>
            <p:cNvGrpSpPr/>
            <p:nvPr/>
          </p:nvGrpSpPr>
          <p:grpSpPr>
            <a:xfrm>
              <a:off x="4097117" y="2875809"/>
              <a:ext cx="1048870" cy="863974"/>
              <a:chOff x="6649885" y="3295513"/>
              <a:chExt cx="1048870" cy="863974"/>
            </a:xfrm>
          </p:grpSpPr>
          <p:sp>
            <p:nvSpPr>
              <p:cNvPr id="22" name="Rectangle 21">
                <a:extLst>
                  <a:ext uri="{FF2B5EF4-FFF2-40B4-BE49-F238E27FC236}">
                    <a16:creationId xmlns:a16="http://schemas.microsoft.com/office/drawing/2014/main" id="{A342374D-8362-4772-A6FC-8D370D1069E6}"/>
                  </a:ext>
                </a:extLst>
              </p:cNvPr>
              <p:cNvSpPr/>
              <p:nvPr/>
            </p:nvSpPr>
            <p:spPr>
              <a:xfrm>
                <a:off x="6649885" y="329551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17" name="Picture 16">
                <a:extLst>
                  <a:ext uri="{FF2B5EF4-FFF2-40B4-BE49-F238E27FC236}">
                    <a16:creationId xmlns:a16="http://schemas.microsoft.com/office/drawing/2014/main" id="{8BF6748F-617F-4160-A2FB-EA51BD3018F9}"/>
                  </a:ext>
                </a:extLst>
              </p:cNvPr>
              <p:cNvPicPr>
                <a:picLocks noChangeAspect="1"/>
              </p:cNvPicPr>
              <p:nvPr/>
            </p:nvPicPr>
            <p:blipFill>
              <a:blip r:embed="rId4"/>
              <a:stretch>
                <a:fillRect/>
              </a:stretch>
            </p:blipFill>
            <p:spPr>
              <a:xfrm>
                <a:off x="7435134" y="3322522"/>
                <a:ext cx="257211" cy="304843"/>
              </a:xfrm>
              <a:prstGeom prst="rect">
                <a:avLst/>
              </a:prstGeom>
            </p:spPr>
          </p:pic>
        </p:grpSp>
        <p:sp>
          <p:nvSpPr>
            <p:cNvPr id="31" name="TextBox 30">
              <a:extLst>
                <a:ext uri="{FF2B5EF4-FFF2-40B4-BE49-F238E27FC236}">
                  <a16:creationId xmlns:a16="http://schemas.microsoft.com/office/drawing/2014/main" id="{E2026575-DEAD-49D4-981D-713A666C2DC4}"/>
                </a:ext>
              </a:extLst>
            </p:cNvPr>
            <p:cNvSpPr txBox="1"/>
            <p:nvPr/>
          </p:nvSpPr>
          <p:spPr>
            <a:xfrm>
              <a:off x="5139577" y="2819849"/>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Response</a:t>
              </a:r>
              <a:endParaRPr lang="en-US" b="1" dirty="0">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03A67123-A3F8-4DC3-ADB8-F8369778E30B}"/>
              </a:ext>
            </a:extLst>
          </p:cNvPr>
          <p:cNvGrpSpPr/>
          <p:nvPr/>
        </p:nvGrpSpPr>
        <p:grpSpPr>
          <a:xfrm>
            <a:off x="5303308" y="3452669"/>
            <a:ext cx="3522085" cy="1218564"/>
            <a:chOff x="5145987" y="3195535"/>
            <a:chExt cx="3522085" cy="1218564"/>
          </a:xfrm>
        </p:grpSpPr>
        <p:pic>
          <p:nvPicPr>
            <p:cNvPr id="6" name="Picture 5">
              <a:extLst>
                <a:ext uri="{FF2B5EF4-FFF2-40B4-BE49-F238E27FC236}">
                  <a16:creationId xmlns:a16="http://schemas.microsoft.com/office/drawing/2014/main" id="{2B33B2B9-77A3-4FB5-ADE9-6EB05227B2E7}"/>
                </a:ext>
              </a:extLst>
            </p:cNvPr>
            <p:cNvPicPr>
              <a:picLocks noChangeAspect="1"/>
            </p:cNvPicPr>
            <p:nvPr/>
          </p:nvPicPr>
          <p:blipFill>
            <a:blip r:embed="rId5"/>
            <a:stretch>
              <a:fillRect/>
            </a:stretch>
          </p:blipFill>
          <p:spPr>
            <a:xfrm>
              <a:off x="5145987" y="3195715"/>
              <a:ext cx="1048870" cy="1218384"/>
            </a:xfrm>
            <a:prstGeom prst="rect">
              <a:avLst/>
            </a:prstGeom>
            <a:ln w="19050">
              <a:solidFill>
                <a:schemeClr val="accent6"/>
              </a:solidFill>
            </a:ln>
          </p:spPr>
        </p:pic>
        <p:sp>
          <p:nvSpPr>
            <p:cNvPr id="32" name="TextBox 31">
              <a:extLst>
                <a:ext uri="{FF2B5EF4-FFF2-40B4-BE49-F238E27FC236}">
                  <a16:creationId xmlns:a16="http://schemas.microsoft.com/office/drawing/2014/main" id="{6D507503-2445-4C7D-ABAE-71BF727986A5}"/>
                </a:ext>
              </a:extLst>
            </p:cNvPr>
            <p:cNvSpPr txBox="1"/>
            <p:nvPr/>
          </p:nvSpPr>
          <p:spPr>
            <a:xfrm>
              <a:off x="6188447" y="3195535"/>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Feedback</a:t>
              </a:r>
              <a:endParaRPr lang="en-US" b="1" dirty="0">
                <a:latin typeface="Times New Roman" panose="02020603050405020304" pitchFamily="18" charset="0"/>
                <a:cs typeface="Times New Roman" panose="02020603050405020304" pitchFamily="18" charset="0"/>
              </a:endParaRPr>
            </a:p>
          </p:txBody>
        </p:sp>
      </p:grpSp>
      <p:cxnSp>
        <p:nvCxnSpPr>
          <p:cNvPr id="34" name="Straight Arrow Connector 33">
            <a:extLst>
              <a:ext uri="{FF2B5EF4-FFF2-40B4-BE49-F238E27FC236}">
                <a16:creationId xmlns:a16="http://schemas.microsoft.com/office/drawing/2014/main" id="{AC40A275-5D6A-41B6-9EA4-2A994AD7C240}"/>
              </a:ext>
            </a:extLst>
          </p:cNvPr>
          <p:cNvCxnSpPr>
            <a:cxnSpLocks/>
          </p:cNvCxnSpPr>
          <p:nvPr/>
        </p:nvCxnSpPr>
        <p:spPr>
          <a:xfrm>
            <a:off x="878657" y="2455102"/>
            <a:ext cx="4517900" cy="2546650"/>
          </a:xfrm>
          <a:prstGeom prst="straightConnector1">
            <a:avLst/>
          </a:prstGeom>
          <a:ln w="76200">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524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A1C9-5E8F-471E-A14E-2AC49940E952}"/>
              </a:ext>
            </a:extLst>
          </p:cNvPr>
          <p:cNvSpPr>
            <a:spLocks noGrp="1"/>
          </p:cNvSpPr>
          <p:nvPr>
            <p:ph type="ctrTitle"/>
          </p:nvPr>
        </p:nvSpPr>
        <p:spPr/>
        <p:txBody>
          <a:bodyPr/>
          <a:lstStyle/>
          <a:p>
            <a:r>
              <a:rPr lang="en-GB" dirty="0" err="1"/>
              <a:t>Mindercise</a:t>
            </a:r>
            <a:endParaRPr lang="LID4096" dirty="0"/>
          </a:p>
        </p:txBody>
      </p:sp>
      <p:sp>
        <p:nvSpPr>
          <p:cNvPr id="3" name="Slide Number Placeholder 2">
            <a:extLst>
              <a:ext uri="{FF2B5EF4-FFF2-40B4-BE49-F238E27FC236}">
                <a16:creationId xmlns:a16="http://schemas.microsoft.com/office/drawing/2014/main" id="{DA9A71EC-2DE5-4D97-99E3-0B26FEED2E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7553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The role of Attention</a:t>
            </a:r>
            <a:endParaRPr sz="3200" dirty="0"/>
          </a:p>
        </p:txBody>
      </p:sp>
      <p:sp>
        <p:nvSpPr>
          <p:cNvPr id="104" name="Google Shape;104;p22"/>
          <p:cNvSpPr txBox="1">
            <a:spLocks noGrp="1"/>
          </p:cNvSpPr>
          <p:nvPr>
            <p:ph type="body" idx="1"/>
          </p:nvPr>
        </p:nvSpPr>
        <p:spPr>
          <a:xfrm>
            <a:off x="911700" y="1200150"/>
            <a:ext cx="7320600" cy="3659702"/>
          </a:xfrm>
          <a:prstGeom prst="rect">
            <a:avLst/>
          </a:prstGeom>
        </p:spPr>
        <p:txBody>
          <a:bodyPr spcFirstLastPara="1" wrap="square" lIns="91425" tIns="91425" rIns="91425" bIns="91425" anchor="t" anchorCtr="0">
            <a:noAutofit/>
          </a:bodyPr>
          <a:lstStyle/>
          <a:p>
            <a:r>
              <a:rPr lang="en-US" sz="2000" dirty="0"/>
              <a:t>Attentional biases – key aspect of mental (ill) health </a:t>
            </a:r>
            <a:r>
              <a:rPr lang="en-US" sz="1600" dirty="0" err="1">
                <a:effectLst/>
                <a:latin typeface="Calibri" panose="020F0502020204030204" pitchFamily="34" charset="0"/>
                <a:ea typeface="Calibri" panose="020F0502020204030204" pitchFamily="34" charset="0"/>
                <a:cs typeface="Arial" panose="020B0604020202020204" pitchFamily="34" charset="0"/>
              </a:rPr>
              <a:t>Ruimi</a:t>
            </a:r>
            <a:r>
              <a:rPr lang="en-US" sz="1600" dirty="0">
                <a:effectLst/>
                <a:latin typeface="Calibri" panose="020F0502020204030204" pitchFamily="34" charset="0"/>
                <a:ea typeface="Calibri" panose="020F0502020204030204" pitchFamily="34" charset="0"/>
                <a:cs typeface="Arial" panose="020B0604020202020204" pitchFamily="34" charset="0"/>
              </a:rPr>
              <a:t>, Amir, </a:t>
            </a:r>
            <a:r>
              <a:rPr lang="en-US" sz="1600" dirty="0" err="1">
                <a:effectLst/>
                <a:latin typeface="Calibri" panose="020F0502020204030204" pitchFamily="34" charset="0"/>
                <a:ea typeface="Calibri" panose="020F0502020204030204" pitchFamily="34" charset="0"/>
                <a:cs typeface="Arial" panose="020B0604020202020204" pitchFamily="34" charset="0"/>
              </a:rPr>
              <a:t>Hadash</a:t>
            </a:r>
            <a:r>
              <a:rPr lang="en-US" sz="1600" dirty="0">
                <a:effectLst/>
                <a:latin typeface="Calibri" panose="020F0502020204030204" pitchFamily="34" charset="0"/>
                <a:ea typeface="Calibri" panose="020F0502020204030204" pitchFamily="34" charset="0"/>
                <a:cs typeface="Arial" panose="020B0604020202020204" pitchFamily="34" charset="0"/>
              </a:rPr>
              <a:t>, Goldstein &amp; Bernstein, submitted</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Amir,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Ruimi</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Bernstein, submitted;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Ehring</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Watkins, 2008; Goldin, Manber, Hakimi,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Canli</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Gross, 2009;</a:t>
            </a:r>
          </a:p>
          <a:p>
            <a:endParaRPr lang="en-US" sz="1600" dirty="0">
              <a:solidFill>
                <a:srgbClr val="0D0D0D"/>
              </a:solidFill>
              <a:latin typeface="Calibri" panose="020F0502020204030204" pitchFamily="34" charset="0"/>
              <a:cs typeface="Arial" panose="020B0604020202020204" pitchFamily="34" charset="0"/>
            </a:endParaRPr>
          </a:p>
          <a:p>
            <a:r>
              <a:rPr lang="en-US" sz="2000" dirty="0"/>
              <a:t>For example :</a:t>
            </a:r>
          </a:p>
          <a:p>
            <a:pPr lvl="1"/>
            <a:r>
              <a:rPr lang="en-US" sz="2000" dirty="0"/>
              <a:t>Eating disorders</a:t>
            </a:r>
          </a:p>
          <a:p>
            <a:pPr lvl="1"/>
            <a:r>
              <a:rPr lang="en-US" sz="2000" dirty="0"/>
              <a:t>Anxiety disorders </a:t>
            </a:r>
          </a:p>
          <a:p>
            <a:pPr lvl="1"/>
            <a:r>
              <a:rPr lang="en-US" sz="2000" dirty="0"/>
              <a:t>Affective disorder</a:t>
            </a:r>
          </a:p>
          <a:p>
            <a:pPr lvl="1"/>
            <a:r>
              <a:rPr lang="en-US" sz="2000" dirty="0"/>
              <a:t>Substance abuse and addiction</a:t>
            </a:r>
          </a:p>
          <a:p>
            <a:pPr lvl="1"/>
            <a:r>
              <a:rPr lang="en-US" sz="2000" dirty="0"/>
              <a:t>PTSD</a:t>
            </a:r>
          </a:p>
          <a:p>
            <a:pPr lvl="1"/>
            <a:r>
              <a:rPr lang="en-US" sz="2000" dirty="0"/>
              <a:t>etc.</a:t>
            </a: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5" name="Picture 2" descr="Doctors in Service - Leaders in Quality Healthcare">
            <a:extLst>
              <a:ext uri="{FF2B5EF4-FFF2-40B4-BE49-F238E27FC236}">
                <a16:creationId xmlns:a16="http://schemas.microsoft.com/office/drawing/2014/main" id="{76ECB173-1FE5-443E-86E7-02C3F0AF0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553" y="2483605"/>
            <a:ext cx="1474203" cy="8845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What is Major Depressive Disorder?">
            <a:extLst>
              <a:ext uri="{FF2B5EF4-FFF2-40B4-BE49-F238E27FC236}">
                <a16:creationId xmlns:a16="http://schemas.microsoft.com/office/drawing/2014/main" id="{4B9EFEE9-19D4-4A7F-84C2-3164FBD84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5369" y="2529846"/>
            <a:ext cx="1474203" cy="884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nxiety disorders | When is anxiety a problem? | Kids Helpline">
            <a:extLst>
              <a:ext uri="{FF2B5EF4-FFF2-40B4-BE49-F238E27FC236}">
                <a16:creationId xmlns:a16="http://schemas.microsoft.com/office/drawing/2014/main" id="{D001FE85-2C4F-406D-92A6-999D6AF62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7122" y="3597053"/>
            <a:ext cx="1444519" cy="10963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orderline Personality Disorder Symptoms Hidden by Alcoholism">
            <a:extLst>
              <a:ext uri="{FF2B5EF4-FFF2-40B4-BE49-F238E27FC236}">
                <a16:creationId xmlns:a16="http://schemas.microsoft.com/office/drawing/2014/main" id="{C505C2B3-688C-478E-91E1-FF1971E36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3553" y="3655214"/>
            <a:ext cx="1474203" cy="10381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in clothing&#10;&#10;Description automatically generated">
            <a:extLst>
              <a:ext uri="{FF2B5EF4-FFF2-40B4-BE49-F238E27FC236}">
                <a16:creationId xmlns:a16="http://schemas.microsoft.com/office/drawing/2014/main" id="{6D6CA3EC-EE2C-406D-8F53-9E621894D76B}"/>
              </a:ext>
            </a:extLst>
          </p:cNvPr>
          <p:cNvPicPr>
            <a:picLocks noChangeAspect="1"/>
          </p:cNvPicPr>
          <p:nvPr/>
        </p:nvPicPr>
        <p:blipFill rotWithShape="1">
          <a:blip r:embed="rId2">
            <a:extLst>
              <a:ext uri="{28A0092B-C50C-407E-A947-70E740481C1C}">
                <a14:useLocalDpi xmlns:a14="http://schemas.microsoft.com/office/drawing/2010/main" val="0"/>
              </a:ext>
            </a:extLst>
          </a:blip>
          <a:srcRect b="2598"/>
          <a:stretch/>
        </p:blipFill>
        <p:spPr>
          <a:xfrm>
            <a:off x="-2285" y="7"/>
            <a:ext cx="9143999" cy="5143493"/>
          </a:xfrm>
          <a:prstGeom prst="rect">
            <a:avLst/>
          </a:prstGeom>
        </p:spPr>
      </p:pic>
    </p:spTree>
    <p:extLst>
      <p:ext uri="{BB962C8B-B14F-4D97-AF65-F5344CB8AC3E}">
        <p14:creationId xmlns:p14="http://schemas.microsoft.com/office/powerpoint/2010/main" val="347720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Overview</a:t>
            </a:r>
            <a:endParaRPr sz="3200" dirty="0"/>
          </a:p>
        </p:txBody>
      </p:sp>
      <p:sp>
        <p:nvSpPr>
          <p:cNvPr id="104" name="Google Shape;104;p22"/>
          <p:cNvSpPr txBox="1">
            <a:spLocks noGrp="1"/>
          </p:cNvSpPr>
          <p:nvPr>
            <p:ph type="body" idx="1"/>
          </p:nvPr>
        </p:nvSpPr>
        <p:spPr>
          <a:xfrm>
            <a:off x="911700" y="834778"/>
            <a:ext cx="7320600" cy="3659702"/>
          </a:xfrm>
          <a:prstGeom prst="rect">
            <a:avLst/>
          </a:prstGeom>
        </p:spPr>
        <p:txBody>
          <a:bodyPr spcFirstLastPara="1" wrap="square" lIns="91425" tIns="91425" rIns="91425" bIns="91425" anchor="t" anchorCtr="0">
            <a:noAutofit/>
          </a:bodyPr>
          <a:lstStyle/>
          <a:p>
            <a:r>
              <a:rPr lang="en-US" sz="1800" dirty="0"/>
              <a:t>Aims:</a:t>
            </a:r>
          </a:p>
          <a:p>
            <a:pPr lvl="1"/>
            <a:r>
              <a:rPr lang="en-US" sz="1800" dirty="0"/>
              <a:t>Developing a novel brief mindfulness-meditation (BMM) training for internal attentional biases</a:t>
            </a:r>
          </a:p>
          <a:p>
            <a:pPr lvl="1"/>
            <a:r>
              <a:rPr lang="en-US" sz="1800" dirty="0"/>
              <a:t>Comparing  AFACT, BMM  and placebo training groups on the following measures :</a:t>
            </a:r>
          </a:p>
          <a:p>
            <a:r>
              <a:rPr lang="en-US" sz="1800" dirty="0"/>
              <a:t>Measures:</a:t>
            </a:r>
          </a:p>
          <a:p>
            <a:pPr lvl="1"/>
            <a:r>
              <a:rPr lang="en-US" sz="1800" dirty="0"/>
              <a:t>Quantifying internal attentional control</a:t>
            </a:r>
          </a:p>
          <a:p>
            <a:pPr lvl="1"/>
            <a:r>
              <a:rPr lang="en-US" sz="1800" dirty="0"/>
              <a:t>Quantifying Meta-awareness for internal attentional bias</a:t>
            </a:r>
          </a:p>
          <a:p>
            <a:pPr lvl="1"/>
            <a:r>
              <a:rPr lang="en-US" sz="1800" dirty="0"/>
              <a:t>Testing generalizability of training to internal attentional bias with internal demand</a:t>
            </a:r>
          </a:p>
          <a:p>
            <a:r>
              <a:rPr lang="en-US" sz="1800" dirty="0"/>
              <a:t>Population:</a:t>
            </a:r>
          </a:p>
          <a:p>
            <a:pPr lvl="1"/>
            <a:r>
              <a:rPr lang="en-US" sz="1800" dirty="0"/>
              <a:t>Individuals from the community with heigh tendency towards negative repetitive thinking</a:t>
            </a: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9970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ctrTitle" idx="4294967295"/>
          </p:nvPr>
        </p:nvSpPr>
        <p:spPr>
          <a:xfrm>
            <a:off x="685800" y="2042700"/>
            <a:ext cx="7772400" cy="10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FFFF"/>
                </a:solidFill>
              </a:rPr>
              <a:t>T</a:t>
            </a:r>
            <a:r>
              <a:rPr lang="en" sz="6000" dirty="0">
                <a:solidFill>
                  <a:srgbClr val="FFFFFF"/>
                </a:solidFill>
              </a:rPr>
              <a:t>raining Meta-Awareness</a:t>
            </a:r>
            <a:endParaRPr sz="6000" dirty="0">
              <a:solidFill>
                <a:srgbClr val="FFFFFF"/>
              </a:solidFill>
            </a:endParaRPr>
          </a:p>
        </p:txBody>
      </p:sp>
      <p:sp>
        <p:nvSpPr>
          <p:cNvPr id="113" name="Google Shape;113;p2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81356" y="-134110"/>
            <a:ext cx="943051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Gaps and problems</a:t>
            </a:r>
            <a:endParaRPr sz="3200" dirty="0"/>
          </a:p>
        </p:txBody>
      </p:sp>
      <p:sp>
        <p:nvSpPr>
          <p:cNvPr id="74" name="Google Shape;74;p18"/>
          <p:cNvSpPr txBox="1"/>
          <p:nvPr/>
        </p:nvSpPr>
        <p:spPr>
          <a:xfrm>
            <a:off x="457200" y="1107412"/>
            <a:ext cx="8229600" cy="2717381"/>
          </a:xfrm>
          <a:prstGeom prst="rect">
            <a:avLst/>
          </a:prstGeom>
          <a:noFill/>
          <a:ln>
            <a:noFill/>
          </a:ln>
        </p:spPr>
        <p:txBody>
          <a:bodyPr spcFirstLastPara="1" wrap="square" lIns="91425" tIns="91425" rIns="91425" bIns="91425" anchor="t" anchorCtr="0">
            <a:noAutofit/>
          </a:bodyPr>
          <a:lstStyle/>
          <a:p>
            <a:pPr marL="342900" lvl="0" indent="-342900" algn="l" rtl="0">
              <a:lnSpc>
                <a:spcPct val="200000"/>
              </a:lnSpc>
              <a:spcBef>
                <a:spcPts val="600"/>
              </a:spcBef>
              <a:spcAft>
                <a:spcPts val="0"/>
              </a:spcAft>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Real-time feedback literature – focus on external attention</a:t>
            </a:r>
          </a:p>
          <a:p>
            <a:pPr marL="342900" lvl="0" indent="-342900" algn="l" rtl="0">
              <a:lnSpc>
                <a:spcPct val="200000"/>
              </a:lnSpc>
              <a:spcBef>
                <a:spcPts val="600"/>
              </a:spcBef>
              <a:spcAft>
                <a:spcPts val="0"/>
              </a:spcAft>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Mindfulness based training literature:</a:t>
            </a:r>
          </a:p>
          <a:p>
            <a:pPr marL="342900" lvl="2" indent="-342900">
              <a:lnSpc>
                <a:spcPct val="200000"/>
              </a:lnSpc>
              <a:spcBef>
                <a:spcPts val="600"/>
              </a:spcBef>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           Effects are either not consistent, or of small magnitude</a:t>
            </a:r>
          </a:p>
          <a:p>
            <a:pPr marL="342900" lvl="3" indent="-342900">
              <a:lnSpc>
                <a:spcPct val="200000"/>
              </a:lnSpc>
              <a:spcBef>
                <a:spcPts val="600"/>
              </a:spcBef>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           Meta-awareness was not quantified directly</a:t>
            </a:r>
          </a:p>
        </p:txBody>
      </p:sp>
      <p:sp>
        <p:nvSpPr>
          <p:cNvPr id="77" name="Google Shape;77;p1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57541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147C-C304-479A-8FC0-A7A86B28B1E6}"/>
              </a:ext>
            </a:extLst>
          </p:cNvPr>
          <p:cNvSpPr>
            <a:spLocks noGrp="1"/>
          </p:cNvSpPr>
          <p:nvPr>
            <p:ph type="title"/>
          </p:nvPr>
        </p:nvSpPr>
        <p:spPr/>
        <p:txBody>
          <a:bodyPr/>
          <a:lstStyle/>
          <a:p>
            <a:r>
              <a:rPr lang="en-US" dirty="0"/>
              <a:t>Current research</a:t>
            </a:r>
          </a:p>
        </p:txBody>
      </p:sp>
      <p:sp>
        <p:nvSpPr>
          <p:cNvPr id="3" name="Text Placeholder 2">
            <a:extLst>
              <a:ext uri="{FF2B5EF4-FFF2-40B4-BE49-F238E27FC236}">
                <a16:creationId xmlns:a16="http://schemas.microsoft.com/office/drawing/2014/main" id="{C5D24579-9AFD-4CDD-B016-063A6711E327}"/>
              </a:ext>
            </a:extLst>
          </p:cNvPr>
          <p:cNvSpPr>
            <a:spLocks noGrp="1"/>
          </p:cNvSpPr>
          <p:nvPr>
            <p:ph type="body" idx="1"/>
          </p:nvPr>
        </p:nvSpPr>
        <p:spPr>
          <a:xfrm>
            <a:off x="457200" y="688474"/>
            <a:ext cx="7959782" cy="3176778"/>
          </a:xfrm>
        </p:spPr>
        <p:txBody>
          <a:bodyPr/>
          <a:lstStyle/>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Focuses on internal attention biases and control</a:t>
            </a:r>
          </a:p>
          <a:p>
            <a:pPr marL="285750" indent="-285750">
              <a:lnSpc>
                <a:spcPct val="150000"/>
              </a:lnSpc>
              <a:spcBef>
                <a:spcPts val="0"/>
              </a:spcBef>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Quantifies meta-awareness for internal attentional biases</a:t>
            </a: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compares two intervention types </a:t>
            </a:r>
          </a:p>
          <a:p>
            <a:pPr marL="742950" lvl="1"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Mindfulness based/ real time feedback for bias </a:t>
            </a:r>
          </a:p>
          <a:p>
            <a:pPr marL="742950" lvl="1" indent="-285750">
              <a:lnSpc>
                <a:spcPct val="150000"/>
              </a:lnSpc>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Criteria:</a:t>
            </a: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Change in internal attentional control </a:t>
            </a: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Post intervention meta-awareness for internal attentional biases</a:t>
            </a: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Generalizability to other domains of – internal-internal</a:t>
            </a:r>
          </a:p>
        </p:txBody>
      </p:sp>
      <p:sp>
        <p:nvSpPr>
          <p:cNvPr id="6" name="Slide Number Placeholder 5">
            <a:extLst>
              <a:ext uri="{FF2B5EF4-FFF2-40B4-BE49-F238E27FC236}">
                <a16:creationId xmlns:a16="http://schemas.microsoft.com/office/drawing/2014/main" id="{B5B1ECC7-77A5-44FE-AA78-2FCB03B72F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92857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Method</a:t>
            </a:r>
            <a:endParaRPr sz="3200" dirty="0"/>
          </a:p>
        </p:txBody>
      </p:sp>
      <p:sp>
        <p:nvSpPr>
          <p:cNvPr id="104" name="Google Shape;104;p22"/>
          <p:cNvSpPr txBox="1">
            <a:spLocks noGrp="1"/>
          </p:cNvSpPr>
          <p:nvPr>
            <p:ph type="body" idx="1"/>
          </p:nvPr>
        </p:nvSpPr>
        <p:spPr>
          <a:xfrm>
            <a:off x="911700" y="1200150"/>
            <a:ext cx="7320600" cy="3659702"/>
          </a:xfrm>
          <a:prstGeom prst="rect">
            <a:avLst/>
          </a:prstGeom>
        </p:spPr>
        <p:txBody>
          <a:bodyPr spcFirstLastPara="1" wrap="square" lIns="91425" tIns="91425" rIns="91425" bIns="91425" anchor="t" anchorCtr="0">
            <a:noAutofit/>
          </a:bodyPr>
          <a:lstStyle/>
          <a:p>
            <a:endParaRPr lang="en-US" sz="2000" dirty="0"/>
          </a:p>
          <a:p>
            <a:r>
              <a:rPr lang="en-US" sz="2000" dirty="0"/>
              <a:t>STP</a:t>
            </a:r>
          </a:p>
          <a:p>
            <a:r>
              <a:rPr lang="en-US" sz="2000" dirty="0">
                <a:solidFill>
                  <a:srgbClr val="0D0D0D"/>
                </a:solidFill>
                <a:latin typeface="Calibri" panose="020F0502020204030204" pitchFamily="34" charset="0"/>
                <a:ea typeface="Calibri" panose="020F0502020204030204" pitchFamily="34" charset="0"/>
                <a:cs typeface="Arial" panose="020B0604020202020204" pitchFamily="34" charset="0"/>
              </a:rPr>
              <a:t>DCT</a:t>
            </a:r>
          </a:p>
          <a:p>
            <a:r>
              <a:rPr lang="en-US" sz="20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AFACT/BMM</a:t>
            </a:r>
          </a:p>
          <a:p>
            <a:r>
              <a:rPr lang="en-US" sz="2000" dirty="0">
                <a:solidFill>
                  <a:srgbClr val="0D0D0D"/>
                </a:solidFill>
                <a:latin typeface="Calibri" panose="020F0502020204030204" pitchFamily="34" charset="0"/>
                <a:ea typeface="Calibri" panose="020F0502020204030204" pitchFamily="34" charset="0"/>
                <a:cs typeface="Arial" panose="020B0604020202020204" pitchFamily="34" charset="0"/>
              </a:rPr>
              <a:t>MAB</a:t>
            </a:r>
          </a:p>
          <a:p>
            <a:r>
              <a:rPr lang="en-US" sz="20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Dichotic one-back</a:t>
            </a:r>
          </a:p>
          <a:p>
            <a:endPar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087691978"/>
      </p:ext>
    </p:extLst>
  </p:cSld>
  <p:clrMapOvr>
    <a:masterClrMapping/>
  </p:clrMapOvr>
</p:sld>
</file>

<file path=ppt/theme/theme1.xml><?xml version="1.0" encoding="utf-8"?>
<a:theme xmlns:a="http://schemas.openxmlformats.org/drawingml/2006/main" name="Timon template">
  <a:themeElements>
    <a:clrScheme name="Custom 347">
      <a:dk1>
        <a:srgbClr val="2C343B"/>
      </a:dk1>
      <a:lt1>
        <a:srgbClr val="FFFFFF"/>
      </a:lt1>
      <a:dk2>
        <a:srgbClr val="859CB1"/>
      </a:dk2>
      <a:lt2>
        <a:srgbClr val="F0F3F5"/>
      </a:lt2>
      <a:accent1>
        <a:srgbClr val="0198AD"/>
      </a:accent1>
      <a:accent2>
        <a:srgbClr val="BDE4EA"/>
      </a:accent2>
      <a:accent3>
        <a:srgbClr val="FE344D"/>
      </a:accent3>
      <a:accent4>
        <a:srgbClr val="FE7F8F"/>
      </a:accent4>
      <a:accent5>
        <a:srgbClr val="F5A500"/>
      </a:accent5>
      <a:accent6>
        <a:srgbClr val="2C343B"/>
      </a:accent6>
      <a:hlink>
        <a:srgbClr val="2C343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1797</Words>
  <Application>Microsoft Office PowerPoint</Application>
  <PresentationFormat>On-screen Show (16:9)</PresentationFormat>
  <Paragraphs>420</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Permanent Marker</vt:lpstr>
      <vt:lpstr>Times New Roman</vt:lpstr>
      <vt:lpstr>Calibri</vt:lpstr>
      <vt:lpstr>Arial</vt:lpstr>
      <vt:lpstr>Courier New</vt:lpstr>
      <vt:lpstr>Source Sans Pro</vt:lpstr>
      <vt:lpstr>Timon template</vt:lpstr>
      <vt:lpstr>Targeting Meta-awerness for internal atteition biases among ruminative individuals</vt:lpstr>
      <vt:lpstr>Mindercise</vt:lpstr>
      <vt:lpstr>The role of Attention</vt:lpstr>
      <vt:lpstr>PowerPoint Presentation</vt:lpstr>
      <vt:lpstr>Overview</vt:lpstr>
      <vt:lpstr>Training Meta-Awareness</vt:lpstr>
      <vt:lpstr>Gaps and problems</vt:lpstr>
      <vt:lpstr>Current research</vt:lpstr>
      <vt:lpstr>Method</vt:lpstr>
      <vt:lpstr>PowerPoint Presentation</vt:lpstr>
      <vt:lpstr>PowerPoint Presentation</vt:lpstr>
      <vt:lpstr>PowerPoint Presentation</vt:lpstr>
      <vt:lpstr>PowerPoint Presentation</vt:lpstr>
      <vt:lpstr>PowerPoint Presentation</vt:lpstr>
      <vt:lpstr>stp</vt:lpstr>
      <vt:lpstr>Stp-dct</vt:lpstr>
      <vt:lpstr>MAB</vt:lpstr>
      <vt:lpstr>Dichotic One back</vt:lpstr>
      <vt:lpstr>Internal A-fact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Tomer</cp:lastModifiedBy>
  <cp:revision>36</cp:revision>
  <dcterms:modified xsi:type="dcterms:W3CDTF">2021-10-24T09:23:51Z</dcterms:modified>
</cp:coreProperties>
</file>