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24"/>
  </p:notesMasterIdLst>
  <p:sldIdLst>
    <p:sldId id="256" r:id="rId2"/>
    <p:sldId id="287" r:id="rId3"/>
    <p:sldId id="288" r:id="rId4"/>
    <p:sldId id="306" r:id="rId5"/>
    <p:sldId id="293" r:id="rId6"/>
    <p:sldId id="261" r:id="rId7"/>
    <p:sldId id="291" r:id="rId8"/>
    <p:sldId id="262" r:id="rId9"/>
    <p:sldId id="257" r:id="rId10"/>
    <p:sldId id="294" r:id="rId11"/>
    <p:sldId id="295" r:id="rId12"/>
    <p:sldId id="297" r:id="rId13"/>
    <p:sldId id="298" r:id="rId14"/>
    <p:sldId id="299" r:id="rId15"/>
    <p:sldId id="303" r:id="rId16"/>
    <p:sldId id="304" r:id="rId17"/>
    <p:sldId id="302" r:id="rId18"/>
    <p:sldId id="305" r:id="rId19"/>
    <p:sldId id="308" r:id="rId20"/>
    <p:sldId id="301" r:id="rId21"/>
    <p:sldId id="258" r:id="rId22"/>
    <p:sldId id="30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Permanent Marker" panose="020B0604020202020204" charset="0"/>
      <p:regular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תומר עוז" initials="תע" lastIdx="1" clrIdx="0">
    <p:extLst>
      <p:ext uri="{19B8F6BF-5375-455C-9EA6-DF929625EA0E}">
        <p15:presenceInfo xmlns:p15="http://schemas.microsoft.com/office/powerpoint/2012/main" userId="תומר עוז"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70536-D3EE-448C-9629-2038D408D480}">
  <a:tblStyle styleId="{FCB70536-D3EE-448C-9629-2038D408D4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97" autoAdjust="0"/>
  </p:normalViewPr>
  <p:slideViewPr>
    <p:cSldViewPr snapToGrid="0">
      <p:cViewPr>
        <p:scale>
          <a:sx n="100" d="100"/>
          <a:sy n="100" d="100"/>
        </p:scale>
        <p:origin x="5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715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extLst>
      <p:ext uri="{BB962C8B-B14F-4D97-AF65-F5344CB8AC3E}">
        <p14:creationId xmlns:p14="http://schemas.microsoft.com/office/powerpoint/2010/main" val="541778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Calibri" panose="020F0502020204030204" pitchFamily="34" charset="0"/>
              </a:rPr>
              <a:t>The Self-Caught Meta-Awareness task integrated in the Digit Categorization Task. After participants receive instructions regarding the self-caught procedure, each trial begins with three </a:t>
            </a:r>
            <a:r>
              <a:rPr lang="en-GB" sz="1800" dirty="0" err="1">
                <a:effectLst/>
                <a:latin typeface="Times New Roman" panose="02020603050405020304" pitchFamily="18" charset="0"/>
                <a:ea typeface="Calibri" panose="020F0502020204030204" pitchFamily="34" charset="0"/>
              </a:rPr>
              <a:t>Xs</a:t>
            </a:r>
            <a:r>
              <a:rPr lang="en-GB" sz="1800" dirty="0">
                <a:effectLst/>
                <a:latin typeface="Times New Roman" panose="02020603050405020304" pitchFamily="18" charset="0"/>
                <a:ea typeface="Calibri" panose="020F0502020204030204" pitchFamily="34" charset="0"/>
              </a:rPr>
              <a:t> (horizontally aligned) presented at the </a:t>
            </a:r>
            <a:r>
              <a:rPr lang="en-GB" sz="1800" dirty="0" err="1">
                <a:effectLst/>
                <a:latin typeface="Times New Roman" panose="02020603050405020304" pitchFamily="18" charset="0"/>
                <a:ea typeface="Calibri" panose="020F0502020204030204" pitchFamily="34" charset="0"/>
              </a:rPr>
              <a:t>center</a:t>
            </a:r>
            <a:r>
              <a:rPr lang="en-GB" sz="1800" dirty="0">
                <a:effectLst/>
                <a:latin typeface="Times New Roman" panose="02020603050405020304" pitchFamily="18" charset="0"/>
                <a:ea typeface="Calibri" panose="020F0502020204030204" pitchFamily="34" charset="0"/>
              </a:rPr>
              <a:t> of the screen. After 1000 </a:t>
            </a:r>
            <a:r>
              <a:rPr lang="en-GB" sz="1800" dirty="0" err="1">
                <a:effectLst/>
                <a:latin typeface="Times New Roman" panose="02020603050405020304" pitchFamily="18" charset="0"/>
                <a:ea typeface="Calibri" panose="020F0502020204030204" pitchFamily="34" charset="0"/>
              </a:rPr>
              <a:t>ms</a:t>
            </a:r>
            <a:r>
              <a:rPr lang="en-GB" sz="1800" dirty="0">
                <a:effectLst/>
                <a:latin typeface="Times New Roman" panose="02020603050405020304" pitchFamily="18" charset="0"/>
                <a:ea typeface="Calibri" panose="020F0502020204030204" pitchFamily="34" charset="0"/>
              </a:rPr>
              <a:t>, participants hear an auditory negative self-referential or neutral self-referential sentence. Five-hundred </a:t>
            </a:r>
            <a:r>
              <a:rPr lang="en-GB" sz="1800" dirty="0" err="1">
                <a:effectLst/>
                <a:latin typeface="Times New Roman" panose="02020603050405020304" pitchFamily="18" charset="0"/>
                <a:ea typeface="Calibri" panose="020F0502020204030204" pitchFamily="34" charset="0"/>
              </a:rPr>
              <a:t>ms</a:t>
            </a:r>
            <a:r>
              <a:rPr lang="en-GB" sz="1800" dirty="0">
                <a:effectLst/>
                <a:latin typeface="Times New Roman" panose="02020603050405020304" pitchFamily="18" charset="0"/>
                <a:ea typeface="Calibri" panose="020F0502020204030204" pitchFamily="34" charset="0"/>
              </a:rPr>
              <a:t> before the end</a:t>
            </a:r>
            <a:r>
              <a:rPr lang="en-GB" sz="1800" i="1"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of the auditory stimulus the central X is replaced by a single visual</a:t>
            </a:r>
            <a:r>
              <a:rPr lang="en-GB" sz="1800" i="1"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target stimulus digit number (from 1 to 8) until response. Participants are instructed to press one of two keys categorizing the target digit as odd or even. After response to the target digit,  participants spontaneously reported (by pressing a correspondent key) whether negative self-referential thought (during the last trial) influenced their response on that trial.</a:t>
            </a:r>
          </a:p>
          <a:p>
            <a:endParaRPr lang="en-US" dirty="0"/>
          </a:p>
        </p:txBody>
      </p:sp>
    </p:spTree>
    <p:extLst>
      <p:ext uri="{BB962C8B-B14F-4D97-AF65-F5344CB8AC3E}">
        <p14:creationId xmlns:p14="http://schemas.microsoft.com/office/powerpoint/2010/main" val="2676279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Participants hear two separate lists of auditory stimuli, one list in each channel (ear). Stimuli lists are randomly mixed into intra-block sequences (i.e., 12 STP stimuli/sequence) of negative and neutral self-referential thoughts. When one channel (e.g., left side) delivers a negative stimulus the opposite channel (i.e., right side) delivers a neutral stimulus. At pseudo-random intervals, the simulated thought stimulus in one of the channels is presented sequentially (i.e., specific STP recording is repeated). Participants are asked to, as accurately and quickly as possible, press one of two buttons corresponding to the channel (LEFT/RIGHT) in which the stimulus was repeated sequentially. Biased selective internal attention is computed by subtracting accuracy in responding to repetitions in neutral stimuli from accuracy in negative stimuli. A positive bias score reflects greater selective attention to negative vs. concurrent neutral stimuli.</a:t>
            </a:r>
          </a:p>
          <a:p>
            <a:endParaRPr lang="en-US" dirty="0"/>
          </a:p>
        </p:txBody>
      </p:sp>
    </p:spTree>
    <p:extLst>
      <p:ext uri="{BB962C8B-B14F-4D97-AF65-F5344CB8AC3E}">
        <p14:creationId xmlns:p14="http://schemas.microsoft.com/office/powerpoint/2010/main" val="1916357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128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4680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LID4096" dirty="0"/>
          </a:p>
        </p:txBody>
      </p:sp>
      <p:sp>
        <p:nvSpPr>
          <p:cNvPr id="4" name="Slide Number Placeholder 3"/>
          <p:cNvSpPr>
            <a:spLocks noGrp="1"/>
          </p:cNvSpPr>
          <p:nvPr>
            <p:ph type="sldNum" sz="quarter" idx="5"/>
          </p:nvPr>
        </p:nvSpPr>
        <p:spPr/>
        <p:txBody>
          <a:bodyPr/>
          <a:lstStyle/>
          <a:p>
            <a:fld id="{0572427E-2A1C-411D-9284-D1C05777BD39}" type="slidenum">
              <a:rPr lang="LID4096" smtClean="0"/>
              <a:t>20</a:t>
            </a:fld>
            <a:endParaRPr lang="LID4096"/>
          </a:p>
        </p:txBody>
      </p:sp>
    </p:spTree>
    <p:extLst>
      <p:ext uri="{BB962C8B-B14F-4D97-AF65-F5344CB8AC3E}">
        <p14:creationId xmlns:p14="http://schemas.microsoft.com/office/powerpoint/2010/main" val="2201592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extLst>
      <p:ext uri="{BB962C8B-B14F-4D97-AF65-F5344CB8AC3E}">
        <p14:creationId xmlns:p14="http://schemas.microsoft.com/office/powerpoint/2010/main" val="1065407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34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GB" dirty="0"/>
              <a:t>Attentional Bias Modification Training</a:t>
            </a:r>
          </a:p>
          <a:p>
            <a:pPr marL="139700" indent="0" algn="l">
              <a:buNone/>
            </a:pPr>
            <a:r>
              <a:rPr lang="en-GB" dirty="0"/>
              <a:t>(ABMT), the first (and only) attempt to-date to target attentional</a:t>
            </a:r>
          </a:p>
          <a:p>
            <a:pPr marL="139700" indent="0" algn="l">
              <a:buNone/>
            </a:pPr>
            <a:r>
              <a:rPr lang="en-GB" dirty="0"/>
              <a:t>biases specifically, has demonstrated modest effects. </a:t>
            </a:r>
          </a:p>
          <a:p>
            <a:pPr marL="139700" indent="0" algn="l">
              <a:buNone/>
            </a:pPr>
            <a:r>
              <a:rPr lang="en-GB" dirty="0"/>
              <a:t>Recent </a:t>
            </a:r>
            <a:r>
              <a:rPr lang="en-GB" dirty="0" err="1"/>
              <a:t>metaan-alyses</a:t>
            </a:r>
            <a:r>
              <a:rPr lang="en-GB" dirty="0"/>
              <a:t> demonstrate that even the short-term effects of ABMT</a:t>
            </a:r>
          </a:p>
          <a:p>
            <a:pPr marL="139700" indent="0" algn="l">
              <a:buNone/>
            </a:pPr>
            <a:r>
              <a:rPr lang="en-GB" dirty="0"/>
              <a:t>with respect to anxiety reduction are modest bias reduction conditioned with In one paradigm (</a:t>
            </a:r>
            <a:r>
              <a:rPr lang="en-GB" dirty="0" err="1"/>
              <a:t>e.g.,dot</a:t>
            </a:r>
            <a:r>
              <a:rPr lang="en-GB" dirty="0"/>
              <a:t>-probe) may</a:t>
            </a:r>
          </a:p>
          <a:p>
            <a:pPr marL="139700" indent="0" algn="l">
              <a:buNone/>
            </a:pPr>
            <a:r>
              <a:rPr lang="en-GB" dirty="0"/>
              <a:t>not generalize to other paradigms (e.g., visual search). and some recent efforts</a:t>
            </a:r>
          </a:p>
          <a:p>
            <a:pPr marL="139700" indent="0" algn="l">
              <a:buNone/>
            </a:pPr>
            <a:r>
              <a:rPr lang="en-GB" dirty="0"/>
              <a:t>to replicate ABMT findings have failed</a:t>
            </a:r>
            <a:endParaRPr lang="en-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82829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IL"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Attention Feedback Awareness and Control Training (A-FACT; Bernstein &amp; </a:t>
            </a:r>
            <a:r>
              <a:rPr lang="en-US" sz="1800" dirty="0" err="1">
                <a:effectLst/>
                <a:latin typeface="Times New Roman" panose="02020603050405020304" pitchFamily="18" charset="0"/>
                <a:ea typeface="Calibri" panose="020F0502020204030204" pitchFamily="34" charset="0"/>
              </a:rPr>
              <a:t>Zvielli</a:t>
            </a:r>
            <a:r>
              <a:rPr lang="en-US" sz="1800" dirty="0">
                <a:effectLst/>
                <a:latin typeface="Times New Roman" panose="02020603050405020304" pitchFamily="18" charset="0"/>
                <a:ea typeface="Calibri" panose="020F0502020204030204" pitchFamily="34" charset="0"/>
              </a:rPr>
              <a:t>, 2014) was designed to train meta-awareness of, and thereby greater self-regulatory control over, attentional processing of emotional information. To do so, A-FACT delivers personalized real-time feedback on moment-to-moment expressions of (biased) attention as measured from trial-to-trial via cognitive-experimental tasks</a:t>
            </a:r>
            <a:endParaRPr lang="he-IL" dirty="0"/>
          </a:p>
          <a:p>
            <a:pPr marL="342900" lvl="0" algn="l" rtl="0">
              <a:spcBef>
                <a:spcPts val="600"/>
              </a:spcBef>
              <a:spcAft>
                <a:spcPts val="0"/>
              </a:spcAft>
              <a:buFont typeface="+mj-lt"/>
              <a:buAutoNum type="arabicPeriod"/>
            </a:pPr>
            <a:endParaRPr lang="he-IL" dirty="0"/>
          </a:p>
          <a:p>
            <a:pPr marL="342900" lvl="0" algn="l" rtl="0">
              <a:spcBef>
                <a:spcPts val="600"/>
              </a:spcBef>
              <a:spcAft>
                <a:spcPts val="0"/>
              </a:spcAft>
              <a:buFont typeface="+mj-lt"/>
              <a:buAutoNum type="arabicPeriod"/>
            </a:pPr>
            <a:r>
              <a:rPr lang="en-GB" dirty="0"/>
              <a:t>elevated levels of meta-awareness of biased external attention and thereby greater external attentional control ()</a:t>
            </a:r>
          </a:p>
          <a:p>
            <a:pPr marL="342900" lvl="0" algn="l" rtl="0">
              <a:spcBef>
                <a:spcPts val="600"/>
              </a:spcBef>
              <a:spcAft>
                <a:spcPts val="0"/>
              </a:spcAft>
              <a:buFont typeface="+mj-lt"/>
              <a:buAutoNum type="arabicPeriod"/>
            </a:pPr>
            <a:r>
              <a:rPr lang="en-GB" dirty="0"/>
              <a:t>greater control over covert as well as overt external attentional processing of threat and reward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4756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internal attention is more/as important to focus – just because little is known?</a:t>
            </a:r>
            <a:endParaRPr dirty="0"/>
          </a:p>
        </p:txBody>
      </p:sp>
    </p:spTree>
    <p:extLst>
      <p:ext uri="{BB962C8B-B14F-4D97-AF65-F5344CB8AC3E}">
        <p14:creationId xmlns:p14="http://schemas.microsoft.com/office/powerpoint/2010/main" val="2269319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blu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7" name="Google Shape;47;p12"/>
          <p:cNvSpPr txBox="1">
            <a:spLocks noGrp="1"/>
          </p:cNvSpPr>
          <p:nvPr>
            <p:ph type="body" idx="1"/>
          </p:nvPr>
        </p:nvSpPr>
        <p:spPr>
          <a:xfrm>
            <a:off x="804800"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12"/>
          <p:cNvSpPr txBox="1">
            <a:spLocks noGrp="1"/>
          </p:cNvSpPr>
          <p:nvPr>
            <p:ph type="body" idx="2"/>
          </p:nvPr>
        </p:nvSpPr>
        <p:spPr>
          <a:xfrm>
            <a:off x="4682201"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9" name="Google Shape;49;p1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52" name="Google Shape;52;p13"/>
          <p:cNvSpPr txBox="1">
            <a:spLocks noGrp="1"/>
          </p:cNvSpPr>
          <p:nvPr>
            <p:ph type="body" idx="1"/>
          </p:nvPr>
        </p:nvSpPr>
        <p:spPr>
          <a:xfrm>
            <a:off x="489275"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13"/>
          <p:cNvSpPr txBox="1">
            <a:spLocks noGrp="1"/>
          </p:cNvSpPr>
          <p:nvPr>
            <p:ph type="body" idx="2"/>
          </p:nvPr>
        </p:nvSpPr>
        <p:spPr>
          <a:xfrm>
            <a:off x="3256047"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13"/>
          <p:cNvSpPr txBox="1">
            <a:spLocks noGrp="1"/>
          </p:cNvSpPr>
          <p:nvPr>
            <p:ph type="body" idx="3"/>
          </p:nvPr>
        </p:nvSpPr>
        <p:spPr>
          <a:xfrm>
            <a:off x="6022819"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1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67F6-B743-4F1A-8F85-783ACAF46E5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D506738-2FF7-41D8-B77A-F385F775B6D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A10D3A7-0C03-482F-BBDB-1316C694FAAC}"/>
              </a:ext>
            </a:extLst>
          </p:cNvPr>
          <p:cNvSpPr>
            <a:spLocks noGrp="1"/>
          </p:cNvSpPr>
          <p:nvPr>
            <p:ph type="dt" sz="half" idx="10"/>
          </p:nvPr>
        </p:nvSpPr>
        <p:spPr/>
        <p:txBody>
          <a:bodyPr/>
          <a:lstStyle/>
          <a:p>
            <a:fld id="{A9D2B4A6-0A7F-466A-8C6A-F9BBEB033D9C}" type="datetimeFigureOut">
              <a:rPr lang="en-US" smtClean="0"/>
              <a:t>12/20/2020</a:t>
            </a:fld>
            <a:endParaRPr lang="en-US"/>
          </a:p>
        </p:txBody>
      </p:sp>
      <p:sp>
        <p:nvSpPr>
          <p:cNvPr id="5" name="Footer Placeholder 4">
            <a:extLst>
              <a:ext uri="{FF2B5EF4-FFF2-40B4-BE49-F238E27FC236}">
                <a16:creationId xmlns:a16="http://schemas.microsoft.com/office/drawing/2014/main" id="{87FF9E10-1F25-4086-BA00-31E12C149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9B681-6BD3-4DC5-9275-02B015AB7C50}"/>
              </a:ext>
            </a:extLst>
          </p:cNvPr>
          <p:cNvSpPr>
            <a:spLocks noGrp="1"/>
          </p:cNvSpPr>
          <p:nvPr>
            <p:ph type="sldNum" sz="quarter" idx="12"/>
          </p:nvPr>
        </p:nvSpPr>
        <p:spPr/>
        <p:txBody>
          <a:bodyPr/>
          <a:lstStyle/>
          <a:p>
            <a:fld id="{97D08AB7-A1D8-4CD6-A800-7F7F6EC290DE}" type="slidenum">
              <a:rPr lang="en-US" smtClean="0"/>
              <a:t>‹#›</a:t>
            </a:fld>
            <a:endParaRPr lang="en-US"/>
          </a:p>
        </p:txBody>
      </p:sp>
    </p:spTree>
    <p:extLst>
      <p:ext uri="{BB962C8B-B14F-4D97-AF65-F5344CB8AC3E}">
        <p14:creationId xmlns:p14="http://schemas.microsoft.com/office/powerpoint/2010/main" val="1429636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7257F9A-95E0-45A8-A66F-07C2ED2FD12A}" type="datetimeFigureOut">
              <a:rPr lang="he-IL" smtClean="0"/>
              <a:t>ה'/טבת/תשפ"א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8BAB2D9-6D7E-47B6-9A62-926E53253FF1}" type="slidenum">
              <a:rPr lang="he-IL" smtClean="0"/>
              <a:t>‹#›</a:t>
            </a:fld>
            <a:endParaRPr lang="he-IL"/>
          </a:p>
        </p:txBody>
      </p:sp>
    </p:spTree>
    <p:extLst>
      <p:ext uri="{BB962C8B-B14F-4D97-AF65-F5344CB8AC3E}">
        <p14:creationId xmlns:p14="http://schemas.microsoft.com/office/powerpoint/2010/main" val="374435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red">
  <p:cSld name="TITLE_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3" name="Google Shape;13;p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yellow">
  <p:cSld name="TITLE_2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6" name="Google Shape;16;p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blue">
  <p:cSld name="TITLE_1_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6"/>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4" name="Google Shape;24;p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yellow">
  <p:cSld name="TITLE_1_2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7"/>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8" name="Google Shape;28;p7"/>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yellow">
  <p:cSld name="TITLE_1_1">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31" name="Google Shape;31;p8"/>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3"/>
                </a:solidFill>
                <a:latin typeface="Permanent Marker"/>
                <a:ea typeface="Permanent Marker"/>
                <a:cs typeface="Permanent Marker"/>
                <a:sym typeface="Permanent Marker"/>
              </a:rPr>
              <a:t>“</a:t>
            </a:r>
            <a:endParaRPr sz="9600">
              <a:solidFill>
                <a:schemeClr val="accent3"/>
              </a:solidFill>
              <a:latin typeface="Permanent Marker"/>
              <a:ea typeface="Permanent Marker"/>
              <a:cs typeface="Permanent Marker"/>
              <a:sym typeface="Permanent Marker"/>
            </a:endParaRPr>
          </a:p>
        </p:txBody>
      </p:sp>
      <p:sp>
        <p:nvSpPr>
          <p:cNvPr id="32" name="Google Shape;32;p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red">
  <p:cSld name="TITLE_1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5" name="Google Shape;35;p9"/>
          <p:cNvSpPr txBox="1"/>
          <p:nvPr/>
        </p:nvSpPr>
        <p:spPr>
          <a:xfrm>
            <a:off x="3593400" y="992123"/>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ermanent Marker"/>
                <a:ea typeface="Permanent Marker"/>
                <a:cs typeface="Permanent Marker"/>
                <a:sym typeface="Permanent Marker"/>
              </a:rPr>
              <a:t>“</a:t>
            </a:r>
            <a:endParaRPr sz="9600">
              <a:solidFill>
                <a:schemeClr val="accent1"/>
              </a:solidFill>
              <a:latin typeface="Permanent Marker"/>
              <a:ea typeface="Permanent Marker"/>
              <a:cs typeface="Permanent Marker"/>
              <a:sym typeface="Permanent Marker"/>
            </a:endParaRPr>
          </a:p>
        </p:txBody>
      </p:sp>
      <p:sp>
        <p:nvSpPr>
          <p:cNvPr id="36" name="Google Shape;36;p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blue">
  <p:cSld name="TITLE_1_1_1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9" name="Google Shape;39;p10"/>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5"/>
                </a:solidFill>
                <a:latin typeface="Permanent Marker"/>
                <a:ea typeface="Permanent Marker"/>
                <a:cs typeface="Permanent Marker"/>
                <a:sym typeface="Permanent Marker"/>
              </a:rPr>
              <a:t>“</a:t>
            </a:r>
            <a:endParaRPr sz="9600">
              <a:solidFill>
                <a:schemeClr val="accent5"/>
              </a:solidFill>
              <a:latin typeface="Permanent Marker"/>
              <a:ea typeface="Permanent Marker"/>
              <a:cs typeface="Permanent Marker"/>
              <a:sym typeface="Permanent Marker"/>
            </a:endParaRPr>
          </a:p>
        </p:txBody>
      </p:sp>
      <p:sp>
        <p:nvSpPr>
          <p:cNvPr id="40" name="Google Shape;40;p1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3" name="Google Shape;43;p11"/>
          <p:cNvSpPr txBox="1">
            <a:spLocks noGrp="1"/>
          </p:cNvSpPr>
          <p:nvPr>
            <p:ph type="body" idx="1"/>
          </p:nvPr>
        </p:nvSpPr>
        <p:spPr>
          <a:xfrm>
            <a:off x="911700" y="1200150"/>
            <a:ext cx="73206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4" name="Google Shape;44;p1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622"/>
            <a:ext cx="82296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1pPr>
            <a:lvl2pPr lvl="1"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2pPr>
            <a:lvl3pPr lvl="2"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3pPr>
            <a:lvl4pPr lvl="3"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4pPr>
            <a:lvl5pPr lvl="4"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5pPr>
            <a:lvl6pPr lvl="5"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6pPr>
            <a:lvl7pPr lvl="6"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7pPr>
            <a:lvl8pPr lvl="7"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8pPr>
            <a:lvl9pPr lvl="8"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9pPr>
          </a:lstStyle>
          <a:p>
            <a:endParaRPr/>
          </a:p>
        </p:txBody>
      </p:sp>
      <p:sp>
        <p:nvSpPr>
          <p:cNvPr id="7" name="Google Shape;7;p1"/>
          <p:cNvSpPr txBox="1">
            <a:spLocks noGrp="1"/>
          </p:cNvSpPr>
          <p:nvPr>
            <p:ph type="body" idx="1"/>
          </p:nvPr>
        </p:nvSpPr>
        <p:spPr>
          <a:xfrm>
            <a:off x="911700" y="1200150"/>
            <a:ext cx="7320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859852"/>
            <a:ext cx="548700" cy="283800"/>
          </a:xfrm>
          <a:prstGeom prst="rect">
            <a:avLst/>
          </a:prstGeom>
          <a:noFill/>
          <a:ln>
            <a:noFill/>
          </a:ln>
        </p:spPr>
        <p:txBody>
          <a:bodyPr spcFirstLastPara="1" wrap="square" lIns="91425" tIns="91425" rIns="91425" bIns="91425" anchor="t" anchorCtr="0">
            <a:noAutofit/>
          </a:bodyPr>
          <a:lstStyle>
            <a:lvl1pPr lvl="0" algn="ctr">
              <a:buNone/>
              <a:defRPr sz="1200">
                <a:solidFill>
                  <a:schemeClr val="dk2"/>
                </a:solidFill>
                <a:latin typeface="Permanent Marker"/>
                <a:ea typeface="Permanent Marker"/>
                <a:cs typeface="Permanent Marker"/>
                <a:sym typeface="Permanent Marker"/>
              </a:defRPr>
            </a:lvl1pPr>
            <a:lvl2pPr lvl="1" algn="ctr">
              <a:buNone/>
              <a:defRPr sz="1200">
                <a:solidFill>
                  <a:schemeClr val="dk2"/>
                </a:solidFill>
                <a:latin typeface="Permanent Marker"/>
                <a:ea typeface="Permanent Marker"/>
                <a:cs typeface="Permanent Marker"/>
                <a:sym typeface="Permanent Marker"/>
              </a:defRPr>
            </a:lvl2pPr>
            <a:lvl3pPr lvl="2" algn="ctr">
              <a:buNone/>
              <a:defRPr sz="1200">
                <a:solidFill>
                  <a:schemeClr val="dk2"/>
                </a:solidFill>
                <a:latin typeface="Permanent Marker"/>
                <a:ea typeface="Permanent Marker"/>
                <a:cs typeface="Permanent Marker"/>
                <a:sym typeface="Permanent Marker"/>
              </a:defRPr>
            </a:lvl3pPr>
            <a:lvl4pPr lvl="3" algn="ctr">
              <a:buNone/>
              <a:defRPr sz="1200">
                <a:solidFill>
                  <a:schemeClr val="dk2"/>
                </a:solidFill>
                <a:latin typeface="Permanent Marker"/>
                <a:ea typeface="Permanent Marker"/>
                <a:cs typeface="Permanent Marker"/>
                <a:sym typeface="Permanent Marker"/>
              </a:defRPr>
            </a:lvl4pPr>
            <a:lvl5pPr lvl="4" algn="ctr">
              <a:buNone/>
              <a:defRPr sz="1200">
                <a:solidFill>
                  <a:schemeClr val="dk2"/>
                </a:solidFill>
                <a:latin typeface="Permanent Marker"/>
                <a:ea typeface="Permanent Marker"/>
                <a:cs typeface="Permanent Marker"/>
                <a:sym typeface="Permanent Marker"/>
              </a:defRPr>
            </a:lvl5pPr>
            <a:lvl6pPr lvl="5" algn="ctr">
              <a:buNone/>
              <a:defRPr sz="1200">
                <a:solidFill>
                  <a:schemeClr val="dk2"/>
                </a:solidFill>
                <a:latin typeface="Permanent Marker"/>
                <a:ea typeface="Permanent Marker"/>
                <a:cs typeface="Permanent Marker"/>
                <a:sym typeface="Permanent Marker"/>
              </a:defRPr>
            </a:lvl6pPr>
            <a:lvl7pPr lvl="6" algn="ctr">
              <a:buNone/>
              <a:defRPr sz="1200">
                <a:solidFill>
                  <a:schemeClr val="dk2"/>
                </a:solidFill>
                <a:latin typeface="Permanent Marker"/>
                <a:ea typeface="Permanent Marker"/>
                <a:cs typeface="Permanent Marker"/>
                <a:sym typeface="Permanent Marker"/>
              </a:defRPr>
            </a:lvl7pPr>
            <a:lvl8pPr lvl="7" algn="ctr">
              <a:buNone/>
              <a:defRPr sz="1200">
                <a:solidFill>
                  <a:schemeClr val="dk2"/>
                </a:solidFill>
                <a:latin typeface="Permanent Marker"/>
                <a:ea typeface="Permanent Marker"/>
                <a:cs typeface="Permanent Marker"/>
                <a:sym typeface="Permanent Marker"/>
              </a:defRPr>
            </a:lvl8pPr>
            <a:lvl9pPr lvl="8" algn="ctr">
              <a:buNone/>
              <a:defRPr sz="1200">
                <a:solidFill>
                  <a:schemeClr val="dk2"/>
                </a:solidFill>
                <a:latin typeface="Permanent Marker"/>
                <a:ea typeface="Permanent Marker"/>
                <a:cs typeface="Permanent Marker"/>
                <a:sym typeface="Permanent Mark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 id="2147483665"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txBox="1">
            <a:spLocks noGrp="1"/>
          </p:cNvSpPr>
          <p:nvPr>
            <p:ph type="ctrTitle"/>
          </p:nvPr>
        </p:nvSpPr>
        <p:spPr>
          <a:xfrm>
            <a:off x="1295550" y="1991813"/>
            <a:ext cx="7080354"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Targeting Meta-</a:t>
            </a:r>
            <a:r>
              <a:rPr lang="en" dirty="0"/>
              <a:t>awerness for internal atteition biases among ruminative individuals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425119" y="0"/>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 dirty="0"/>
              <a:t>ttempts to target and train meta-Awareness</a:t>
            </a:r>
            <a:endParaRPr dirty="0"/>
          </a:p>
        </p:txBody>
      </p:sp>
      <p:sp>
        <p:nvSpPr>
          <p:cNvPr id="127" name="Google Shape;127;p25"/>
          <p:cNvSpPr txBox="1">
            <a:spLocks noGrp="1"/>
          </p:cNvSpPr>
          <p:nvPr>
            <p:ph type="body" idx="1"/>
          </p:nvPr>
        </p:nvSpPr>
        <p:spPr>
          <a:xfrm>
            <a:off x="489274" y="857400"/>
            <a:ext cx="4364742" cy="4002452"/>
          </a:xfrm>
          <a:prstGeom prst="rect">
            <a:avLst/>
          </a:prstGeom>
        </p:spPr>
        <p:txBody>
          <a:bodyPr spcFirstLastPara="1" wrap="square" lIns="91425" tIns="91425" rIns="91425" bIns="91425" anchor="t" anchorCtr="0">
            <a:noAutofit/>
          </a:bodyPr>
          <a:lstStyle/>
          <a:p>
            <a:pPr marL="0" indent="0">
              <a:buNone/>
            </a:pPr>
            <a:r>
              <a:rPr lang="en-GB" b="1" dirty="0">
                <a:solidFill>
                  <a:srgbClr val="FE344D"/>
                </a:solidFill>
                <a:latin typeface="Permanent Marker"/>
                <a:ea typeface="Permanent Marker"/>
                <a:cs typeface="Permanent Marker"/>
                <a:sym typeface="Permanent Marker"/>
              </a:rPr>
              <a:t>Real time feedback on attentional bias towards emotional stimuli</a:t>
            </a:r>
            <a:endParaRPr lang="en-GB" dirty="0"/>
          </a:p>
          <a:p>
            <a:pPr marL="0" lvl="0" indent="0" algn="l" rtl="0">
              <a:spcBef>
                <a:spcPts val="600"/>
              </a:spcBef>
              <a:spcAft>
                <a:spcPts val="0"/>
              </a:spcAft>
              <a:buNone/>
            </a:pPr>
            <a:r>
              <a:rPr lang="en-GB" dirty="0"/>
              <a:t>AFACT studies (</a:t>
            </a:r>
            <a:r>
              <a:rPr lang="en-GB" sz="1400" dirty="0" err="1"/>
              <a:t>Ruimi</a:t>
            </a:r>
            <a:r>
              <a:rPr lang="en-GB" sz="1400" dirty="0"/>
              <a:t>, Hendren, </a:t>
            </a:r>
            <a:r>
              <a:rPr lang="en-GB" sz="1400" dirty="0" err="1"/>
              <a:t>Zvielli</a:t>
            </a:r>
            <a:r>
              <a:rPr lang="en-GB" sz="1400" dirty="0"/>
              <a:t>, Amir, &amp; Bernstein, 2020; Bernstein &amp; </a:t>
            </a:r>
            <a:r>
              <a:rPr lang="en-GB" sz="1400" dirty="0" err="1"/>
              <a:t>Zvielli</a:t>
            </a:r>
            <a:r>
              <a:rPr lang="en-GB" sz="1400" dirty="0"/>
              <a:t>, 2014;</a:t>
            </a:r>
            <a:r>
              <a:rPr lang="de-DE" sz="1400" dirty="0"/>
              <a:t> Zvielli, Amir, Goldstein, &amp;   Bernstein, 2016</a:t>
            </a:r>
            <a:r>
              <a:rPr lang="de-DE" sz="1800" dirty="0"/>
              <a:t>)</a:t>
            </a:r>
          </a:p>
          <a:p>
            <a:pPr marL="0" lvl="0" indent="0" algn="l" rtl="0">
              <a:spcBef>
                <a:spcPts val="600"/>
              </a:spcBef>
              <a:spcAft>
                <a:spcPts val="0"/>
              </a:spcAft>
              <a:buNone/>
            </a:pPr>
            <a:r>
              <a:rPr lang="en-GB" dirty="0"/>
              <a:t>Found to positively influence:</a:t>
            </a:r>
          </a:p>
          <a:p>
            <a:pPr marL="342900" lvl="0" algn="l" rtl="0">
              <a:spcBef>
                <a:spcPts val="60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Meta-awareness of biased external attention </a:t>
            </a:r>
          </a:p>
          <a:p>
            <a:pPr marL="342900" lvl="0" algn="l" rtl="0">
              <a:spcBef>
                <a:spcPts val="600"/>
              </a:spcBef>
              <a:spcAft>
                <a:spcPts val="0"/>
              </a:spcAft>
              <a:buFont typeface="+mj-lt"/>
              <a:buAutoNum type="arabicPeriod"/>
            </a:pPr>
            <a:r>
              <a:rPr lang="en-GB" dirty="0"/>
              <a:t>External attentional control </a:t>
            </a:r>
          </a:p>
          <a:p>
            <a:pPr marL="342900" lvl="0" algn="l" rtl="0">
              <a:spcBef>
                <a:spcPts val="60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(to reduce) emotional reactivity to an anxiogenic stressor </a:t>
            </a:r>
          </a:p>
          <a:p>
            <a:pPr marL="342900" lvl="0" algn="l" rtl="0">
              <a:spcBef>
                <a:spcPts val="600"/>
              </a:spcBef>
              <a:spcAft>
                <a:spcPts val="0"/>
              </a:spcAft>
              <a:buFont typeface="+mj-lt"/>
              <a:buAutoNum type="arabicPeriod"/>
            </a:pP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9" name="Google Shape;129;p25"/>
          <p:cNvSpPr txBox="1">
            <a:spLocks noGrp="1"/>
          </p:cNvSpPr>
          <p:nvPr>
            <p:ph type="body" idx="3"/>
          </p:nvPr>
        </p:nvSpPr>
        <p:spPr>
          <a:xfrm>
            <a:off x="4854016" y="857400"/>
            <a:ext cx="4082720" cy="4068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a:solidFill>
                  <a:srgbClr val="FE344D"/>
                </a:solidFill>
                <a:latin typeface="Permanent Marker"/>
                <a:ea typeface="Permanent Marker"/>
                <a:cs typeface="Permanent Marker"/>
                <a:sym typeface="Permanent Marker"/>
              </a:rPr>
              <a:t>Mindfulness/meditation-based interventions</a:t>
            </a:r>
          </a:p>
          <a:p>
            <a:pPr marL="0" lvl="0" indent="0" algn="l" rtl="0">
              <a:spcBef>
                <a:spcPts val="600"/>
              </a:spcBef>
              <a:spcAft>
                <a:spcPts val="0"/>
              </a:spcAft>
              <a:buNone/>
            </a:pPr>
            <a:r>
              <a:rPr lang="en-GB" dirty="0"/>
              <a:t>Meta-awareness is a central target and key mechanism of action of mindfulness training (</a:t>
            </a:r>
            <a:r>
              <a:rPr lang="en-GB" sz="1400" dirty="0"/>
              <a:t>Bernstein, </a:t>
            </a:r>
            <a:r>
              <a:rPr lang="en-GB" sz="1400" dirty="0" err="1"/>
              <a:t>Hadash</a:t>
            </a:r>
            <a:r>
              <a:rPr lang="en-GB" sz="1400" dirty="0"/>
              <a:t>, </a:t>
            </a:r>
            <a:r>
              <a:rPr lang="en-GB" sz="1400" dirty="0" err="1"/>
              <a:t>Lichtash</a:t>
            </a:r>
            <a:r>
              <a:rPr lang="en-GB" sz="1400" dirty="0"/>
              <a:t>, </a:t>
            </a:r>
            <a:r>
              <a:rPr lang="en-GB" sz="1400" dirty="0" err="1"/>
              <a:t>Tanay</a:t>
            </a:r>
            <a:r>
              <a:rPr lang="en-GB" sz="1400" dirty="0"/>
              <a:t>, Shepherd, &amp; Fresco, et al., 2015; Dunne, Thompson, &amp; Schooler, 2019</a:t>
            </a:r>
            <a:r>
              <a:rPr lang="en-GB" dirty="0"/>
              <a:t>)</a:t>
            </a:r>
            <a:endParaRPr lang="he-IL" dirty="0"/>
          </a:p>
          <a:p>
            <a:pPr marL="0" lvl="0" indent="0" algn="l" rtl="0">
              <a:spcBef>
                <a:spcPts val="600"/>
              </a:spcBef>
              <a:spcAft>
                <a:spcPts val="0"/>
              </a:spcAft>
              <a:buNone/>
            </a:pPr>
            <a:r>
              <a:rPr lang="en-US" dirty="0"/>
              <a:t>Found to positively influence:</a:t>
            </a:r>
            <a:endParaRPr lang="en-GB" dirty="0"/>
          </a:p>
          <a:p>
            <a:pPr marL="342900" lvl="0" algn="l" rtl="0">
              <a:spcBef>
                <a:spcPts val="60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sustained attention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algn="l" rtl="0">
              <a:spcBef>
                <a:spcPts val="60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attentional selection </a:t>
            </a:r>
            <a:endParaRPr lang="en-GB" dirty="0">
              <a:latin typeface="Calibri" panose="020F0502020204030204" pitchFamily="34" charset="0"/>
              <a:ea typeface="Calibri" panose="020F0502020204030204" pitchFamily="34" charset="0"/>
              <a:cs typeface="Arial" panose="020B0604020202020204" pitchFamily="34" charset="0"/>
            </a:endParaRPr>
          </a:p>
          <a:p>
            <a:pPr marL="342900" lvl="0" algn="l" rtl="0">
              <a:spcBef>
                <a:spcPts val="60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attentional control</a:t>
            </a:r>
          </a:p>
          <a:p>
            <a:pPr marL="0" lvl="0" indent="0" algn="l" rtl="0">
              <a:spcBef>
                <a:spcPts val="600"/>
              </a:spcBef>
              <a:spcAft>
                <a:spcPts val="0"/>
              </a:spcAft>
              <a:buNone/>
            </a:pPr>
            <a:r>
              <a:rPr lang="en-US" sz="1400" dirty="0" err="1">
                <a:effectLst/>
                <a:latin typeface="Calibri" panose="020F0502020204030204" pitchFamily="34" charset="0"/>
                <a:ea typeface="Calibri" panose="020F0502020204030204" pitchFamily="34" charset="0"/>
                <a:cs typeface="Arial" panose="020B0604020202020204" pitchFamily="34" charset="0"/>
              </a:rPr>
              <a:t>Ruimi</a:t>
            </a:r>
            <a:r>
              <a:rPr lang="en-US" sz="1400" dirty="0">
                <a:effectLst/>
                <a:latin typeface="Calibri" panose="020F0502020204030204" pitchFamily="34" charset="0"/>
                <a:ea typeface="Calibri" panose="020F0502020204030204" pitchFamily="34" charset="0"/>
                <a:cs typeface="Arial" panose="020B0604020202020204" pitchFamily="34" charset="0"/>
              </a:rPr>
              <a:t> et al., Submitted</a:t>
            </a:r>
            <a:endParaRPr dirty="0"/>
          </a:p>
          <a:p>
            <a:pPr marL="0" lvl="0" indent="0" algn="l" rtl="0">
              <a:spcBef>
                <a:spcPts val="600"/>
              </a:spcBef>
              <a:spcAft>
                <a:spcPts val="0"/>
              </a:spcAft>
              <a:buNone/>
            </a:pPr>
            <a:endParaRPr dirty="0"/>
          </a:p>
        </p:txBody>
      </p:sp>
      <p:sp>
        <p:nvSpPr>
          <p:cNvPr id="130" name="Google Shape;130;p25"/>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57262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81356" y="-134110"/>
            <a:ext cx="943051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Gaps and problems</a:t>
            </a:r>
            <a:endParaRPr sz="3200" dirty="0"/>
          </a:p>
        </p:txBody>
      </p:sp>
      <p:sp>
        <p:nvSpPr>
          <p:cNvPr id="74" name="Google Shape;74;p18"/>
          <p:cNvSpPr txBox="1"/>
          <p:nvPr/>
        </p:nvSpPr>
        <p:spPr>
          <a:xfrm>
            <a:off x="457200" y="1107412"/>
            <a:ext cx="8229600" cy="2717381"/>
          </a:xfrm>
          <a:prstGeom prst="rect">
            <a:avLst/>
          </a:prstGeom>
          <a:noFill/>
          <a:ln>
            <a:noFill/>
          </a:ln>
        </p:spPr>
        <p:txBody>
          <a:bodyPr spcFirstLastPara="1" wrap="square" lIns="91425" tIns="91425" rIns="91425" bIns="91425" anchor="t" anchorCtr="0">
            <a:noAutofit/>
          </a:bodyPr>
          <a:lstStyle/>
          <a:p>
            <a:pPr marL="342900" lvl="0" indent="-342900" algn="l" rtl="0">
              <a:lnSpc>
                <a:spcPct val="200000"/>
              </a:lnSpc>
              <a:spcBef>
                <a:spcPts val="600"/>
              </a:spcBef>
              <a:spcAft>
                <a:spcPts val="0"/>
              </a:spcAft>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Real-time feedback literature – focus on external attention</a:t>
            </a:r>
          </a:p>
          <a:p>
            <a:pPr marL="342900" lvl="0" indent="-342900" algn="l" rtl="0">
              <a:lnSpc>
                <a:spcPct val="200000"/>
              </a:lnSpc>
              <a:spcBef>
                <a:spcPts val="600"/>
              </a:spcBef>
              <a:spcAft>
                <a:spcPts val="0"/>
              </a:spcAft>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Mindfulness based training literature:</a:t>
            </a:r>
          </a:p>
          <a:p>
            <a:pPr marL="342900" lvl="2" indent="-342900">
              <a:lnSpc>
                <a:spcPct val="200000"/>
              </a:lnSpc>
              <a:spcBef>
                <a:spcPts val="600"/>
              </a:spcBef>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           Effects are either not consistent, or of small magnitude</a:t>
            </a:r>
          </a:p>
          <a:p>
            <a:pPr marL="342900" lvl="3" indent="-342900">
              <a:lnSpc>
                <a:spcPct val="200000"/>
              </a:lnSpc>
              <a:spcBef>
                <a:spcPts val="600"/>
              </a:spcBef>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           Meta-awareness was not quantified directly</a:t>
            </a:r>
          </a:p>
        </p:txBody>
      </p:sp>
      <p:sp>
        <p:nvSpPr>
          <p:cNvPr id="77" name="Google Shape;77;p1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57541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147C-C304-479A-8FC0-A7A86B28B1E6}"/>
              </a:ext>
            </a:extLst>
          </p:cNvPr>
          <p:cNvSpPr>
            <a:spLocks noGrp="1"/>
          </p:cNvSpPr>
          <p:nvPr>
            <p:ph type="title"/>
          </p:nvPr>
        </p:nvSpPr>
        <p:spPr/>
        <p:txBody>
          <a:bodyPr/>
          <a:lstStyle/>
          <a:p>
            <a:r>
              <a:rPr lang="en-US" dirty="0"/>
              <a:t>Current research</a:t>
            </a:r>
          </a:p>
        </p:txBody>
      </p:sp>
      <p:sp>
        <p:nvSpPr>
          <p:cNvPr id="3" name="Text Placeholder 2">
            <a:extLst>
              <a:ext uri="{FF2B5EF4-FFF2-40B4-BE49-F238E27FC236}">
                <a16:creationId xmlns:a16="http://schemas.microsoft.com/office/drawing/2014/main" id="{C5D24579-9AFD-4CDD-B016-063A6711E327}"/>
              </a:ext>
            </a:extLst>
          </p:cNvPr>
          <p:cNvSpPr>
            <a:spLocks noGrp="1"/>
          </p:cNvSpPr>
          <p:nvPr>
            <p:ph type="body" idx="1"/>
          </p:nvPr>
        </p:nvSpPr>
        <p:spPr>
          <a:xfrm>
            <a:off x="457200" y="688474"/>
            <a:ext cx="7959782" cy="3176778"/>
          </a:xfrm>
        </p:spPr>
        <p:txBody>
          <a:bodyPr/>
          <a:lstStyle/>
          <a:p>
            <a:pPr marL="285750" indent="-285750">
              <a:lnSpc>
                <a:spcPct val="150000"/>
              </a:lnSpc>
              <a:spcBef>
                <a:spcPts val="0"/>
              </a:spcBef>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Focuses on internal attention biases and control</a:t>
            </a:r>
          </a:p>
          <a:p>
            <a:pPr marL="285750" indent="-285750">
              <a:lnSpc>
                <a:spcPct val="150000"/>
              </a:lnSpc>
              <a:spcBef>
                <a:spcPts val="0"/>
              </a:spcBef>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Quantifies meta-awareness for internal attentional biases</a:t>
            </a:r>
            <a:endParaRPr lang="en-GB" dirty="0">
              <a:effectLst/>
              <a:latin typeface="Source Sans Pro" panose="020B0503030403020204" pitchFamily="34" charset="0"/>
              <a:ea typeface="Source Sans Pro" panose="020B0503030403020204" pitchFamily="34" charset="0"/>
              <a:cs typeface="Arial" panose="020B0604020202020204" pitchFamily="34" charset="0"/>
            </a:endParaRPr>
          </a:p>
          <a:p>
            <a:pPr marL="285750" indent="-285750">
              <a:lnSpc>
                <a:spcPct val="150000"/>
              </a:lnSpc>
              <a:spcBef>
                <a:spcPts val="0"/>
              </a:spcBef>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compares two intervention types </a:t>
            </a:r>
          </a:p>
          <a:p>
            <a:pPr marL="742950" lvl="1"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Mindfulness based/ real time feedback for bias </a:t>
            </a:r>
          </a:p>
          <a:p>
            <a:pPr marL="742950" lvl="1" indent="-285750">
              <a:lnSpc>
                <a:spcPct val="150000"/>
              </a:lnSpc>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Criteria:</a:t>
            </a:r>
            <a:endParaRPr lang="en-GB" dirty="0">
              <a:effectLst/>
              <a:latin typeface="Source Sans Pro" panose="020B0503030403020204" pitchFamily="34" charset="0"/>
              <a:ea typeface="Source Sans Pro" panose="020B0503030403020204" pitchFamily="34" charset="0"/>
              <a:cs typeface="Arial" panose="020B0604020202020204" pitchFamily="34" charset="0"/>
            </a:endParaRP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Change in internal attentional control </a:t>
            </a: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Post intervention meta-awareness for internal attentional biases</a:t>
            </a: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Generalizability to other domains of – internal-internal</a:t>
            </a:r>
          </a:p>
        </p:txBody>
      </p:sp>
      <p:sp>
        <p:nvSpPr>
          <p:cNvPr id="6" name="Slide Number Placeholder 5">
            <a:extLst>
              <a:ext uri="{FF2B5EF4-FFF2-40B4-BE49-F238E27FC236}">
                <a16:creationId xmlns:a16="http://schemas.microsoft.com/office/drawing/2014/main" id="{B5B1ECC7-77A5-44FE-AA78-2FCB03B72F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92857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Method</a:t>
            </a:r>
            <a:endParaRPr sz="3200" dirty="0"/>
          </a:p>
        </p:txBody>
      </p:sp>
      <p:sp>
        <p:nvSpPr>
          <p:cNvPr id="104" name="Google Shape;104;p22"/>
          <p:cNvSpPr txBox="1">
            <a:spLocks noGrp="1"/>
          </p:cNvSpPr>
          <p:nvPr>
            <p:ph type="body" idx="1"/>
          </p:nvPr>
        </p:nvSpPr>
        <p:spPr>
          <a:xfrm>
            <a:off x="911700" y="1200150"/>
            <a:ext cx="7320600" cy="3659702"/>
          </a:xfrm>
          <a:prstGeom prst="rect">
            <a:avLst/>
          </a:prstGeom>
        </p:spPr>
        <p:txBody>
          <a:bodyPr spcFirstLastPara="1" wrap="square" lIns="91425" tIns="91425" rIns="91425" bIns="91425" anchor="t" anchorCtr="0">
            <a:noAutofit/>
          </a:bodyPr>
          <a:lstStyle/>
          <a:p>
            <a:endParaRPr lang="en-US" sz="2000" dirty="0"/>
          </a:p>
          <a:p>
            <a:r>
              <a:rPr lang="en-US" sz="2000" dirty="0"/>
              <a:t>STP</a:t>
            </a:r>
          </a:p>
          <a:p>
            <a:r>
              <a:rPr lang="en-US" sz="2000" dirty="0">
                <a:solidFill>
                  <a:srgbClr val="0D0D0D"/>
                </a:solidFill>
                <a:latin typeface="Calibri" panose="020F0502020204030204" pitchFamily="34" charset="0"/>
                <a:ea typeface="Calibri" panose="020F0502020204030204" pitchFamily="34" charset="0"/>
                <a:cs typeface="Arial" panose="020B0604020202020204" pitchFamily="34" charset="0"/>
              </a:rPr>
              <a:t>DCT</a:t>
            </a:r>
          </a:p>
          <a:p>
            <a:r>
              <a:rPr lang="en-US" sz="20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AFACT/BMM</a:t>
            </a:r>
          </a:p>
          <a:p>
            <a:r>
              <a:rPr lang="en-US" sz="2000" dirty="0">
                <a:solidFill>
                  <a:srgbClr val="0D0D0D"/>
                </a:solidFill>
                <a:latin typeface="Calibri" panose="020F0502020204030204" pitchFamily="34" charset="0"/>
                <a:ea typeface="Calibri" panose="020F0502020204030204" pitchFamily="34" charset="0"/>
                <a:cs typeface="Arial" panose="020B0604020202020204" pitchFamily="34" charset="0"/>
              </a:rPr>
              <a:t>MAB</a:t>
            </a:r>
          </a:p>
          <a:p>
            <a:r>
              <a:rPr lang="en-US" sz="20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Dichotic one-back</a:t>
            </a:r>
          </a:p>
          <a:p>
            <a:endPar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08769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B99-FA35-45A0-9A91-63B35975AB55}"/>
              </a:ext>
            </a:extLst>
          </p:cNvPr>
          <p:cNvSpPr>
            <a:spLocks noGrp="1"/>
          </p:cNvSpPr>
          <p:nvPr>
            <p:ph type="title"/>
          </p:nvPr>
        </p:nvSpPr>
        <p:spPr>
          <a:xfrm>
            <a:off x="457200" y="-117594"/>
            <a:ext cx="8229600" cy="857400"/>
          </a:xfrm>
        </p:spPr>
        <p:txBody>
          <a:bodyPr/>
          <a:lstStyle/>
          <a:p>
            <a:r>
              <a:rPr lang="en-US" dirty="0" err="1"/>
              <a:t>stp</a:t>
            </a:r>
            <a:endParaRPr lang="en-US" dirty="0"/>
          </a:p>
        </p:txBody>
      </p:sp>
      <p:sp>
        <p:nvSpPr>
          <p:cNvPr id="4" name="Slide Number Placeholder 3">
            <a:extLst>
              <a:ext uri="{FF2B5EF4-FFF2-40B4-BE49-F238E27FC236}">
                <a16:creationId xmlns:a16="http://schemas.microsoft.com/office/drawing/2014/main" id="{C2A98C78-7B94-451C-80F4-84A157C8D5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pSp>
        <p:nvGrpSpPr>
          <p:cNvPr id="5" name="Group 4">
            <a:extLst>
              <a:ext uri="{FF2B5EF4-FFF2-40B4-BE49-F238E27FC236}">
                <a16:creationId xmlns:a16="http://schemas.microsoft.com/office/drawing/2014/main" id="{90E5A3AC-CEF0-4D85-A238-88D78941E8EC}"/>
              </a:ext>
            </a:extLst>
          </p:cNvPr>
          <p:cNvGrpSpPr/>
          <p:nvPr/>
        </p:nvGrpSpPr>
        <p:grpSpPr>
          <a:xfrm>
            <a:off x="1654086" y="538943"/>
            <a:ext cx="5581650" cy="4752340"/>
            <a:chOff x="0" y="0"/>
            <a:chExt cx="5581815" cy="4544316"/>
          </a:xfrm>
        </p:grpSpPr>
        <p:grpSp>
          <p:nvGrpSpPr>
            <p:cNvPr id="6" name="Group 5">
              <a:extLst>
                <a:ext uri="{FF2B5EF4-FFF2-40B4-BE49-F238E27FC236}">
                  <a16:creationId xmlns:a16="http://schemas.microsoft.com/office/drawing/2014/main" id="{543550CB-5AB7-4F38-8AE4-BE2E5E995C78}"/>
                </a:ext>
              </a:extLst>
            </p:cNvPr>
            <p:cNvGrpSpPr/>
            <p:nvPr/>
          </p:nvGrpSpPr>
          <p:grpSpPr>
            <a:xfrm>
              <a:off x="0" y="0"/>
              <a:ext cx="5581815" cy="4544316"/>
              <a:chOff x="0" y="-15902"/>
              <a:chExt cx="4618355" cy="4544316"/>
            </a:xfrm>
          </p:grpSpPr>
          <p:sp>
            <p:nvSpPr>
              <p:cNvPr id="18" name="Rectangle 17">
                <a:extLst>
                  <a:ext uri="{FF2B5EF4-FFF2-40B4-BE49-F238E27FC236}">
                    <a16:creationId xmlns:a16="http://schemas.microsoft.com/office/drawing/2014/main" id="{2A040DDB-5CC3-4F3C-80D6-5A834A313160}"/>
                  </a:ext>
                </a:extLst>
              </p:cNvPr>
              <p:cNvSpPr/>
              <p:nvPr/>
            </p:nvSpPr>
            <p:spPr>
              <a:xfrm>
                <a:off x="15899" y="-15902"/>
                <a:ext cx="4602453" cy="3824577"/>
              </a:xfrm>
              <a:prstGeom prst="rect">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LID4096"/>
              </a:p>
            </p:txBody>
          </p:sp>
          <p:grpSp>
            <p:nvGrpSpPr>
              <p:cNvPr id="19" name="Group 18">
                <a:extLst>
                  <a:ext uri="{FF2B5EF4-FFF2-40B4-BE49-F238E27FC236}">
                    <a16:creationId xmlns:a16="http://schemas.microsoft.com/office/drawing/2014/main" id="{8ED97199-F5F0-4C39-94FB-D8561C752681}"/>
                  </a:ext>
                </a:extLst>
              </p:cNvPr>
              <p:cNvGrpSpPr/>
              <p:nvPr/>
            </p:nvGrpSpPr>
            <p:grpSpPr>
              <a:xfrm>
                <a:off x="0" y="71258"/>
                <a:ext cx="4618355" cy="4457156"/>
                <a:chOff x="0" y="103064"/>
                <a:chExt cx="4618355" cy="4457156"/>
              </a:xfrm>
            </p:grpSpPr>
            <p:sp>
              <p:nvSpPr>
                <p:cNvPr id="20" name="Text Box 2">
                  <a:extLst>
                    <a:ext uri="{FF2B5EF4-FFF2-40B4-BE49-F238E27FC236}">
                      <a16:creationId xmlns:a16="http://schemas.microsoft.com/office/drawing/2014/main" id="{8BBB05F6-23B2-46D4-9125-B5DFC6A09A2F}"/>
                    </a:ext>
                  </a:extLst>
                </p:cNvPr>
                <p:cNvSpPr txBox="1">
                  <a:spLocks noChangeArrowheads="1"/>
                </p:cNvSpPr>
                <p:nvPr/>
              </p:nvSpPr>
              <p:spPr bwMode="auto">
                <a:xfrm>
                  <a:off x="0" y="3864333"/>
                  <a:ext cx="4618355" cy="695887"/>
                </a:xfrm>
                <a:prstGeom prst="rect">
                  <a:avLst/>
                </a:prstGeom>
                <a:noFill/>
                <a:ln w="38100">
                  <a:noFill/>
                  <a:miter lim="800000"/>
                  <a:headEnd/>
                  <a:tailEnd/>
                </a:ln>
              </p:spPr>
              <p:txBody>
                <a:bodyPr rot="0" vert="horz" wrap="square" lIns="91440" tIns="45720" rIns="91440" bIns="45720" anchor="b" anchorCtr="0">
                  <a:noAutofit/>
                </a:bodyPr>
                <a:lstStyle/>
                <a:p>
                  <a:pPr marL="0" marR="0" indent="0" algn="just">
                    <a:lnSpc>
                      <a:spcPct val="200000"/>
                    </a:lnSpc>
                    <a:spcBef>
                      <a:spcPts val="0"/>
                    </a:spcBef>
                    <a:spcAft>
                      <a:spcPts val="0"/>
                    </a:spcAft>
                  </a:pP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ounded Rectangle 4">
                  <a:extLst>
                    <a:ext uri="{FF2B5EF4-FFF2-40B4-BE49-F238E27FC236}">
                      <a16:creationId xmlns:a16="http://schemas.microsoft.com/office/drawing/2014/main" id="{0417ABE9-6A8A-4528-9223-E0BA3B8EDD28}"/>
                    </a:ext>
                  </a:extLst>
                </p:cNvPr>
                <p:cNvSpPr/>
                <p:nvPr/>
              </p:nvSpPr>
              <p:spPr>
                <a:xfrm>
                  <a:off x="95412" y="103064"/>
                  <a:ext cx="4420235" cy="882603"/>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STP Stimuli Selection and Mental Health Related Questionnaires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56642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review 100 self-referential sentences and rate each sentence on its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frequency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emotional valence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Participants also complete a battery of mental health related questionnaires.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ounded Rectangle 5">
                  <a:extLst>
                    <a:ext uri="{FF2B5EF4-FFF2-40B4-BE49-F238E27FC236}">
                      <a16:creationId xmlns:a16="http://schemas.microsoft.com/office/drawing/2014/main" id="{563A3BEA-39B3-449E-AF69-D7988E5824AB}"/>
                    </a:ext>
                  </a:extLst>
                </p:cNvPr>
                <p:cNvSpPr/>
                <p:nvPr/>
              </p:nvSpPr>
              <p:spPr>
                <a:xfrm>
                  <a:off x="95415" y="1152942"/>
                  <a:ext cx="4420235" cy="86995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STP Stimuli Recording</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83629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are recorded speaking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idiographically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selected unique subset of emotionally negative and emotionally neutral self-referential sentences.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ounded Rectangle 2">
                  <a:extLst>
                    <a:ext uri="{FF2B5EF4-FFF2-40B4-BE49-F238E27FC236}">
                      <a16:creationId xmlns:a16="http://schemas.microsoft.com/office/drawing/2014/main" id="{45353D7E-11DF-4BF1-8FFF-1DB5EECE025B}"/>
                    </a:ext>
                  </a:extLst>
                </p:cNvPr>
                <p:cNvSpPr/>
                <p:nvPr/>
              </p:nvSpPr>
              <p:spPr>
                <a:xfrm>
                  <a:off x="95415" y="2186904"/>
                  <a:ext cx="4420235" cy="69151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Schema Activation</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94551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rate their subjective positive and negative affect before and then after listening to their own simulated-thought stimuli.</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ounded Rectangle 3">
                  <a:extLst>
                    <a:ext uri="{FF2B5EF4-FFF2-40B4-BE49-F238E27FC236}">
                      <a16:creationId xmlns:a16="http://schemas.microsoft.com/office/drawing/2014/main" id="{A321FCD1-3FF1-4F8F-A7F1-6359D4D2DBF8}"/>
                    </a:ext>
                  </a:extLst>
                </p:cNvPr>
                <p:cNvSpPr/>
                <p:nvPr/>
              </p:nvSpPr>
              <p:spPr>
                <a:xfrm>
                  <a:off x="95415" y="3037097"/>
                  <a:ext cx="4420235" cy="69151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Attentional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dys</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)regulation task</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94551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STP stimuli are presented as part of a digit categorization task</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or dichotic 1-back task.</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pic>
          <p:nvPicPr>
            <p:cNvPr id="7" name="Picture 6">
              <a:extLst>
                <a:ext uri="{FF2B5EF4-FFF2-40B4-BE49-F238E27FC236}">
                  <a16:creationId xmlns:a16="http://schemas.microsoft.com/office/drawing/2014/main" id="{02541731-E643-41E7-A076-67FE05169A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2219325"/>
              <a:ext cx="548640" cy="567055"/>
            </a:xfrm>
            <a:prstGeom prst="rect">
              <a:avLst/>
            </a:prstGeom>
            <a:noFill/>
          </p:spPr>
        </p:pic>
        <p:grpSp>
          <p:nvGrpSpPr>
            <p:cNvPr id="8" name="Group 7">
              <a:extLst>
                <a:ext uri="{FF2B5EF4-FFF2-40B4-BE49-F238E27FC236}">
                  <a16:creationId xmlns:a16="http://schemas.microsoft.com/office/drawing/2014/main" id="{8B64FA3C-EECC-41C0-95F3-01772EB4DEEC}"/>
                </a:ext>
              </a:extLst>
            </p:cNvPr>
            <p:cNvGrpSpPr/>
            <p:nvPr/>
          </p:nvGrpSpPr>
          <p:grpSpPr>
            <a:xfrm>
              <a:off x="4410075" y="1314450"/>
              <a:ext cx="901700" cy="572770"/>
              <a:chOff x="0" y="0"/>
              <a:chExt cx="749300" cy="477520"/>
            </a:xfrm>
          </p:grpSpPr>
          <p:pic>
            <p:nvPicPr>
              <p:cNvPr id="16" name="Picture 15">
                <a:extLst>
                  <a:ext uri="{FF2B5EF4-FFF2-40B4-BE49-F238E27FC236}">
                    <a16:creationId xmlns:a16="http://schemas.microsoft.com/office/drawing/2014/main" id="{0271D870-7C0D-4DAB-BDAC-A8B0F188DB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23850" y="28575"/>
                <a:ext cx="425450" cy="419735"/>
              </a:xfrm>
              <a:prstGeom prst="rect">
                <a:avLst/>
              </a:prstGeom>
              <a:ln w="38100">
                <a:noFill/>
              </a:ln>
            </p:spPr>
          </p:pic>
          <p:pic>
            <p:nvPicPr>
              <p:cNvPr id="17" name="Picture 16">
                <a:extLst>
                  <a:ext uri="{FF2B5EF4-FFF2-40B4-BE49-F238E27FC236}">
                    <a16:creationId xmlns:a16="http://schemas.microsoft.com/office/drawing/2014/main" id="{E45687BD-C88C-4E0D-8BB1-DF119364AB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492760" cy="477520"/>
              </a:xfrm>
              <a:prstGeom prst="rect">
                <a:avLst/>
              </a:prstGeom>
              <a:ln w="38100">
                <a:noFill/>
              </a:ln>
            </p:spPr>
          </p:pic>
        </p:grpSp>
        <p:pic>
          <p:nvPicPr>
            <p:cNvPr id="9" name="Picture 8">
              <a:extLst>
                <a:ext uri="{FF2B5EF4-FFF2-40B4-BE49-F238E27FC236}">
                  <a16:creationId xmlns:a16="http://schemas.microsoft.com/office/drawing/2014/main" id="{CD412C0A-6788-43AA-BAF6-23B57075E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0625" y="2343150"/>
              <a:ext cx="390525" cy="379095"/>
            </a:xfrm>
            <a:prstGeom prst="rect">
              <a:avLst/>
            </a:prstGeom>
            <a:ln w="38100">
              <a:noFill/>
            </a:ln>
          </p:spPr>
        </p:pic>
        <p:pic>
          <p:nvPicPr>
            <p:cNvPr id="10" name="Picture 9">
              <a:extLst>
                <a:ext uri="{FF2B5EF4-FFF2-40B4-BE49-F238E27FC236}">
                  <a16:creationId xmlns:a16="http://schemas.microsoft.com/office/drawing/2014/main" id="{A662968E-E3DA-4853-8230-5EECF037FB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0150" y="3209925"/>
              <a:ext cx="390525" cy="379095"/>
            </a:xfrm>
            <a:prstGeom prst="rect">
              <a:avLst/>
            </a:prstGeom>
            <a:ln w="38100">
              <a:noFill/>
            </a:ln>
          </p:spPr>
        </p:pic>
        <p:pic>
          <p:nvPicPr>
            <p:cNvPr id="11" name="Picture 10">
              <a:extLst>
                <a:ext uri="{FF2B5EF4-FFF2-40B4-BE49-F238E27FC236}">
                  <a16:creationId xmlns:a16="http://schemas.microsoft.com/office/drawing/2014/main" id="{BC478A49-D5A8-41A7-8791-364CA01B20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6750" y="3181350"/>
              <a:ext cx="288925" cy="447675"/>
            </a:xfrm>
            <a:prstGeom prst="rect">
              <a:avLst/>
            </a:prstGeom>
            <a:ln w="38100">
              <a:noFill/>
            </a:ln>
          </p:spPr>
        </p:pic>
        <p:pic>
          <p:nvPicPr>
            <p:cNvPr id="12" name="Picture 11">
              <a:extLst>
                <a:ext uri="{FF2B5EF4-FFF2-40B4-BE49-F238E27FC236}">
                  <a16:creationId xmlns:a16="http://schemas.microsoft.com/office/drawing/2014/main" id="{1A7471F1-39DA-4C47-B35B-549420476F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257175"/>
              <a:ext cx="548640" cy="567055"/>
            </a:xfrm>
            <a:prstGeom prst="rect">
              <a:avLst/>
            </a:prstGeom>
            <a:noFill/>
          </p:spPr>
        </p:pic>
        <p:sp>
          <p:nvSpPr>
            <p:cNvPr id="13" name="Down Arrow 20">
              <a:extLst>
                <a:ext uri="{FF2B5EF4-FFF2-40B4-BE49-F238E27FC236}">
                  <a16:creationId xmlns:a16="http://schemas.microsoft.com/office/drawing/2014/main" id="{4D181D8B-587D-4F53-9CDA-897E73D71B86}"/>
                </a:ext>
              </a:extLst>
            </p:cNvPr>
            <p:cNvSpPr/>
            <p:nvPr/>
          </p:nvSpPr>
          <p:spPr>
            <a:xfrm>
              <a:off x="2514600" y="97282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Down Arrow 21">
              <a:extLst>
                <a:ext uri="{FF2B5EF4-FFF2-40B4-BE49-F238E27FC236}">
                  <a16:creationId xmlns:a16="http://schemas.microsoft.com/office/drawing/2014/main" id="{E6BEB301-840D-4B32-B631-65B4EB789CE0}"/>
                </a:ext>
              </a:extLst>
            </p:cNvPr>
            <p:cNvSpPr/>
            <p:nvPr/>
          </p:nvSpPr>
          <p:spPr>
            <a:xfrm>
              <a:off x="2514600" y="200849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Down Arrow 81">
              <a:extLst>
                <a:ext uri="{FF2B5EF4-FFF2-40B4-BE49-F238E27FC236}">
                  <a16:creationId xmlns:a16="http://schemas.microsoft.com/office/drawing/2014/main" id="{9CB2D5BE-A7E4-4993-95AF-F3A642D04981}"/>
                </a:ext>
              </a:extLst>
            </p:cNvPr>
            <p:cNvSpPr/>
            <p:nvPr/>
          </p:nvSpPr>
          <p:spPr>
            <a:xfrm>
              <a:off x="2514600" y="285877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5" name="Text Placeholder 2">
            <a:extLst>
              <a:ext uri="{FF2B5EF4-FFF2-40B4-BE49-F238E27FC236}">
                <a16:creationId xmlns:a16="http://schemas.microsoft.com/office/drawing/2014/main" id="{00B0715B-B78E-4C6F-B1A5-CC9558F1F899}"/>
              </a:ext>
            </a:extLst>
          </p:cNvPr>
          <p:cNvSpPr>
            <a:spLocks noGrp="1"/>
          </p:cNvSpPr>
          <p:nvPr>
            <p:ph type="body" idx="1"/>
          </p:nvPr>
        </p:nvSpPr>
        <p:spPr>
          <a:xfrm>
            <a:off x="169314" y="4344567"/>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Tree>
    <p:extLst>
      <p:ext uri="{BB962C8B-B14F-4D97-AF65-F5344CB8AC3E}">
        <p14:creationId xmlns:p14="http://schemas.microsoft.com/office/powerpoint/2010/main" val="369781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7EF2-95CC-414A-825A-161DF7B2257B}"/>
              </a:ext>
            </a:extLst>
          </p:cNvPr>
          <p:cNvSpPr>
            <a:spLocks noGrp="1"/>
          </p:cNvSpPr>
          <p:nvPr>
            <p:ph type="title"/>
          </p:nvPr>
        </p:nvSpPr>
        <p:spPr/>
        <p:txBody>
          <a:bodyPr/>
          <a:lstStyle/>
          <a:p>
            <a:r>
              <a:rPr lang="en-US" dirty="0" err="1"/>
              <a:t>Stp-dct</a:t>
            </a:r>
            <a:endParaRPr lang="en-US" dirty="0"/>
          </a:p>
        </p:txBody>
      </p:sp>
      <p:sp>
        <p:nvSpPr>
          <p:cNvPr id="4" name="Slide Number Placeholder 3">
            <a:extLst>
              <a:ext uri="{FF2B5EF4-FFF2-40B4-BE49-F238E27FC236}">
                <a16:creationId xmlns:a16="http://schemas.microsoft.com/office/drawing/2014/main" id="{4BF591C4-0E0A-41AA-93E8-6421EC4ED7F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2DFE4F63-85D6-4B8D-BA68-904707E6992F}"/>
              </a:ext>
            </a:extLst>
          </p:cNvPr>
          <p:cNvPicPr>
            <a:picLocks noChangeAspect="1"/>
          </p:cNvPicPr>
          <p:nvPr/>
        </p:nvPicPr>
        <p:blipFill>
          <a:blip r:embed="rId2"/>
          <a:stretch>
            <a:fillRect/>
          </a:stretch>
        </p:blipFill>
        <p:spPr>
          <a:xfrm>
            <a:off x="0" y="1261528"/>
            <a:ext cx="9144000" cy="2970068"/>
          </a:xfrm>
          <a:prstGeom prst="rect">
            <a:avLst/>
          </a:prstGeom>
        </p:spPr>
      </p:pic>
      <p:sp>
        <p:nvSpPr>
          <p:cNvPr id="7" name="Text Placeholder 2">
            <a:extLst>
              <a:ext uri="{FF2B5EF4-FFF2-40B4-BE49-F238E27FC236}">
                <a16:creationId xmlns:a16="http://schemas.microsoft.com/office/drawing/2014/main" id="{3A476EC6-02B1-44A3-B84E-607A6801CF74}"/>
              </a:ext>
            </a:extLst>
          </p:cNvPr>
          <p:cNvSpPr>
            <a:spLocks noGrp="1"/>
          </p:cNvSpPr>
          <p:nvPr>
            <p:ph type="body" idx="1"/>
          </p:nvPr>
        </p:nvSpPr>
        <p:spPr>
          <a:xfrm>
            <a:off x="346923" y="4278795"/>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Tree>
    <p:extLst>
      <p:ext uri="{BB962C8B-B14F-4D97-AF65-F5344CB8AC3E}">
        <p14:creationId xmlns:p14="http://schemas.microsoft.com/office/powerpoint/2010/main" val="255668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8EB2-2F6E-4AF5-BCC6-20CDD674F569}"/>
              </a:ext>
            </a:extLst>
          </p:cNvPr>
          <p:cNvSpPr>
            <a:spLocks noGrp="1"/>
          </p:cNvSpPr>
          <p:nvPr>
            <p:ph type="title"/>
          </p:nvPr>
        </p:nvSpPr>
        <p:spPr/>
        <p:txBody>
          <a:bodyPr/>
          <a:lstStyle/>
          <a:p>
            <a:r>
              <a:rPr lang="en-US" dirty="0"/>
              <a:t>MAB</a:t>
            </a:r>
          </a:p>
        </p:txBody>
      </p:sp>
      <p:sp>
        <p:nvSpPr>
          <p:cNvPr id="3" name="Text Placeholder 2">
            <a:extLst>
              <a:ext uri="{FF2B5EF4-FFF2-40B4-BE49-F238E27FC236}">
                <a16:creationId xmlns:a16="http://schemas.microsoft.com/office/drawing/2014/main" id="{D1F6BD66-EEE0-4A63-B57D-780637FF63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47B2A9-1B52-4450-9E33-5F7802E7A5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A638144E-66E6-4D2C-82DE-F2C3C239D594}"/>
              </a:ext>
            </a:extLst>
          </p:cNvPr>
          <p:cNvPicPr>
            <a:picLocks noChangeAspect="1"/>
          </p:cNvPicPr>
          <p:nvPr/>
        </p:nvPicPr>
        <p:blipFill>
          <a:blip r:embed="rId3"/>
          <a:stretch>
            <a:fillRect/>
          </a:stretch>
        </p:blipFill>
        <p:spPr>
          <a:xfrm>
            <a:off x="-119833" y="915132"/>
            <a:ext cx="6979024" cy="4000633"/>
          </a:xfrm>
          <a:prstGeom prst="rect">
            <a:avLst/>
          </a:prstGeom>
        </p:spPr>
      </p:pic>
      <p:pic>
        <p:nvPicPr>
          <p:cNvPr id="10" name="Picture 9">
            <a:extLst>
              <a:ext uri="{FF2B5EF4-FFF2-40B4-BE49-F238E27FC236}">
                <a16:creationId xmlns:a16="http://schemas.microsoft.com/office/drawing/2014/main" id="{F5354B58-5846-42CB-8838-49D059627C64}"/>
              </a:ext>
            </a:extLst>
          </p:cNvPr>
          <p:cNvPicPr>
            <a:picLocks noChangeAspect="1"/>
          </p:cNvPicPr>
          <p:nvPr/>
        </p:nvPicPr>
        <p:blipFill>
          <a:blip r:embed="rId4"/>
          <a:stretch>
            <a:fillRect/>
          </a:stretch>
        </p:blipFill>
        <p:spPr>
          <a:xfrm>
            <a:off x="6800523" y="1200150"/>
            <a:ext cx="2343477" cy="695422"/>
          </a:xfrm>
          <a:prstGeom prst="rect">
            <a:avLst/>
          </a:prstGeom>
        </p:spPr>
      </p:pic>
    </p:spTree>
    <p:extLst>
      <p:ext uri="{BB962C8B-B14F-4D97-AF65-F5344CB8AC3E}">
        <p14:creationId xmlns:p14="http://schemas.microsoft.com/office/powerpoint/2010/main" val="409938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E209-9E43-43AF-9B41-2D8CB3F61ADD}"/>
              </a:ext>
            </a:extLst>
          </p:cNvPr>
          <p:cNvSpPr>
            <a:spLocks noGrp="1"/>
          </p:cNvSpPr>
          <p:nvPr>
            <p:ph type="title"/>
          </p:nvPr>
        </p:nvSpPr>
        <p:spPr/>
        <p:txBody>
          <a:bodyPr/>
          <a:lstStyle/>
          <a:p>
            <a:r>
              <a:rPr lang="en-US" dirty="0"/>
              <a:t>Dichotic One back</a:t>
            </a:r>
          </a:p>
        </p:txBody>
      </p:sp>
      <p:sp>
        <p:nvSpPr>
          <p:cNvPr id="3" name="Text Placeholder 2">
            <a:extLst>
              <a:ext uri="{FF2B5EF4-FFF2-40B4-BE49-F238E27FC236}">
                <a16:creationId xmlns:a16="http://schemas.microsoft.com/office/drawing/2014/main" id="{432B3302-8BF3-4478-B695-45D0EFB0D2DF}"/>
              </a:ext>
            </a:extLst>
          </p:cNvPr>
          <p:cNvSpPr>
            <a:spLocks noGrp="1"/>
          </p:cNvSpPr>
          <p:nvPr>
            <p:ph type="body" idx="1"/>
          </p:nvPr>
        </p:nvSpPr>
        <p:spPr>
          <a:xfrm>
            <a:off x="346923" y="4278795"/>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
        <p:nvSpPr>
          <p:cNvPr id="4" name="Slide Number Placeholder 3">
            <a:extLst>
              <a:ext uri="{FF2B5EF4-FFF2-40B4-BE49-F238E27FC236}">
                <a16:creationId xmlns:a16="http://schemas.microsoft.com/office/drawing/2014/main" id="{E47739F6-E150-4E20-B814-4ECDB3A936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92E71652-0222-456B-84A1-D64325ACD889}"/>
              </a:ext>
            </a:extLst>
          </p:cNvPr>
          <p:cNvPicPr>
            <a:picLocks noChangeAspect="1"/>
          </p:cNvPicPr>
          <p:nvPr/>
        </p:nvPicPr>
        <p:blipFill>
          <a:blip r:embed="rId3"/>
          <a:stretch>
            <a:fillRect/>
          </a:stretch>
        </p:blipFill>
        <p:spPr>
          <a:xfrm>
            <a:off x="0" y="1272545"/>
            <a:ext cx="9144000" cy="3221935"/>
          </a:xfrm>
          <a:prstGeom prst="rect">
            <a:avLst/>
          </a:prstGeom>
        </p:spPr>
      </p:pic>
    </p:spTree>
    <p:extLst>
      <p:ext uri="{BB962C8B-B14F-4D97-AF65-F5344CB8AC3E}">
        <p14:creationId xmlns:p14="http://schemas.microsoft.com/office/powerpoint/2010/main" val="192604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E5BB-69AB-44AE-A7D3-71D0B5D281A4}"/>
              </a:ext>
            </a:extLst>
          </p:cNvPr>
          <p:cNvSpPr>
            <a:spLocks noGrp="1"/>
          </p:cNvSpPr>
          <p:nvPr>
            <p:ph type="title"/>
          </p:nvPr>
        </p:nvSpPr>
        <p:spPr/>
        <p:txBody>
          <a:bodyPr/>
          <a:lstStyle/>
          <a:p>
            <a:r>
              <a:rPr lang="en-US" dirty="0"/>
              <a:t>Internal A-fact</a:t>
            </a:r>
          </a:p>
        </p:txBody>
      </p:sp>
      <p:sp>
        <p:nvSpPr>
          <p:cNvPr id="4" name="Slide Number Placeholder 3">
            <a:extLst>
              <a:ext uri="{FF2B5EF4-FFF2-40B4-BE49-F238E27FC236}">
                <a16:creationId xmlns:a16="http://schemas.microsoft.com/office/drawing/2014/main" id="{63AB7029-E741-4E13-BF08-B738357670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pSp>
        <p:nvGrpSpPr>
          <p:cNvPr id="40" name="Group 39">
            <a:extLst>
              <a:ext uri="{FF2B5EF4-FFF2-40B4-BE49-F238E27FC236}">
                <a16:creationId xmlns:a16="http://schemas.microsoft.com/office/drawing/2014/main" id="{6707EDE5-FD3D-4357-9124-DD90BD0A7D87}"/>
              </a:ext>
            </a:extLst>
          </p:cNvPr>
          <p:cNvGrpSpPr/>
          <p:nvPr/>
        </p:nvGrpSpPr>
        <p:grpSpPr>
          <a:xfrm>
            <a:off x="919801" y="1140887"/>
            <a:ext cx="2637833" cy="991168"/>
            <a:chOff x="919801" y="1140887"/>
            <a:chExt cx="2637833" cy="991168"/>
          </a:xfrm>
        </p:grpSpPr>
        <p:sp>
          <p:nvSpPr>
            <p:cNvPr id="9" name="Rectangle 8">
              <a:extLst>
                <a:ext uri="{FF2B5EF4-FFF2-40B4-BE49-F238E27FC236}">
                  <a16:creationId xmlns:a16="http://schemas.microsoft.com/office/drawing/2014/main" id="{F60C546E-A81F-489E-8732-1A66D7D82C74}"/>
                </a:ext>
              </a:extLst>
            </p:cNvPr>
            <p:cNvSpPr/>
            <p:nvPr/>
          </p:nvSpPr>
          <p:spPr>
            <a:xfrm>
              <a:off x="919801" y="1268081"/>
              <a:ext cx="1048870" cy="863974"/>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a:t>
              </a:r>
              <a:endParaRPr lang="en-US" b="1" dirty="0"/>
            </a:p>
          </p:txBody>
        </p:sp>
        <p:sp>
          <p:nvSpPr>
            <p:cNvPr id="18" name="TextBox 17">
              <a:extLst>
                <a:ext uri="{FF2B5EF4-FFF2-40B4-BE49-F238E27FC236}">
                  <a16:creationId xmlns:a16="http://schemas.microsoft.com/office/drawing/2014/main" id="{8F296037-1EAB-4656-A7B4-C28BE88CB5D2}"/>
                </a:ext>
              </a:extLst>
            </p:cNvPr>
            <p:cNvSpPr txBox="1"/>
            <p:nvPr/>
          </p:nvSpPr>
          <p:spPr>
            <a:xfrm>
              <a:off x="1970881" y="1140887"/>
              <a:ext cx="158675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Instructions</a:t>
              </a:r>
              <a:endParaRPr lang="en-US" b="1" dirty="0">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756CA090-8091-44BF-B01F-1953E9F91544}"/>
              </a:ext>
            </a:extLst>
          </p:cNvPr>
          <p:cNvGrpSpPr/>
          <p:nvPr/>
        </p:nvGrpSpPr>
        <p:grpSpPr>
          <a:xfrm>
            <a:off x="1798054" y="1626455"/>
            <a:ext cx="2679699" cy="945295"/>
            <a:chOff x="1686081" y="1533098"/>
            <a:chExt cx="2679699" cy="945295"/>
          </a:xfrm>
        </p:grpSpPr>
        <p:sp>
          <p:nvSpPr>
            <p:cNvPr id="19" name="TextBox 18">
              <a:extLst>
                <a:ext uri="{FF2B5EF4-FFF2-40B4-BE49-F238E27FC236}">
                  <a16:creationId xmlns:a16="http://schemas.microsoft.com/office/drawing/2014/main" id="{133725FA-EE96-4A1C-8DA4-E563885B6B07}"/>
                </a:ext>
              </a:extLst>
            </p:cNvPr>
            <p:cNvSpPr txBox="1"/>
            <p:nvPr/>
          </p:nvSpPr>
          <p:spPr>
            <a:xfrm>
              <a:off x="2779027" y="1533098"/>
              <a:ext cx="158675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Fixation</a:t>
              </a:r>
              <a:endParaRPr lang="en-US" b="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DE18366B-088E-4C5F-ADE0-1CCF02AD7075}"/>
                </a:ext>
              </a:extLst>
            </p:cNvPr>
            <p:cNvSpPr/>
            <p:nvPr/>
          </p:nvSpPr>
          <p:spPr>
            <a:xfrm>
              <a:off x="1686081" y="1614419"/>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grpSp>
      <p:grpSp>
        <p:nvGrpSpPr>
          <p:cNvPr id="38" name="Group 37">
            <a:extLst>
              <a:ext uri="{FF2B5EF4-FFF2-40B4-BE49-F238E27FC236}">
                <a16:creationId xmlns:a16="http://schemas.microsoft.com/office/drawing/2014/main" id="{FF68092E-882B-4D77-9D4A-995CF5BCDCA8}"/>
              </a:ext>
            </a:extLst>
          </p:cNvPr>
          <p:cNvGrpSpPr/>
          <p:nvPr/>
        </p:nvGrpSpPr>
        <p:grpSpPr>
          <a:xfrm>
            <a:off x="2698575" y="2065497"/>
            <a:ext cx="3512807" cy="962603"/>
            <a:chOff x="2452361" y="1913206"/>
            <a:chExt cx="3512807" cy="962603"/>
          </a:xfrm>
        </p:grpSpPr>
        <p:grpSp>
          <p:nvGrpSpPr>
            <p:cNvPr id="21" name="Group 20">
              <a:extLst>
                <a:ext uri="{FF2B5EF4-FFF2-40B4-BE49-F238E27FC236}">
                  <a16:creationId xmlns:a16="http://schemas.microsoft.com/office/drawing/2014/main" id="{3E5BC8CF-B908-4461-888C-AB0F1AFF3F52}"/>
                </a:ext>
              </a:extLst>
            </p:cNvPr>
            <p:cNvGrpSpPr/>
            <p:nvPr/>
          </p:nvGrpSpPr>
          <p:grpSpPr>
            <a:xfrm>
              <a:off x="2452361" y="2011835"/>
              <a:ext cx="1048870" cy="863974"/>
              <a:chOff x="6760880" y="2298943"/>
              <a:chExt cx="1048870" cy="863974"/>
            </a:xfrm>
          </p:grpSpPr>
          <p:sp>
            <p:nvSpPr>
              <p:cNvPr id="15" name="Rectangle 14">
                <a:extLst>
                  <a:ext uri="{FF2B5EF4-FFF2-40B4-BE49-F238E27FC236}">
                    <a16:creationId xmlns:a16="http://schemas.microsoft.com/office/drawing/2014/main" id="{12EBAE26-47F0-4D33-9182-FB8C9CAF6078}"/>
                  </a:ext>
                </a:extLst>
              </p:cNvPr>
              <p:cNvSpPr/>
              <p:nvPr/>
            </p:nvSpPr>
            <p:spPr>
              <a:xfrm>
                <a:off x="6760880" y="229894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14" name="Picture 13">
                <a:extLst>
                  <a:ext uri="{FF2B5EF4-FFF2-40B4-BE49-F238E27FC236}">
                    <a16:creationId xmlns:a16="http://schemas.microsoft.com/office/drawing/2014/main" id="{ED56DBFA-D4FF-4450-A0CE-3E7AD606753B}"/>
                  </a:ext>
                </a:extLst>
              </p:cNvPr>
              <p:cNvPicPr>
                <a:picLocks noChangeAspect="1"/>
              </p:cNvPicPr>
              <p:nvPr/>
            </p:nvPicPr>
            <p:blipFill>
              <a:blip r:embed="rId3"/>
              <a:stretch>
                <a:fillRect/>
              </a:stretch>
            </p:blipFill>
            <p:spPr>
              <a:xfrm>
                <a:off x="7558382" y="2358360"/>
                <a:ext cx="161948" cy="200053"/>
              </a:xfrm>
              <a:prstGeom prst="rect">
                <a:avLst/>
              </a:prstGeom>
            </p:spPr>
          </p:pic>
        </p:grpSp>
        <p:sp>
          <p:nvSpPr>
            <p:cNvPr id="29" name="TextBox 28">
              <a:extLst>
                <a:ext uri="{FF2B5EF4-FFF2-40B4-BE49-F238E27FC236}">
                  <a16:creationId xmlns:a16="http://schemas.microsoft.com/office/drawing/2014/main" id="{F634F51B-F51F-4282-A0CD-5C56107BD11D}"/>
                </a:ext>
              </a:extLst>
            </p:cNvPr>
            <p:cNvSpPr txBox="1"/>
            <p:nvPr/>
          </p:nvSpPr>
          <p:spPr>
            <a:xfrm>
              <a:off x="3485543" y="1913206"/>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Begin Audio Stimuli</a:t>
              </a:r>
              <a:endParaRPr lang="en-US" b="1" dirty="0">
                <a:latin typeface="Times New Roman" panose="02020603050405020304" pitchFamily="18" charset="0"/>
                <a:cs typeface="Times New Roman" panose="02020603050405020304" pitchFamily="18" charset="0"/>
              </a:endParaRPr>
            </a:p>
          </p:txBody>
        </p:sp>
      </p:grpSp>
      <p:grpSp>
        <p:nvGrpSpPr>
          <p:cNvPr id="37" name="Group 36">
            <a:extLst>
              <a:ext uri="{FF2B5EF4-FFF2-40B4-BE49-F238E27FC236}">
                <a16:creationId xmlns:a16="http://schemas.microsoft.com/office/drawing/2014/main" id="{35338E1F-47E8-42B2-B535-6ED8DA00AE59}"/>
              </a:ext>
            </a:extLst>
          </p:cNvPr>
          <p:cNvGrpSpPr/>
          <p:nvPr/>
        </p:nvGrpSpPr>
        <p:grpSpPr>
          <a:xfrm>
            <a:off x="3599375" y="2457672"/>
            <a:ext cx="3506192" cy="980726"/>
            <a:chOff x="3218641" y="2281996"/>
            <a:chExt cx="3506192" cy="980726"/>
          </a:xfrm>
        </p:grpSpPr>
        <p:grpSp>
          <p:nvGrpSpPr>
            <p:cNvPr id="26" name="Group 25">
              <a:extLst>
                <a:ext uri="{FF2B5EF4-FFF2-40B4-BE49-F238E27FC236}">
                  <a16:creationId xmlns:a16="http://schemas.microsoft.com/office/drawing/2014/main" id="{67AAE551-E4BD-4418-9504-C5A9B9A26D7A}"/>
                </a:ext>
              </a:extLst>
            </p:cNvPr>
            <p:cNvGrpSpPr/>
            <p:nvPr/>
          </p:nvGrpSpPr>
          <p:grpSpPr>
            <a:xfrm>
              <a:off x="3218641" y="2398748"/>
              <a:ext cx="1048870" cy="863974"/>
              <a:chOff x="6760880" y="2298943"/>
              <a:chExt cx="1048870" cy="863974"/>
            </a:xfrm>
          </p:grpSpPr>
          <p:sp>
            <p:nvSpPr>
              <p:cNvPr id="27" name="Rectangle 26">
                <a:extLst>
                  <a:ext uri="{FF2B5EF4-FFF2-40B4-BE49-F238E27FC236}">
                    <a16:creationId xmlns:a16="http://schemas.microsoft.com/office/drawing/2014/main" id="{581A6314-51F4-4B5C-9187-035CE1C2B555}"/>
                  </a:ext>
                </a:extLst>
              </p:cNvPr>
              <p:cNvSpPr/>
              <p:nvPr/>
            </p:nvSpPr>
            <p:spPr>
              <a:xfrm>
                <a:off x="6760880" y="229894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28" name="Picture 27">
                <a:extLst>
                  <a:ext uri="{FF2B5EF4-FFF2-40B4-BE49-F238E27FC236}">
                    <a16:creationId xmlns:a16="http://schemas.microsoft.com/office/drawing/2014/main" id="{376B1F84-5138-42A2-943F-830917473A52}"/>
                  </a:ext>
                </a:extLst>
              </p:cNvPr>
              <p:cNvPicPr>
                <a:picLocks noChangeAspect="1"/>
              </p:cNvPicPr>
              <p:nvPr/>
            </p:nvPicPr>
            <p:blipFill>
              <a:blip r:embed="rId3"/>
              <a:stretch>
                <a:fillRect/>
              </a:stretch>
            </p:blipFill>
            <p:spPr>
              <a:xfrm>
                <a:off x="7558382" y="2358360"/>
                <a:ext cx="161948" cy="200053"/>
              </a:xfrm>
              <a:prstGeom prst="rect">
                <a:avLst/>
              </a:prstGeom>
            </p:spPr>
          </p:pic>
        </p:grpSp>
        <p:sp>
          <p:nvSpPr>
            <p:cNvPr id="30" name="TextBox 29">
              <a:extLst>
                <a:ext uri="{FF2B5EF4-FFF2-40B4-BE49-F238E27FC236}">
                  <a16:creationId xmlns:a16="http://schemas.microsoft.com/office/drawing/2014/main" id="{7F800572-43A7-4DF8-A999-6474CB35C595}"/>
                </a:ext>
              </a:extLst>
            </p:cNvPr>
            <p:cNvSpPr txBox="1"/>
            <p:nvPr/>
          </p:nvSpPr>
          <p:spPr>
            <a:xfrm>
              <a:off x="4245208" y="2281996"/>
              <a:ext cx="2479625"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Digit Presentation</a:t>
              </a:r>
            </a:p>
            <a:p>
              <a:r>
                <a:rPr lang="en-US" sz="1600" dirty="0">
                  <a:latin typeface="Times New Roman" panose="02020603050405020304" pitchFamily="18" charset="0"/>
                  <a:cs typeface="Times New Roman" panose="02020603050405020304" pitchFamily="18" charset="0"/>
                </a:rPr>
                <a:t>500ms before end of audio</a:t>
              </a:r>
              <a:endParaRPr lang="en-US"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E5812455-D0D7-45DA-9DC7-DAA965B63BB2}"/>
              </a:ext>
            </a:extLst>
          </p:cNvPr>
          <p:cNvGrpSpPr/>
          <p:nvPr/>
        </p:nvGrpSpPr>
        <p:grpSpPr>
          <a:xfrm>
            <a:off x="4518059" y="3037848"/>
            <a:ext cx="3522085" cy="919934"/>
            <a:chOff x="4097117" y="2819849"/>
            <a:chExt cx="3522085" cy="919934"/>
          </a:xfrm>
        </p:grpSpPr>
        <p:grpSp>
          <p:nvGrpSpPr>
            <p:cNvPr id="25" name="Group 24">
              <a:extLst>
                <a:ext uri="{FF2B5EF4-FFF2-40B4-BE49-F238E27FC236}">
                  <a16:creationId xmlns:a16="http://schemas.microsoft.com/office/drawing/2014/main" id="{39054977-189D-4C7F-B04A-F0B91E53ECF5}"/>
                </a:ext>
              </a:extLst>
            </p:cNvPr>
            <p:cNvGrpSpPr/>
            <p:nvPr/>
          </p:nvGrpSpPr>
          <p:grpSpPr>
            <a:xfrm>
              <a:off x="4097117" y="2875809"/>
              <a:ext cx="1048870" cy="863974"/>
              <a:chOff x="6649885" y="3295513"/>
              <a:chExt cx="1048870" cy="863974"/>
            </a:xfrm>
          </p:grpSpPr>
          <p:sp>
            <p:nvSpPr>
              <p:cNvPr id="22" name="Rectangle 21">
                <a:extLst>
                  <a:ext uri="{FF2B5EF4-FFF2-40B4-BE49-F238E27FC236}">
                    <a16:creationId xmlns:a16="http://schemas.microsoft.com/office/drawing/2014/main" id="{A342374D-8362-4772-A6FC-8D370D1069E6}"/>
                  </a:ext>
                </a:extLst>
              </p:cNvPr>
              <p:cNvSpPr/>
              <p:nvPr/>
            </p:nvSpPr>
            <p:spPr>
              <a:xfrm>
                <a:off x="6649885" y="329551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17" name="Picture 16">
                <a:extLst>
                  <a:ext uri="{FF2B5EF4-FFF2-40B4-BE49-F238E27FC236}">
                    <a16:creationId xmlns:a16="http://schemas.microsoft.com/office/drawing/2014/main" id="{8BF6748F-617F-4160-A2FB-EA51BD3018F9}"/>
                  </a:ext>
                </a:extLst>
              </p:cNvPr>
              <p:cNvPicPr>
                <a:picLocks noChangeAspect="1"/>
              </p:cNvPicPr>
              <p:nvPr/>
            </p:nvPicPr>
            <p:blipFill>
              <a:blip r:embed="rId4"/>
              <a:stretch>
                <a:fillRect/>
              </a:stretch>
            </p:blipFill>
            <p:spPr>
              <a:xfrm>
                <a:off x="7435134" y="3322522"/>
                <a:ext cx="257211" cy="304843"/>
              </a:xfrm>
              <a:prstGeom prst="rect">
                <a:avLst/>
              </a:prstGeom>
            </p:spPr>
          </p:pic>
        </p:grpSp>
        <p:sp>
          <p:nvSpPr>
            <p:cNvPr id="31" name="TextBox 30">
              <a:extLst>
                <a:ext uri="{FF2B5EF4-FFF2-40B4-BE49-F238E27FC236}">
                  <a16:creationId xmlns:a16="http://schemas.microsoft.com/office/drawing/2014/main" id="{E2026575-DEAD-49D4-981D-713A666C2DC4}"/>
                </a:ext>
              </a:extLst>
            </p:cNvPr>
            <p:cNvSpPr txBox="1"/>
            <p:nvPr/>
          </p:nvSpPr>
          <p:spPr>
            <a:xfrm>
              <a:off x="5139577" y="2819849"/>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Response</a:t>
              </a:r>
              <a:endParaRPr lang="en-US" b="1" dirty="0">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03A67123-A3F8-4DC3-ADB8-F8369778E30B}"/>
              </a:ext>
            </a:extLst>
          </p:cNvPr>
          <p:cNvGrpSpPr/>
          <p:nvPr/>
        </p:nvGrpSpPr>
        <p:grpSpPr>
          <a:xfrm>
            <a:off x="5303308" y="3452669"/>
            <a:ext cx="3522085" cy="1218564"/>
            <a:chOff x="5145987" y="3195535"/>
            <a:chExt cx="3522085" cy="1218564"/>
          </a:xfrm>
        </p:grpSpPr>
        <p:pic>
          <p:nvPicPr>
            <p:cNvPr id="6" name="Picture 5">
              <a:extLst>
                <a:ext uri="{FF2B5EF4-FFF2-40B4-BE49-F238E27FC236}">
                  <a16:creationId xmlns:a16="http://schemas.microsoft.com/office/drawing/2014/main" id="{2B33B2B9-77A3-4FB5-ADE9-6EB05227B2E7}"/>
                </a:ext>
              </a:extLst>
            </p:cNvPr>
            <p:cNvPicPr>
              <a:picLocks noChangeAspect="1"/>
            </p:cNvPicPr>
            <p:nvPr/>
          </p:nvPicPr>
          <p:blipFill>
            <a:blip r:embed="rId5"/>
            <a:stretch>
              <a:fillRect/>
            </a:stretch>
          </p:blipFill>
          <p:spPr>
            <a:xfrm>
              <a:off x="5145987" y="3195715"/>
              <a:ext cx="1048870" cy="1218384"/>
            </a:xfrm>
            <a:prstGeom prst="rect">
              <a:avLst/>
            </a:prstGeom>
            <a:ln w="19050">
              <a:solidFill>
                <a:schemeClr val="accent6"/>
              </a:solidFill>
            </a:ln>
          </p:spPr>
        </p:pic>
        <p:sp>
          <p:nvSpPr>
            <p:cNvPr id="32" name="TextBox 31">
              <a:extLst>
                <a:ext uri="{FF2B5EF4-FFF2-40B4-BE49-F238E27FC236}">
                  <a16:creationId xmlns:a16="http://schemas.microsoft.com/office/drawing/2014/main" id="{6D507503-2445-4C7D-ABAE-71BF727986A5}"/>
                </a:ext>
              </a:extLst>
            </p:cNvPr>
            <p:cNvSpPr txBox="1"/>
            <p:nvPr/>
          </p:nvSpPr>
          <p:spPr>
            <a:xfrm>
              <a:off x="6188447" y="3195535"/>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Feedback</a:t>
              </a:r>
              <a:endParaRPr lang="en-US" b="1" dirty="0">
                <a:latin typeface="Times New Roman" panose="02020603050405020304" pitchFamily="18" charset="0"/>
                <a:cs typeface="Times New Roman" panose="02020603050405020304" pitchFamily="18" charset="0"/>
              </a:endParaRPr>
            </a:p>
          </p:txBody>
        </p:sp>
      </p:grpSp>
      <p:cxnSp>
        <p:nvCxnSpPr>
          <p:cNvPr id="34" name="Straight Arrow Connector 33">
            <a:extLst>
              <a:ext uri="{FF2B5EF4-FFF2-40B4-BE49-F238E27FC236}">
                <a16:creationId xmlns:a16="http://schemas.microsoft.com/office/drawing/2014/main" id="{AC40A275-5D6A-41B6-9EA4-2A994AD7C240}"/>
              </a:ext>
            </a:extLst>
          </p:cNvPr>
          <p:cNvCxnSpPr>
            <a:cxnSpLocks/>
          </p:cNvCxnSpPr>
          <p:nvPr/>
        </p:nvCxnSpPr>
        <p:spPr>
          <a:xfrm>
            <a:off x="878657" y="2455102"/>
            <a:ext cx="4517900" cy="2546650"/>
          </a:xfrm>
          <a:prstGeom prst="straightConnector1">
            <a:avLst/>
          </a:prstGeom>
          <a:ln w="76200">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5246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CE41262-5AF6-426A-94F8-C21B3CA27BD1}"/>
              </a:ext>
            </a:extLst>
          </p:cNvPr>
          <p:cNvGrpSpPr/>
          <p:nvPr/>
        </p:nvGrpSpPr>
        <p:grpSpPr>
          <a:xfrm>
            <a:off x="6355217" y="3640690"/>
            <a:ext cx="2422856" cy="1293260"/>
            <a:chOff x="6355217" y="3640690"/>
            <a:chExt cx="2422856" cy="1293260"/>
          </a:xfrm>
        </p:grpSpPr>
        <p:sp>
          <p:nvSpPr>
            <p:cNvPr id="17" name="Rectangle 16">
              <a:extLst>
                <a:ext uri="{FF2B5EF4-FFF2-40B4-BE49-F238E27FC236}">
                  <a16:creationId xmlns:a16="http://schemas.microsoft.com/office/drawing/2014/main" id="{B3F4EBFC-6E34-41BF-8828-614F4BFCB796}"/>
                </a:ext>
              </a:extLst>
            </p:cNvPr>
            <p:cNvSpPr/>
            <p:nvPr/>
          </p:nvSpPr>
          <p:spPr>
            <a:xfrm>
              <a:off x="6355217" y="3640690"/>
              <a:ext cx="2422856" cy="1293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2734976-A333-40D7-9B9B-9F28BCA2E359}"/>
                </a:ext>
              </a:extLst>
            </p:cNvPr>
            <p:cNvGrpSpPr/>
            <p:nvPr/>
          </p:nvGrpSpPr>
          <p:grpSpPr>
            <a:xfrm>
              <a:off x="7415395" y="4156271"/>
              <a:ext cx="306639" cy="256373"/>
              <a:chOff x="4338803" y="3980158"/>
              <a:chExt cx="713150" cy="713150"/>
            </a:xfrm>
            <a:solidFill>
              <a:schemeClr val="bg1"/>
            </a:solidFill>
          </p:grpSpPr>
          <p:sp>
            <p:nvSpPr>
              <p:cNvPr id="29" name="Rectangle 28">
                <a:extLst>
                  <a:ext uri="{FF2B5EF4-FFF2-40B4-BE49-F238E27FC236}">
                    <a16:creationId xmlns:a16="http://schemas.microsoft.com/office/drawing/2014/main" id="{BD81E740-DCDE-4800-A146-B6AE45D12780}"/>
                  </a:ext>
                </a:extLst>
              </p:cNvPr>
              <p:cNvSpPr/>
              <p:nvPr/>
            </p:nvSpPr>
            <p:spPr>
              <a:xfrm>
                <a:off x="4662636" y="3980158"/>
                <a:ext cx="90612" cy="713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F716E1F-90D6-4BD9-9F76-037C9DF816F0}"/>
                  </a:ext>
                </a:extLst>
              </p:cNvPr>
              <p:cNvSpPr/>
              <p:nvPr/>
            </p:nvSpPr>
            <p:spPr>
              <a:xfrm rot="16200000">
                <a:off x="4650072" y="3936997"/>
                <a:ext cx="90611" cy="713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ABBF147C-C304-479A-8FC0-A7A86B28B1E6}"/>
              </a:ext>
            </a:extLst>
          </p:cNvPr>
          <p:cNvSpPr>
            <a:spLocks noGrp="1"/>
          </p:cNvSpPr>
          <p:nvPr>
            <p:ph type="title"/>
          </p:nvPr>
        </p:nvSpPr>
        <p:spPr/>
        <p:txBody>
          <a:bodyPr/>
          <a:lstStyle/>
          <a:p>
            <a:r>
              <a:rPr lang="en-US" dirty="0"/>
              <a:t>Dealing with past problem</a:t>
            </a:r>
          </a:p>
        </p:txBody>
      </p:sp>
      <p:sp>
        <p:nvSpPr>
          <p:cNvPr id="3" name="Text Placeholder 2">
            <a:extLst>
              <a:ext uri="{FF2B5EF4-FFF2-40B4-BE49-F238E27FC236}">
                <a16:creationId xmlns:a16="http://schemas.microsoft.com/office/drawing/2014/main" id="{C5D24579-9AFD-4CDD-B016-063A6711E327}"/>
              </a:ext>
            </a:extLst>
          </p:cNvPr>
          <p:cNvSpPr>
            <a:spLocks noGrp="1"/>
          </p:cNvSpPr>
          <p:nvPr>
            <p:ph type="body" idx="1"/>
          </p:nvPr>
        </p:nvSpPr>
        <p:spPr>
          <a:xfrm>
            <a:off x="254903" y="633178"/>
            <a:ext cx="8991600" cy="3176778"/>
          </a:xfrm>
        </p:spPr>
        <p:txBody>
          <a:bodyPr/>
          <a:lstStyle/>
          <a:p>
            <a:pPr marL="285750" indent="-285750">
              <a:lnSpc>
                <a:spcPct val="150000"/>
              </a:lnSpc>
              <a:spcBef>
                <a:spcPts val="0"/>
              </a:spcBef>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In the latest training-control experiment we observed a sort of celling effect in improvement</a:t>
            </a:r>
          </a:p>
          <a:p>
            <a:pPr marL="285750" indent="-285750">
              <a:lnSpc>
                <a:spcPct val="150000"/>
              </a:lnSpc>
              <a:spcBef>
                <a:spcPts val="0"/>
              </a:spcBef>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The current study took the following measures</a:t>
            </a:r>
          </a:p>
          <a:p>
            <a:pPr marL="742950" lvl="1"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Reducing number of trials in all tasks</a:t>
            </a:r>
          </a:p>
          <a:p>
            <a:pPr marL="742950" lvl="1" indent="-285750">
              <a:lnSpc>
                <a:spcPct val="150000"/>
              </a:lnSpc>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Allocating STP stimuli such that each task has its share of unique (first heard sentences</a:t>
            </a:r>
            <a:r>
              <a:rPr lang="en-GB" dirty="0">
                <a:effectLst/>
                <a:latin typeface="Source Sans Pro" panose="020B0503030403020204" pitchFamily="34" charset="0"/>
                <a:ea typeface="Source Sans Pro" panose="020B0503030403020204" pitchFamily="34" charset="0"/>
                <a:cs typeface="Arial" panose="020B0604020202020204" pitchFamily="34" charset="0"/>
              </a:rPr>
              <a:t>)</a:t>
            </a:r>
          </a:p>
          <a:p>
            <a:pPr marL="742950" lvl="1"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Changing the Digit-Categorization task during A-FACT to Quantity-Categorization</a:t>
            </a:r>
          </a:p>
          <a:p>
            <a:pPr marL="742950" lvl="1" indent="-285750">
              <a:lnSpc>
                <a:spcPct val="150000"/>
              </a:lnSpc>
              <a:buFont typeface="Courier New" panose="02070309020205020404" pitchFamily="49" charset="0"/>
              <a:buChar char="o"/>
            </a:pPr>
            <a:endParaRPr lang="en-GB" dirty="0">
              <a:effectLst/>
              <a:latin typeface="Source Sans Pro" panose="020B0503030403020204" pitchFamily="34" charset="0"/>
              <a:ea typeface="Source Sans Pro" panose="020B0503030403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6F28780E-4886-468A-AF8C-24357CE30C81}"/>
              </a:ext>
            </a:extLst>
          </p:cNvPr>
          <p:cNvGrpSpPr/>
          <p:nvPr/>
        </p:nvGrpSpPr>
        <p:grpSpPr>
          <a:xfrm>
            <a:off x="3514394" y="3640690"/>
            <a:ext cx="2422856" cy="1293260"/>
            <a:chOff x="3514394" y="3640690"/>
            <a:chExt cx="2422856" cy="1293260"/>
          </a:xfrm>
        </p:grpSpPr>
        <p:sp>
          <p:nvSpPr>
            <p:cNvPr id="16" name="Rectangle 15">
              <a:extLst>
                <a:ext uri="{FF2B5EF4-FFF2-40B4-BE49-F238E27FC236}">
                  <a16:creationId xmlns:a16="http://schemas.microsoft.com/office/drawing/2014/main" id="{A97B5925-BF0A-4C65-8B33-46086E1FF373}"/>
                </a:ext>
              </a:extLst>
            </p:cNvPr>
            <p:cNvSpPr/>
            <p:nvPr/>
          </p:nvSpPr>
          <p:spPr>
            <a:xfrm>
              <a:off x="3514394" y="3640690"/>
              <a:ext cx="2422856" cy="1293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562385C-E51E-4D06-A004-BD874F09E83F}"/>
                </a:ext>
              </a:extLst>
            </p:cNvPr>
            <p:cNvGrpSpPr/>
            <p:nvPr/>
          </p:nvGrpSpPr>
          <p:grpSpPr>
            <a:xfrm>
              <a:off x="4572501" y="4156271"/>
              <a:ext cx="306639" cy="256373"/>
              <a:chOff x="4338803" y="3980158"/>
              <a:chExt cx="713150" cy="713150"/>
            </a:xfrm>
            <a:solidFill>
              <a:schemeClr val="bg1"/>
            </a:solidFill>
          </p:grpSpPr>
          <p:sp>
            <p:nvSpPr>
              <p:cNvPr id="25" name="Rectangle 24">
                <a:extLst>
                  <a:ext uri="{FF2B5EF4-FFF2-40B4-BE49-F238E27FC236}">
                    <a16:creationId xmlns:a16="http://schemas.microsoft.com/office/drawing/2014/main" id="{0DEAADE2-168B-41A9-9441-2321D76C5769}"/>
                  </a:ext>
                </a:extLst>
              </p:cNvPr>
              <p:cNvSpPr/>
              <p:nvPr/>
            </p:nvSpPr>
            <p:spPr>
              <a:xfrm>
                <a:off x="4662636" y="3980158"/>
                <a:ext cx="90612" cy="713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C6D4493-C178-48F8-BFC2-968A14C77B8D}"/>
                  </a:ext>
                </a:extLst>
              </p:cNvPr>
              <p:cNvSpPr/>
              <p:nvPr/>
            </p:nvSpPr>
            <p:spPr>
              <a:xfrm rot="16200000">
                <a:off x="4650072" y="3936997"/>
                <a:ext cx="90611" cy="713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Slide Number Placeholder 5">
            <a:extLst>
              <a:ext uri="{FF2B5EF4-FFF2-40B4-BE49-F238E27FC236}">
                <a16:creationId xmlns:a16="http://schemas.microsoft.com/office/drawing/2014/main" id="{B5B1ECC7-77A5-44FE-AA78-2FCB03B72F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grpSp>
        <p:nvGrpSpPr>
          <p:cNvPr id="33" name="Group 32">
            <a:extLst>
              <a:ext uri="{FF2B5EF4-FFF2-40B4-BE49-F238E27FC236}">
                <a16:creationId xmlns:a16="http://schemas.microsoft.com/office/drawing/2014/main" id="{E9FBBBF0-2DE7-4E91-ACD4-27E6B644F2CD}"/>
              </a:ext>
            </a:extLst>
          </p:cNvPr>
          <p:cNvGrpSpPr/>
          <p:nvPr/>
        </p:nvGrpSpPr>
        <p:grpSpPr>
          <a:xfrm>
            <a:off x="3629113" y="4156272"/>
            <a:ext cx="2196267" cy="259234"/>
            <a:chOff x="3629113" y="4156272"/>
            <a:chExt cx="2196267" cy="259234"/>
          </a:xfrm>
        </p:grpSpPr>
        <p:sp>
          <p:nvSpPr>
            <p:cNvPr id="4" name="Rectangle 3">
              <a:extLst>
                <a:ext uri="{FF2B5EF4-FFF2-40B4-BE49-F238E27FC236}">
                  <a16:creationId xmlns:a16="http://schemas.microsoft.com/office/drawing/2014/main" id="{24D544FE-89DD-44B4-94DF-FBCA20F5DC08}"/>
                </a:ext>
              </a:extLst>
            </p:cNvPr>
            <p:cNvSpPr/>
            <p:nvPr/>
          </p:nvSpPr>
          <p:spPr>
            <a:xfrm>
              <a:off x="3629113" y="4159133"/>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991F51-5611-4157-B2C6-6938D369F813}"/>
                </a:ext>
              </a:extLst>
            </p:cNvPr>
            <p:cNvSpPr/>
            <p:nvPr/>
          </p:nvSpPr>
          <p:spPr>
            <a:xfrm>
              <a:off x="4084888" y="4158547"/>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2DDBFC-50F4-4A3B-B94D-75F370D09F4F}"/>
                </a:ext>
              </a:extLst>
            </p:cNvPr>
            <p:cNvSpPr/>
            <p:nvPr/>
          </p:nvSpPr>
          <p:spPr>
            <a:xfrm>
              <a:off x="4537814" y="4156272"/>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3B85CDE-1327-43E9-921C-0722AC1276B8}"/>
                </a:ext>
              </a:extLst>
            </p:cNvPr>
            <p:cNvSpPr/>
            <p:nvPr/>
          </p:nvSpPr>
          <p:spPr>
            <a:xfrm>
              <a:off x="4990740" y="4156379"/>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C02C2C-8FE2-402C-BCAC-4977E0116ED6}"/>
                </a:ext>
              </a:extLst>
            </p:cNvPr>
            <p:cNvSpPr/>
            <p:nvPr/>
          </p:nvSpPr>
          <p:spPr>
            <a:xfrm>
              <a:off x="5449365" y="4159132"/>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69040233-6545-4096-AAFA-295D361C8968}"/>
              </a:ext>
            </a:extLst>
          </p:cNvPr>
          <p:cNvGrpSpPr/>
          <p:nvPr/>
        </p:nvGrpSpPr>
        <p:grpSpPr>
          <a:xfrm>
            <a:off x="6925711" y="4156272"/>
            <a:ext cx="1281867" cy="258648"/>
            <a:chOff x="6925711" y="4156272"/>
            <a:chExt cx="1281867" cy="258648"/>
          </a:xfrm>
        </p:grpSpPr>
        <p:sp>
          <p:nvSpPr>
            <p:cNvPr id="19" name="Rectangle 18">
              <a:extLst>
                <a:ext uri="{FF2B5EF4-FFF2-40B4-BE49-F238E27FC236}">
                  <a16:creationId xmlns:a16="http://schemas.microsoft.com/office/drawing/2014/main" id="{43CC229D-1F5B-4125-888A-EEEA0259C6B4}"/>
                </a:ext>
              </a:extLst>
            </p:cNvPr>
            <p:cNvSpPr/>
            <p:nvPr/>
          </p:nvSpPr>
          <p:spPr>
            <a:xfrm>
              <a:off x="6925711" y="4158547"/>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5C9637-9909-4F23-BE4F-CAAA7C6D2A58}"/>
                </a:ext>
              </a:extLst>
            </p:cNvPr>
            <p:cNvSpPr/>
            <p:nvPr/>
          </p:nvSpPr>
          <p:spPr>
            <a:xfrm>
              <a:off x="7378637" y="4156272"/>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FD5453E-00D5-4E11-B2C7-705A15519B8F}"/>
                </a:ext>
              </a:extLst>
            </p:cNvPr>
            <p:cNvSpPr/>
            <p:nvPr/>
          </p:nvSpPr>
          <p:spPr>
            <a:xfrm>
              <a:off x="7831563" y="4156379"/>
              <a:ext cx="376015" cy="25637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47702208-9317-4C90-A3AA-F127AD3755C9}"/>
              </a:ext>
            </a:extLst>
          </p:cNvPr>
          <p:cNvCxnSpPr>
            <a:cxnSpLocks/>
          </p:cNvCxnSpPr>
          <p:nvPr/>
        </p:nvCxnSpPr>
        <p:spPr>
          <a:xfrm>
            <a:off x="5797130" y="3640690"/>
            <a:ext cx="837448" cy="1293260"/>
          </a:xfrm>
          <a:prstGeom prst="line">
            <a:avLst/>
          </a:prstGeom>
          <a:ln w="28575"/>
        </p:spPr>
        <p:style>
          <a:lnRef idx="1">
            <a:schemeClr val="accent5"/>
          </a:lnRef>
          <a:fillRef idx="0">
            <a:schemeClr val="accent5"/>
          </a:fillRef>
          <a:effectRef idx="0">
            <a:schemeClr val="accent5"/>
          </a:effectRef>
          <a:fontRef idx="minor">
            <a:schemeClr val="tx1"/>
          </a:fontRef>
        </p:style>
      </p:cxnSp>
      <p:grpSp>
        <p:nvGrpSpPr>
          <p:cNvPr id="35" name="Group 34">
            <a:extLst>
              <a:ext uri="{FF2B5EF4-FFF2-40B4-BE49-F238E27FC236}">
                <a16:creationId xmlns:a16="http://schemas.microsoft.com/office/drawing/2014/main" id="{BFC626E6-96C7-4A11-8CE7-9AEE4FE718F2}"/>
              </a:ext>
            </a:extLst>
          </p:cNvPr>
          <p:cNvGrpSpPr/>
          <p:nvPr/>
        </p:nvGrpSpPr>
        <p:grpSpPr>
          <a:xfrm>
            <a:off x="347479" y="3640690"/>
            <a:ext cx="2422856" cy="1293260"/>
            <a:chOff x="3514394" y="3640690"/>
            <a:chExt cx="2422856" cy="1293260"/>
          </a:xfrm>
        </p:grpSpPr>
        <p:sp>
          <p:nvSpPr>
            <p:cNvPr id="36" name="Rectangle 35">
              <a:extLst>
                <a:ext uri="{FF2B5EF4-FFF2-40B4-BE49-F238E27FC236}">
                  <a16:creationId xmlns:a16="http://schemas.microsoft.com/office/drawing/2014/main" id="{C447A3D6-4E24-41C2-8B5A-618E2F0A51B7}"/>
                </a:ext>
              </a:extLst>
            </p:cNvPr>
            <p:cNvSpPr/>
            <p:nvPr/>
          </p:nvSpPr>
          <p:spPr>
            <a:xfrm>
              <a:off x="3514394" y="3640690"/>
              <a:ext cx="2422856" cy="1293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FD7F098-BFBF-4D80-9BD9-195ECF54DA20}"/>
                </a:ext>
              </a:extLst>
            </p:cNvPr>
            <p:cNvGrpSpPr/>
            <p:nvPr/>
          </p:nvGrpSpPr>
          <p:grpSpPr>
            <a:xfrm>
              <a:off x="4572501" y="4156271"/>
              <a:ext cx="306639" cy="256373"/>
              <a:chOff x="4338803" y="3980158"/>
              <a:chExt cx="713150" cy="713150"/>
            </a:xfrm>
            <a:solidFill>
              <a:schemeClr val="bg1"/>
            </a:solidFill>
          </p:grpSpPr>
          <p:sp>
            <p:nvSpPr>
              <p:cNvPr id="38" name="Rectangle 37">
                <a:extLst>
                  <a:ext uri="{FF2B5EF4-FFF2-40B4-BE49-F238E27FC236}">
                    <a16:creationId xmlns:a16="http://schemas.microsoft.com/office/drawing/2014/main" id="{3C183CD6-ADC2-40F0-A836-39F4CAC449A3}"/>
                  </a:ext>
                </a:extLst>
              </p:cNvPr>
              <p:cNvSpPr/>
              <p:nvPr/>
            </p:nvSpPr>
            <p:spPr>
              <a:xfrm>
                <a:off x="4662636" y="3980158"/>
                <a:ext cx="90612" cy="713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F13181BE-0BA4-418C-860D-6453489A3810}"/>
                  </a:ext>
                </a:extLst>
              </p:cNvPr>
              <p:cNvSpPr/>
              <p:nvPr/>
            </p:nvSpPr>
            <p:spPr>
              <a:xfrm rot="16200000">
                <a:off x="4650072" y="3936997"/>
                <a:ext cx="90611" cy="713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 name="Rectangle 45">
            <a:extLst>
              <a:ext uri="{FF2B5EF4-FFF2-40B4-BE49-F238E27FC236}">
                <a16:creationId xmlns:a16="http://schemas.microsoft.com/office/drawing/2014/main" id="{DFB63F84-CE80-47F9-9F6D-7C6C2AEC3372}"/>
              </a:ext>
            </a:extLst>
          </p:cNvPr>
          <p:cNvSpPr/>
          <p:nvPr/>
        </p:nvSpPr>
        <p:spPr>
          <a:xfrm>
            <a:off x="1349674" y="4014168"/>
            <a:ext cx="457361" cy="5461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4</a:t>
            </a:r>
            <a:endParaRPr lang="en-US" dirty="0"/>
          </a:p>
        </p:txBody>
      </p:sp>
      <p:sp>
        <p:nvSpPr>
          <p:cNvPr id="47" name="Arrow: Right 46">
            <a:extLst>
              <a:ext uri="{FF2B5EF4-FFF2-40B4-BE49-F238E27FC236}">
                <a16:creationId xmlns:a16="http://schemas.microsoft.com/office/drawing/2014/main" id="{843E549D-0832-485A-99B6-A30AD68E58BD}"/>
              </a:ext>
            </a:extLst>
          </p:cNvPr>
          <p:cNvSpPr/>
          <p:nvPr/>
        </p:nvSpPr>
        <p:spPr>
          <a:xfrm>
            <a:off x="2865740" y="4098372"/>
            <a:ext cx="566092" cy="34113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38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in clothing&#10;&#10;Description automatically generated">
            <a:extLst>
              <a:ext uri="{FF2B5EF4-FFF2-40B4-BE49-F238E27FC236}">
                <a16:creationId xmlns:a16="http://schemas.microsoft.com/office/drawing/2014/main" id="{6D6CA3EC-EE2C-406D-8F53-9E621894D76B}"/>
              </a:ext>
            </a:extLst>
          </p:cNvPr>
          <p:cNvPicPr>
            <a:picLocks noChangeAspect="1"/>
          </p:cNvPicPr>
          <p:nvPr/>
        </p:nvPicPr>
        <p:blipFill rotWithShape="1">
          <a:blip r:embed="rId2">
            <a:extLst>
              <a:ext uri="{28A0092B-C50C-407E-A947-70E740481C1C}">
                <a14:useLocalDpi xmlns:a14="http://schemas.microsoft.com/office/drawing/2010/main" val="0"/>
              </a:ext>
            </a:extLst>
          </a:blip>
          <a:srcRect b="2598"/>
          <a:stretch/>
        </p:blipFill>
        <p:spPr>
          <a:xfrm>
            <a:off x="-2285" y="7"/>
            <a:ext cx="9143999" cy="5143493"/>
          </a:xfrm>
          <a:prstGeom prst="rect">
            <a:avLst/>
          </a:prstGeom>
        </p:spPr>
      </p:pic>
    </p:spTree>
    <p:extLst>
      <p:ext uri="{BB962C8B-B14F-4D97-AF65-F5344CB8AC3E}">
        <p14:creationId xmlns:p14="http://schemas.microsoft.com/office/powerpoint/2010/main" val="3477204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3675A-0D54-4E52-BE30-68ED19583385}"/>
              </a:ext>
            </a:extLst>
          </p:cNvPr>
          <p:cNvSpPr/>
          <p:nvPr/>
        </p:nvSpPr>
        <p:spPr>
          <a:xfrm>
            <a:off x="600219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5" name="Rectangle 4">
            <a:extLst>
              <a:ext uri="{FF2B5EF4-FFF2-40B4-BE49-F238E27FC236}">
                <a16:creationId xmlns:a16="http://schemas.microsoft.com/office/drawing/2014/main" id="{CF71B4CA-23F9-492C-A178-A54F92F40BD8}"/>
              </a:ext>
            </a:extLst>
          </p:cNvPr>
          <p:cNvSpPr/>
          <p:nvPr/>
        </p:nvSpPr>
        <p:spPr>
          <a:xfrm>
            <a:off x="1422091" y="265921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6" name="Rectangle 5">
            <a:extLst>
              <a:ext uri="{FF2B5EF4-FFF2-40B4-BE49-F238E27FC236}">
                <a16:creationId xmlns:a16="http://schemas.microsoft.com/office/drawing/2014/main" id="{999107BE-A213-42AA-9E9B-E267C97D39B0}"/>
              </a:ext>
            </a:extLst>
          </p:cNvPr>
          <p:cNvSpPr/>
          <p:nvPr/>
        </p:nvSpPr>
        <p:spPr>
          <a:xfrm>
            <a:off x="64452" y="451653"/>
            <a:ext cx="1356339" cy="6280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028" b="1" dirty="0">
                <a:ln w="6600">
                  <a:noFill/>
                  <a:prstDash val="solid"/>
                </a:ln>
                <a:solidFill>
                  <a:schemeClr val="accent6"/>
                </a:solidFill>
              </a:rPr>
              <a:t>Questionnaires Battery</a:t>
            </a:r>
          </a:p>
          <a:p>
            <a:pPr algn="ctr"/>
            <a:r>
              <a:rPr lang="en-US" sz="1028" b="1" dirty="0">
                <a:ln w="6600">
                  <a:noFill/>
                  <a:prstDash val="solid"/>
                </a:ln>
                <a:solidFill>
                  <a:schemeClr val="accent6"/>
                </a:solidFill>
              </a:rPr>
              <a:t>(RRS\PTQ\ER\ DAADS)</a:t>
            </a:r>
            <a:endParaRPr lang="he-IL" sz="1028" b="1" dirty="0">
              <a:solidFill>
                <a:schemeClr val="accent6"/>
              </a:solidFill>
            </a:endParaRPr>
          </a:p>
        </p:txBody>
      </p:sp>
      <p:sp>
        <p:nvSpPr>
          <p:cNvPr id="7" name="Rectangle 6">
            <a:extLst>
              <a:ext uri="{FF2B5EF4-FFF2-40B4-BE49-F238E27FC236}">
                <a16:creationId xmlns:a16="http://schemas.microsoft.com/office/drawing/2014/main" id="{51D0F25D-5D16-4EF2-B494-D2FE983D78A7}"/>
              </a:ext>
            </a:extLst>
          </p:cNvPr>
          <p:cNvSpPr/>
          <p:nvPr/>
        </p:nvSpPr>
        <p:spPr>
          <a:xfrm>
            <a:off x="64452" y="1188666"/>
            <a:ext cx="1356339" cy="4948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Recoding</a:t>
            </a:r>
          </a:p>
          <a:p>
            <a:pPr algn="ctr"/>
            <a:r>
              <a:rPr lang="en-US" sz="1256" b="1" dirty="0">
                <a:ln w="6600">
                  <a:noFill/>
                  <a:prstDash val="solid"/>
                </a:ln>
                <a:solidFill>
                  <a:schemeClr val="accent6"/>
                </a:solidFill>
              </a:rPr>
              <a:t>(audio editing)</a:t>
            </a:r>
          </a:p>
        </p:txBody>
      </p:sp>
      <p:sp>
        <p:nvSpPr>
          <p:cNvPr id="8" name="Rectangle 7">
            <a:extLst>
              <a:ext uri="{FF2B5EF4-FFF2-40B4-BE49-F238E27FC236}">
                <a16:creationId xmlns:a16="http://schemas.microsoft.com/office/drawing/2014/main" id="{D372AEE0-8721-422E-88DB-57D59C8790AC}"/>
              </a:ext>
            </a:extLst>
          </p:cNvPr>
          <p:cNvSpPr/>
          <p:nvPr/>
        </p:nvSpPr>
        <p:spPr>
          <a:xfrm>
            <a:off x="64452" y="2048612"/>
            <a:ext cx="134395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LAB</a:t>
            </a:r>
            <a:endParaRPr lang="he-IL" sz="1256" b="1" dirty="0">
              <a:ln w="6600">
                <a:noFill/>
                <a:prstDash val="solid"/>
              </a:ln>
              <a:solidFill>
                <a:schemeClr val="accent6"/>
              </a:solidFill>
            </a:endParaRPr>
          </a:p>
        </p:txBody>
      </p:sp>
      <p:sp>
        <p:nvSpPr>
          <p:cNvPr id="9" name="Rectangle 8">
            <a:extLst>
              <a:ext uri="{FF2B5EF4-FFF2-40B4-BE49-F238E27FC236}">
                <a16:creationId xmlns:a16="http://schemas.microsoft.com/office/drawing/2014/main" id="{D0693EEF-EE2D-42EB-9DAB-765F1835F45B}"/>
              </a:ext>
            </a:extLst>
          </p:cNvPr>
          <p:cNvSpPr/>
          <p:nvPr/>
        </p:nvSpPr>
        <p:spPr>
          <a:xfrm>
            <a:off x="2884012" y="2165289"/>
            <a:ext cx="1344618" cy="124018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AFACT – (other similar task</a:t>
            </a:r>
          </a:p>
          <a:p>
            <a:pPr algn="ctr"/>
            <a:r>
              <a:rPr lang="en-US" sz="1256" b="1" dirty="0">
                <a:ln w="6600">
                  <a:noFill/>
                  <a:prstDash val="solid"/>
                </a:ln>
                <a:solidFill>
                  <a:schemeClr val="bg1"/>
                </a:solidFill>
              </a:rPr>
              <a:t>Response and stimuli)</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10" name="Rectangle 9">
            <a:extLst>
              <a:ext uri="{FF2B5EF4-FFF2-40B4-BE49-F238E27FC236}">
                <a16:creationId xmlns:a16="http://schemas.microsoft.com/office/drawing/2014/main" id="{83BBEA91-DD96-4C0F-A0D8-8FF9D658BF0A}"/>
              </a:ext>
            </a:extLst>
          </p:cNvPr>
          <p:cNvSpPr/>
          <p:nvPr/>
        </p:nvSpPr>
        <p:spPr>
          <a:xfrm>
            <a:off x="4426297" y="27806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11" name="Rectangle 10">
            <a:extLst>
              <a:ext uri="{FF2B5EF4-FFF2-40B4-BE49-F238E27FC236}">
                <a16:creationId xmlns:a16="http://schemas.microsoft.com/office/drawing/2014/main" id="{998DAE73-0B33-45D4-9D41-6DC83E422B94}"/>
              </a:ext>
            </a:extLst>
          </p:cNvPr>
          <p:cNvSpPr/>
          <p:nvPr/>
        </p:nvSpPr>
        <p:spPr>
          <a:xfrm>
            <a:off x="755333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12" name="Oval 11">
            <a:extLst>
              <a:ext uri="{FF2B5EF4-FFF2-40B4-BE49-F238E27FC236}">
                <a16:creationId xmlns:a16="http://schemas.microsoft.com/office/drawing/2014/main" id="{26F52209-30D5-4EB3-92C1-16A2E617D69D}"/>
              </a:ext>
            </a:extLst>
          </p:cNvPr>
          <p:cNvSpPr/>
          <p:nvPr/>
        </p:nvSpPr>
        <p:spPr>
          <a:xfrm>
            <a:off x="183621" y="2429932"/>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AFACT</a:t>
            </a:r>
            <a:endParaRPr lang="he-IL" sz="1370" b="1" dirty="0">
              <a:ln/>
              <a:solidFill>
                <a:schemeClr val="bg1"/>
              </a:solidFill>
              <a:cs typeface="+mj-cs"/>
            </a:endParaRPr>
          </a:p>
        </p:txBody>
      </p:sp>
      <p:cxnSp>
        <p:nvCxnSpPr>
          <p:cNvPr id="13" name="Straight Arrow Connector 31">
            <a:extLst>
              <a:ext uri="{FF2B5EF4-FFF2-40B4-BE49-F238E27FC236}">
                <a16:creationId xmlns:a16="http://schemas.microsoft.com/office/drawing/2014/main" id="{07CA9CEC-8ED0-4552-AB71-B8F3DC61DB20}"/>
              </a:ext>
            </a:extLst>
          </p:cNvPr>
          <p:cNvCxnSpPr>
            <a:cxnSpLocks/>
          </p:cNvCxnSpPr>
          <p:nvPr/>
        </p:nvCxnSpPr>
        <p:spPr>
          <a:xfrm>
            <a:off x="2780054" y="290036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31">
            <a:extLst>
              <a:ext uri="{FF2B5EF4-FFF2-40B4-BE49-F238E27FC236}">
                <a16:creationId xmlns:a16="http://schemas.microsoft.com/office/drawing/2014/main" id="{7A48CAB5-7945-4299-84C9-B9F9F4F79196}"/>
              </a:ext>
            </a:extLst>
          </p:cNvPr>
          <p:cNvCxnSpPr>
            <a:cxnSpLocks/>
          </p:cNvCxnSpPr>
          <p:nvPr/>
        </p:nvCxnSpPr>
        <p:spPr>
          <a:xfrm>
            <a:off x="4273021" y="2952868"/>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31">
            <a:extLst>
              <a:ext uri="{FF2B5EF4-FFF2-40B4-BE49-F238E27FC236}">
                <a16:creationId xmlns:a16="http://schemas.microsoft.com/office/drawing/2014/main" id="{9924FF1A-922D-4006-A947-18BADE195594}"/>
              </a:ext>
            </a:extLst>
          </p:cNvPr>
          <p:cNvCxnSpPr>
            <a:cxnSpLocks/>
          </p:cNvCxnSpPr>
          <p:nvPr/>
        </p:nvCxnSpPr>
        <p:spPr>
          <a:xfrm>
            <a:off x="5826119" y="30075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Rectangle 8">
            <a:extLst>
              <a:ext uri="{FF2B5EF4-FFF2-40B4-BE49-F238E27FC236}">
                <a16:creationId xmlns:a16="http://schemas.microsoft.com/office/drawing/2014/main" id="{79CB596F-C163-43FC-80C1-649190160007}"/>
              </a:ext>
            </a:extLst>
          </p:cNvPr>
          <p:cNvSpPr/>
          <p:nvPr/>
        </p:nvSpPr>
        <p:spPr>
          <a:xfrm>
            <a:off x="64453" y="159132"/>
            <a:ext cx="135633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Home</a:t>
            </a:r>
            <a:endParaRPr lang="he-IL" sz="1256" b="1" dirty="0">
              <a:ln w="6600">
                <a:noFill/>
                <a:prstDash val="solid"/>
              </a:ln>
              <a:solidFill>
                <a:schemeClr val="accent6"/>
              </a:solidFill>
            </a:endParaRPr>
          </a:p>
        </p:txBody>
      </p:sp>
      <p:sp>
        <p:nvSpPr>
          <p:cNvPr id="17" name="Rectangle 16">
            <a:extLst>
              <a:ext uri="{FF2B5EF4-FFF2-40B4-BE49-F238E27FC236}">
                <a16:creationId xmlns:a16="http://schemas.microsoft.com/office/drawing/2014/main" id="{1F6C032A-C618-4CCB-AE55-B5183428B7B0}"/>
              </a:ext>
            </a:extLst>
          </p:cNvPr>
          <p:cNvSpPr/>
          <p:nvPr/>
        </p:nvSpPr>
        <p:spPr>
          <a:xfrm>
            <a:off x="598347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18" name="Rectangle 17">
            <a:extLst>
              <a:ext uri="{FF2B5EF4-FFF2-40B4-BE49-F238E27FC236}">
                <a16:creationId xmlns:a16="http://schemas.microsoft.com/office/drawing/2014/main" id="{EDE43228-BCA5-4EFB-9EA7-243C71E72DA3}"/>
              </a:ext>
            </a:extLst>
          </p:cNvPr>
          <p:cNvSpPr/>
          <p:nvPr/>
        </p:nvSpPr>
        <p:spPr>
          <a:xfrm>
            <a:off x="1391646"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0" name="Rectangle 19">
            <a:extLst>
              <a:ext uri="{FF2B5EF4-FFF2-40B4-BE49-F238E27FC236}">
                <a16:creationId xmlns:a16="http://schemas.microsoft.com/office/drawing/2014/main" id="{1C773070-1CDC-4489-9FF2-EF039F088D5D}"/>
              </a:ext>
            </a:extLst>
          </p:cNvPr>
          <p:cNvSpPr/>
          <p:nvPr/>
        </p:nvSpPr>
        <p:spPr>
          <a:xfrm>
            <a:off x="2858393"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BMM</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21" name="Rectangle 20">
            <a:extLst>
              <a:ext uri="{FF2B5EF4-FFF2-40B4-BE49-F238E27FC236}">
                <a16:creationId xmlns:a16="http://schemas.microsoft.com/office/drawing/2014/main" id="{F648D4F2-F9A1-467B-AA02-25C4CC4581A5}"/>
              </a:ext>
            </a:extLst>
          </p:cNvPr>
          <p:cNvSpPr/>
          <p:nvPr/>
        </p:nvSpPr>
        <p:spPr>
          <a:xfrm>
            <a:off x="4407576" y="3538009"/>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22" name="Rectangle 21">
            <a:extLst>
              <a:ext uri="{FF2B5EF4-FFF2-40B4-BE49-F238E27FC236}">
                <a16:creationId xmlns:a16="http://schemas.microsoft.com/office/drawing/2014/main" id="{99EC2C5A-810C-4AEF-A1C1-AEBDB295E325}"/>
              </a:ext>
            </a:extLst>
          </p:cNvPr>
          <p:cNvSpPr/>
          <p:nvPr/>
        </p:nvSpPr>
        <p:spPr>
          <a:xfrm>
            <a:off x="753461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23" name="Oval 22">
            <a:extLst>
              <a:ext uri="{FF2B5EF4-FFF2-40B4-BE49-F238E27FC236}">
                <a16:creationId xmlns:a16="http://schemas.microsoft.com/office/drawing/2014/main" id="{CB89A70B-6ABD-45BD-BF3E-FA59497937CC}"/>
              </a:ext>
            </a:extLst>
          </p:cNvPr>
          <p:cNvSpPr/>
          <p:nvPr/>
        </p:nvSpPr>
        <p:spPr>
          <a:xfrm>
            <a:off x="183621" y="3277287"/>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BMM</a:t>
            </a:r>
            <a:endParaRPr lang="he-IL" sz="1370" b="1" dirty="0">
              <a:ln/>
              <a:solidFill>
                <a:schemeClr val="bg1"/>
              </a:solidFill>
              <a:cs typeface="+mj-cs"/>
            </a:endParaRPr>
          </a:p>
        </p:txBody>
      </p:sp>
      <p:cxnSp>
        <p:nvCxnSpPr>
          <p:cNvPr id="24" name="Straight Arrow Connector 31">
            <a:extLst>
              <a:ext uri="{FF2B5EF4-FFF2-40B4-BE49-F238E27FC236}">
                <a16:creationId xmlns:a16="http://schemas.microsoft.com/office/drawing/2014/main" id="{9EDBEFCD-37CD-48DE-93EF-2A4DB765168E}"/>
              </a:ext>
            </a:extLst>
          </p:cNvPr>
          <p:cNvCxnSpPr>
            <a:cxnSpLocks/>
          </p:cNvCxnSpPr>
          <p:nvPr/>
        </p:nvCxnSpPr>
        <p:spPr>
          <a:xfrm>
            <a:off x="2749609" y="371402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31">
            <a:extLst>
              <a:ext uri="{FF2B5EF4-FFF2-40B4-BE49-F238E27FC236}">
                <a16:creationId xmlns:a16="http://schemas.microsoft.com/office/drawing/2014/main" id="{8ED532EF-7627-4FAF-9501-D4735BB930D2}"/>
              </a:ext>
            </a:extLst>
          </p:cNvPr>
          <p:cNvCxnSpPr>
            <a:cxnSpLocks/>
          </p:cNvCxnSpPr>
          <p:nvPr/>
        </p:nvCxnSpPr>
        <p:spPr>
          <a:xfrm>
            <a:off x="4225155" y="3778574"/>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31">
            <a:extLst>
              <a:ext uri="{FF2B5EF4-FFF2-40B4-BE49-F238E27FC236}">
                <a16:creationId xmlns:a16="http://schemas.microsoft.com/office/drawing/2014/main" id="{8CE026D8-52DB-4CD6-B392-8DAB38C82F29}"/>
              </a:ext>
            </a:extLst>
          </p:cNvPr>
          <p:cNvCxnSpPr>
            <a:cxnSpLocks/>
          </p:cNvCxnSpPr>
          <p:nvPr/>
        </p:nvCxnSpPr>
        <p:spPr>
          <a:xfrm>
            <a:off x="5807398" y="37649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14BF6F4-7207-40B8-A2D0-ECBD56F901FD}"/>
              </a:ext>
            </a:extLst>
          </p:cNvPr>
          <p:cNvSpPr/>
          <p:nvPr/>
        </p:nvSpPr>
        <p:spPr>
          <a:xfrm>
            <a:off x="598347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28" name="Rectangle 27">
            <a:extLst>
              <a:ext uri="{FF2B5EF4-FFF2-40B4-BE49-F238E27FC236}">
                <a16:creationId xmlns:a16="http://schemas.microsoft.com/office/drawing/2014/main" id="{4EBFADEF-0492-49E8-B1D8-564A0BF24003}"/>
              </a:ext>
            </a:extLst>
          </p:cNvPr>
          <p:cNvSpPr/>
          <p:nvPr/>
        </p:nvSpPr>
        <p:spPr>
          <a:xfrm>
            <a:off x="1410368"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9" name="Rectangle 28">
            <a:extLst>
              <a:ext uri="{FF2B5EF4-FFF2-40B4-BE49-F238E27FC236}">
                <a16:creationId xmlns:a16="http://schemas.microsoft.com/office/drawing/2014/main" id="{018DAB9A-B069-40C3-93CD-CA68D68C856E}"/>
              </a:ext>
            </a:extLst>
          </p:cNvPr>
          <p:cNvSpPr/>
          <p:nvPr/>
        </p:nvSpPr>
        <p:spPr>
          <a:xfrm>
            <a:off x="2877115"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STP-DCT</a:t>
            </a:r>
          </a:p>
          <a:p>
            <a:pPr algn="ctr"/>
            <a:r>
              <a:rPr lang="en-US" sz="1256" b="1" dirty="0">
                <a:ln w="6600">
                  <a:noFill/>
                  <a:prstDash val="solid"/>
                </a:ln>
                <a:solidFill>
                  <a:schemeClr val="bg1"/>
                </a:solidFill>
              </a:rPr>
              <a:t>(placebo)</a:t>
            </a:r>
            <a:endParaRPr lang="he-IL" sz="1256" b="1" dirty="0">
              <a:ln w="6600">
                <a:noFill/>
                <a:prstDash val="solid"/>
              </a:ln>
              <a:solidFill>
                <a:schemeClr val="bg1"/>
              </a:solidFill>
            </a:endParaRPr>
          </a:p>
        </p:txBody>
      </p:sp>
      <p:sp>
        <p:nvSpPr>
          <p:cNvPr id="30" name="Rectangle 29">
            <a:extLst>
              <a:ext uri="{FF2B5EF4-FFF2-40B4-BE49-F238E27FC236}">
                <a16:creationId xmlns:a16="http://schemas.microsoft.com/office/drawing/2014/main" id="{108A7E97-F045-43AE-AAF4-B4BF9FE01FDD}"/>
              </a:ext>
            </a:extLst>
          </p:cNvPr>
          <p:cNvSpPr/>
          <p:nvPr/>
        </p:nvSpPr>
        <p:spPr>
          <a:xfrm>
            <a:off x="4407576" y="42257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31" name="Rectangle 30">
            <a:extLst>
              <a:ext uri="{FF2B5EF4-FFF2-40B4-BE49-F238E27FC236}">
                <a16:creationId xmlns:a16="http://schemas.microsoft.com/office/drawing/2014/main" id="{D03FC95F-C097-4146-AA89-4C095AED5A87}"/>
              </a:ext>
            </a:extLst>
          </p:cNvPr>
          <p:cNvSpPr/>
          <p:nvPr/>
        </p:nvSpPr>
        <p:spPr>
          <a:xfrm>
            <a:off x="753461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32" name="Oval 31">
            <a:extLst>
              <a:ext uri="{FF2B5EF4-FFF2-40B4-BE49-F238E27FC236}">
                <a16:creationId xmlns:a16="http://schemas.microsoft.com/office/drawing/2014/main" id="{95B29487-4404-4711-985D-943F5EB0CBE7}"/>
              </a:ext>
            </a:extLst>
          </p:cNvPr>
          <p:cNvSpPr/>
          <p:nvPr/>
        </p:nvSpPr>
        <p:spPr>
          <a:xfrm>
            <a:off x="183621" y="4124643"/>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Control</a:t>
            </a:r>
            <a:endParaRPr lang="he-IL" sz="1370" b="1" dirty="0">
              <a:ln/>
              <a:solidFill>
                <a:schemeClr val="bg1"/>
              </a:solidFill>
              <a:cs typeface="+mj-cs"/>
            </a:endParaRPr>
          </a:p>
        </p:txBody>
      </p:sp>
      <p:cxnSp>
        <p:nvCxnSpPr>
          <p:cNvPr id="33" name="Straight Arrow Connector 31">
            <a:extLst>
              <a:ext uri="{FF2B5EF4-FFF2-40B4-BE49-F238E27FC236}">
                <a16:creationId xmlns:a16="http://schemas.microsoft.com/office/drawing/2014/main" id="{0EA42FD3-2E9B-448E-8914-15752BB1E0D5}"/>
              </a:ext>
            </a:extLst>
          </p:cNvPr>
          <p:cNvCxnSpPr>
            <a:cxnSpLocks/>
          </p:cNvCxnSpPr>
          <p:nvPr/>
        </p:nvCxnSpPr>
        <p:spPr>
          <a:xfrm>
            <a:off x="2768331" y="4425145"/>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1">
            <a:extLst>
              <a:ext uri="{FF2B5EF4-FFF2-40B4-BE49-F238E27FC236}">
                <a16:creationId xmlns:a16="http://schemas.microsoft.com/office/drawing/2014/main" id="{3F6A44AA-665B-4157-B6CA-C71A7D040592}"/>
              </a:ext>
            </a:extLst>
          </p:cNvPr>
          <p:cNvCxnSpPr>
            <a:cxnSpLocks/>
          </p:cNvCxnSpPr>
          <p:nvPr/>
        </p:nvCxnSpPr>
        <p:spPr>
          <a:xfrm>
            <a:off x="4243877" y="4489697"/>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1">
            <a:extLst>
              <a:ext uri="{FF2B5EF4-FFF2-40B4-BE49-F238E27FC236}">
                <a16:creationId xmlns:a16="http://schemas.microsoft.com/office/drawing/2014/main" id="{64FD508F-6A6F-40EC-95C1-776712007EA3}"/>
              </a:ext>
            </a:extLst>
          </p:cNvPr>
          <p:cNvCxnSpPr>
            <a:cxnSpLocks/>
          </p:cNvCxnSpPr>
          <p:nvPr/>
        </p:nvCxnSpPr>
        <p:spPr>
          <a:xfrm>
            <a:off x="5807398" y="445267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1">
            <a:extLst>
              <a:ext uri="{FF2B5EF4-FFF2-40B4-BE49-F238E27FC236}">
                <a16:creationId xmlns:a16="http://schemas.microsoft.com/office/drawing/2014/main" id="{B6FE8C45-2626-4AA3-BFEC-4C5B7875D0F1}"/>
              </a:ext>
            </a:extLst>
          </p:cNvPr>
          <p:cNvCxnSpPr>
            <a:cxnSpLocks/>
          </p:cNvCxnSpPr>
          <p:nvPr/>
        </p:nvCxnSpPr>
        <p:spPr>
          <a:xfrm>
            <a:off x="7387681" y="302175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1">
            <a:extLst>
              <a:ext uri="{FF2B5EF4-FFF2-40B4-BE49-F238E27FC236}">
                <a16:creationId xmlns:a16="http://schemas.microsoft.com/office/drawing/2014/main" id="{26E468FD-91ED-4EDD-895E-98C4014DCD51}"/>
              </a:ext>
            </a:extLst>
          </p:cNvPr>
          <p:cNvCxnSpPr>
            <a:cxnSpLocks/>
          </p:cNvCxnSpPr>
          <p:nvPr/>
        </p:nvCxnSpPr>
        <p:spPr>
          <a:xfrm>
            <a:off x="7368960" y="3779160"/>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1">
            <a:extLst>
              <a:ext uri="{FF2B5EF4-FFF2-40B4-BE49-F238E27FC236}">
                <a16:creationId xmlns:a16="http://schemas.microsoft.com/office/drawing/2014/main" id="{86AC7335-87F2-4C72-8D1E-4CB6F8144EF4}"/>
              </a:ext>
            </a:extLst>
          </p:cNvPr>
          <p:cNvCxnSpPr>
            <a:cxnSpLocks/>
          </p:cNvCxnSpPr>
          <p:nvPr/>
        </p:nvCxnSpPr>
        <p:spPr>
          <a:xfrm>
            <a:off x="7368960" y="446688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4E1E7A33-4A0C-4E22-AC26-669621538429}"/>
              </a:ext>
            </a:extLst>
          </p:cNvPr>
          <p:cNvSpPr/>
          <p:nvPr/>
        </p:nvSpPr>
        <p:spPr>
          <a:xfrm>
            <a:off x="1468041" y="1254564"/>
            <a:ext cx="1356340" cy="1167317"/>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a:p>
            <a:pPr marL="163163" indent="-163163">
              <a:buFontTx/>
              <a:buChar char="-"/>
            </a:pPr>
            <a:endParaRPr lang="he-IL" sz="1256" b="1" dirty="0">
              <a:ln w="6600">
                <a:noFill/>
                <a:prstDash val="solid"/>
              </a:ln>
              <a:solidFill>
                <a:schemeClr val="accent6"/>
              </a:solidFill>
            </a:endParaRPr>
          </a:p>
        </p:txBody>
      </p:sp>
      <p:sp>
        <p:nvSpPr>
          <p:cNvPr id="40" name="Rectangle 39">
            <a:extLst>
              <a:ext uri="{FF2B5EF4-FFF2-40B4-BE49-F238E27FC236}">
                <a16:creationId xmlns:a16="http://schemas.microsoft.com/office/drawing/2014/main" id="{532D79E1-8852-4915-B04E-7C616C0168DC}"/>
              </a:ext>
            </a:extLst>
          </p:cNvPr>
          <p:cNvSpPr/>
          <p:nvPr/>
        </p:nvSpPr>
        <p:spPr>
          <a:xfrm>
            <a:off x="4462779" y="1433058"/>
            <a:ext cx="1356340" cy="984659"/>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p:txBody>
      </p:sp>
      <p:sp>
        <p:nvSpPr>
          <p:cNvPr id="41" name="Rectangle 40">
            <a:extLst>
              <a:ext uri="{FF2B5EF4-FFF2-40B4-BE49-F238E27FC236}">
                <a16:creationId xmlns:a16="http://schemas.microsoft.com/office/drawing/2014/main" id="{18CFCB81-5FA7-44F6-994C-8C38F4AE7B06}"/>
              </a:ext>
            </a:extLst>
          </p:cNvPr>
          <p:cNvSpPr/>
          <p:nvPr/>
        </p:nvSpPr>
        <p:spPr>
          <a:xfrm>
            <a:off x="2936574" y="407208"/>
            <a:ext cx="1356340" cy="170531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80 trials:</a:t>
            </a:r>
          </a:p>
          <a:p>
            <a:pPr marL="163163" indent="-163163">
              <a:buFontTx/>
              <a:buChar char="-"/>
            </a:pPr>
            <a:r>
              <a:rPr lang="en-US" sz="1256" b="1" dirty="0">
                <a:ln w="6600">
                  <a:noFill/>
                  <a:prstDash val="solid"/>
                </a:ln>
                <a:solidFill>
                  <a:schemeClr val="accent6"/>
                </a:solidFill>
              </a:rPr>
              <a:t>40 (-)</a:t>
            </a:r>
          </a:p>
          <a:p>
            <a:pPr marL="163163" indent="-163163">
              <a:buFontTx/>
              <a:buChar char="-"/>
            </a:pPr>
            <a:r>
              <a:rPr lang="en-US" sz="1256" b="1" dirty="0">
                <a:ln w="6600">
                  <a:noFill/>
                  <a:prstDash val="solid"/>
                </a:ln>
                <a:solidFill>
                  <a:schemeClr val="accent6"/>
                </a:solidFill>
              </a:rPr>
              <a:t>40 (~)</a:t>
            </a:r>
          </a:p>
          <a:p>
            <a:r>
              <a:rPr lang="en-US" sz="1256" b="1" dirty="0">
                <a:ln w="6600">
                  <a:noFill/>
                  <a:prstDash val="solid"/>
                </a:ln>
                <a:solidFill>
                  <a:schemeClr val="accent6"/>
                </a:solidFill>
              </a:rPr>
              <a:t>15 unique + 5 from DCT pre - 2 repetition</a:t>
            </a:r>
          </a:p>
          <a:p>
            <a:r>
              <a:rPr lang="en-US" sz="1256" b="1" dirty="0">
                <a:ln w="6600">
                  <a:noFill/>
                  <a:prstDash val="solid"/>
                </a:ln>
                <a:solidFill>
                  <a:schemeClr val="accent6"/>
                </a:solidFill>
              </a:rPr>
              <a:t>(personalized)</a:t>
            </a:r>
          </a:p>
          <a:p>
            <a:r>
              <a:rPr lang="en-US" sz="1256" b="1" dirty="0">
                <a:ln w="6600">
                  <a:noFill/>
                  <a:prstDash val="solid"/>
                </a:ln>
                <a:solidFill>
                  <a:schemeClr val="accent6"/>
                </a:solidFill>
              </a:rPr>
              <a:t>(also a measure)</a:t>
            </a:r>
          </a:p>
          <a:p>
            <a:endParaRPr lang="he-IL" sz="1256" b="1" dirty="0">
              <a:ln w="6600">
                <a:noFill/>
                <a:prstDash val="solid"/>
              </a:ln>
              <a:solidFill>
                <a:schemeClr val="accent6"/>
              </a:solidFill>
            </a:endParaRPr>
          </a:p>
        </p:txBody>
      </p:sp>
      <p:sp>
        <p:nvSpPr>
          <p:cNvPr id="42" name="Rectangle 41">
            <a:extLst>
              <a:ext uri="{FF2B5EF4-FFF2-40B4-BE49-F238E27FC236}">
                <a16:creationId xmlns:a16="http://schemas.microsoft.com/office/drawing/2014/main" id="{DB1C9C95-A687-4CA4-B22D-3AAB814AD3CD}"/>
              </a:ext>
            </a:extLst>
          </p:cNvPr>
          <p:cNvSpPr/>
          <p:nvPr/>
        </p:nvSpPr>
        <p:spPr>
          <a:xfrm>
            <a:off x="6012620" y="842919"/>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30 trials:</a:t>
            </a:r>
          </a:p>
          <a:p>
            <a:pPr marL="163163" indent="-163163">
              <a:buFontTx/>
              <a:buChar char="-"/>
            </a:pPr>
            <a:r>
              <a:rPr lang="en-US" sz="1256" b="1" dirty="0">
                <a:ln w="6600">
                  <a:noFill/>
                  <a:prstDash val="solid"/>
                </a:ln>
                <a:solidFill>
                  <a:schemeClr val="accent6"/>
                </a:solidFill>
              </a:rPr>
              <a:t>15 (-)</a:t>
            </a:r>
          </a:p>
          <a:p>
            <a:pPr marL="163163" indent="-163163">
              <a:buFontTx/>
              <a:buChar char="-"/>
            </a:pPr>
            <a:r>
              <a:rPr lang="en-US" sz="1256" b="1" dirty="0">
                <a:ln w="6600">
                  <a:noFill/>
                  <a:prstDash val="solid"/>
                </a:ln>
                <a:solidFill>
                  <a:schemeClr val="accent6"/>
                </a:solidFill>
              </a:rPr>
              <a:t>15 (+)</a:t>
            </a:r>
          </a:p>
          <a:p>
            <a:r>
              <a:rPr lang="en-US" sz="1256" b="1" dirty="0">
                <a:ln w="6600">
                  <a:noFill/>
                  <a:prstDash val="solid"/>
                </a:ln>
                <a:solidFill>
                  <a:schemeClr val="accent6"/>
                </a:solidFill>
              </a:rPr>
              <a:t>5 unique +</a:t>
            </a:r>
          </a:p>
          <a:p>
            <a:r>
              <a:rPr lang="en-US" sz="1256" b="1" dirty="0">
                <a:ln w="6600">
                  <a:noFill/>
                  <a:prstDash val="solid"/>
                </a:ln>
                <a:solidFill>
                  <a:schemeClr val="accent6"/>
                </a:solidFill>
              </a:rPr>
              <a:t>5 DCT post</a:t>
            </a:r>
          </a:p>
          <a:p>
            <a:r>
              <a:rPr lang="en-US" sz="1256" b="1" dirty="0">
                <a:ln w="6600">
                  <a:noFill/>
                  <a:prstDash val="solid"/>
                </a:ln>
                <a:solidFill>
                  <a:schemeClr val="accent6"/>
                </a:solidFill>
              </a:rPr>
              <a:t>+ 5 training</a:t>
            </a:r>
          </a:p>
          <a:p>
            <a:r>
              <a:rPr lang="en-US" sz="1256" b="1" dirty="0">
                <a:ln w="6600">
                  <a:noFill/>
                  <a:prstDash val="solid"/>
                </a:ln>
                <a:solidFill>
                  <a:schemeClr val="accent6"/>
                </a:solidFill>
              </a:rPr>
              <a:t>– 1</a:t>
            </a:r>
          </a:p>
          <a:p>
            <a:r>
              <a:rPr lang="en-US" sz="1256" b="1" dirty="0">
                <a:ln w="6600">
                  <a:noFill/>
                  <a:prstDash val="solid"/>
                </a:ln>
                <a:solidFill>
                  <a:schemeClr val="accent6"/>
                </a:solidFill>
              </a:rPr>
              <a:t>repetition</a:t>
            </a:r>
          </a:p>
        </p:txBody>
      </p:sp>
      <p:sp>
        <p:nvSpPr>
          <p:cNvPr id="43" name="Rectangle 42">
            <a:extLst>
              <a:ext uri="{FF2B5EF4-FFF2-40B4-BE49-F238E27FC236}">
                <a16:creationId xmlns:a16="http://schemas.microsoft.com/office/drawing/2014/main" id="{53C74D4A-7212-4339-BBF0-8EBCE56A2F4C}"/>
              </a:ext>
            </a:extLst>
          </p:cNvPr>
          <p:cNvSpPr/>
          <p:nvPr/>
        </p:nvSpPr>
        <p:spPr>
          <a:xfrm>
            <a:off x="7538825" y="836160"/>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he-IL" sz="1256" b="1" dirty="0">
                <a:ln w="6600">
                  <a:noFill/>
                  <a:prstDash val="solid"/>
                </a:ln>
                <a:solidFill>
                  <a:schemeClr val="accent6"/>
                </a:solidFill>
              </a:rPr>
              <a:t>80</a:t>
            </a:r>
            <a:r>
              <a:rPr lang="en-US" sz="1256" b="1" dirty="0">
                <a:ln w="6600">
                  <a:noFill/>
                  <a:prstDash val="solid"/>
                </a:ln>
                <a:solidFill>
                  <a:schemeClr val="accent6"/>
                </a:solidFill>
              </a:rPr>
              <a:t> trials:</a:t>
            </a:r>
          </a:p>
          <a:p>
            <a:pPr marL="163163" indent="-163163">
              <a:buFontTx/>
              <a:buChar char="-"/>
            </a:pPr>
            <a:r>
              <a:rPr lang="en-US" sz="1256" b="1" dirty="0">
                <a:ln w="6600">
                  <a:noFill/>
                  <a:prstDash val="solid"/>
                </a:ln>
                <a:solidFill>
                  <a:schemeClr val="accent6"/>
                </a:solidFill>
              </a:rPr>
              <a:t>80 (-)</a:t>
            </a:r>
          </a:p>
          <a:p>
            <a:pPr marL="163163" indent="-163163">
              <a:buFontTx/>
              <a:buChar char="-"/>
            </a:pPr>
            <a:r>
              <a:rPr lang="en-US" sz="1256" b="1" dirty="0">
                <a:ln w="6600">
                  <a:noFill/>
                  <a:prstDash val="solid"/>
                </a:ln>
                <a:solidFill>
                  <a:schemeClr val="accent6"/>
                </a:solidFill>
              </a:rPr>
              <a:t>80 (+)</a:t>
            </a:r>
          </a:p>
          <a:p>
            <a:r>
              <a:rPr lang="en-US" sz="1256" b="1" dirty="0">
                <a:ln w="6600">
                  <a:noFill/>
                  <a:prstDash val="solid"/>
                </a:ln>
                <a:solidFill>
                  <a:schemeClr val="accent6"/>
                </a:solidFill>
              </a:rPr>
              <a:t>10 unique + 10 (form training) – 4 </a:t>
            </a:r>
          </a:p>
          <a:p>
            <a:r>
              <a:rPr lang="en-US" sz="1256" b="1" dirty="0">
                <a:ln w="6600">
                  <a:noFill/>
                  <a:prstDash val="solid"/>
                </a:ln>
                <a:solidFill>
                  <a:schemeClr val="accent6"/>
                </a:solidFill>
              </a:rPr>
              <a:t>repetition</a:t>
            </a:r>
          </a:p>
        </p:txBody>
      </p:sp>
    </p:spTree>
    <p:extLst>
      <p:ext uri="{BB962C8B-B14F-4D97-AF65-F5344CB8AC3E}">
        <p14:creationId xmlns:p14="http://schemas.microsoft.com/office/powerpoint/2010/main" val="255358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3" name="Google Shape;83;p19"/>
          <p:cNvSpPr txBox="1">
            <a:spLocks noGrp="1"/>
          </p:cNvSpPr>
          <p:nvPr>
            <p:ph type="subTitle" idx="4294967295"/>
          </p:nvPr>
        </p:nvSpPr>
        <p:spPr>
          <a:xfrm>
            <a:off x="1275150" y="1252350"/>
            <a:ext cx="6593700" cy="27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solidFill>
                  <a:srgbClr val="FFFFFF"/>
                </a:solidFill>
                <a:latin typeface="Permanent Marker"/>
                <a:ea typeface="Permanent Marker"/>
                <a:cs typeface="Permanent Marker"/>
                <a:sym typeface="Permanent Marker"/>
              </a:rPr>
              <a:t>BMM</a:t>
            </a:r>
            <a:endParaRPr sz="8000" b="1" dirty="0">
              <a:solidFill>
                <a:srgbClr val="FFFFFF"/>
              </a:solidFill>
            </a:endParaRPr>
          </a:p>
        </p:txBody>
      </p:sp>
      <p:sp>
        <p:nvSpPr>
          <p:cNvPr id="84" name="Google Shape;84;p19"/>
          <p:cNvSpPr txBox="1">
            <a:spLocks noGrp="1"/>
          </p:cNvSpPr>
          <p:nvPr>
            <p:ph type="body" idx="4294967295"/>
          </p:nvPr>
        </p:nvSpPr>
        <p:spPr>
          <a:xfrm>
            <a:off x="596025" y="3976175"/>
            <a:ext cx="7952100" cy="11211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endParaRPr sz="1800" dirty="0"/>
          </a:p>
        </p:txBody>
      </p:sp>
      <p:sp>
        <p:nvSpPr>
          <p:cNvPr id="85" name="Google Shape;85;p1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6E3A-20F4-42AC-83E7-4DFB11468F0D}"/>
              </a:ext>
            </a:extLst>
          </p:cNvPr>
          <p:cNvSpPr>
            <a:spLocks noGrp="1"/>
          </p:cNvSpPr>
          <p:nvPr>
            <p:ph type="title"/>
          </p:nvPr>
        </p:nvSpPr>
        <p:spPr/>
        <p:txBody>
          <a:bodyPr/>
          <a:lstStyle/>
          <a:p>
            <a:r>
              <a:rPr lang="en-US" dirty="0"/>
              <a:t>BMM - questions</a:t>
            </a:r>
          </a:p>
        </p:txBody>
      </p:sp>
      <p:sp>
        <p:nvSpPr>
          <p:cNvPr id="3" name="Content Placeholder 2">
            <a:extLst>
              <a:ext uri="{FF2B5EF4-FFF2-40B4-BE49-F238E27FC236}">
                <a16:creationId xmlns:a16="http://schemas.microsoft.com/office/drawing/2014/main" id="{489B8290-36F1-41B4-BA44-12B92F8A7D5B}"/>
              </a:ext>
            </a:extLst>
          </p:cNvPr>
          <p:cNvSpPr>
            <a:spLocks noGrp="1"/>
          </p:cNvSpPr>
          <p:nvPr>
            <p:ph idx="1"/>
          </p:nvPr>
        </p:nvSpPr>
        <p:spPr/>
        <p:txBody>
          <a:bodyPr/>
          <a:lstStyle/>
          <a:p>
            <a:r>
              <a:rPr lang="en-US" dirty="0"/>
              <a:t>General task feedback?</a:t>
            </a:r>
          </a:p>
          <a:p>
            <a:r>
              <a:rPr lang="en-US" dirty="0"/>
              <a:t>Should task length or number of STP stimuli be kept equal to A-FACT?</a:t>
            </a:r>
          </a:p>
          <a:p>
            <a:r>
              <a:rPr lang="en-US" dirty="0"/>
              <a:t>Button presses dependent task progression?</a:t>
            </a:r>
          </a:p>
          <a:p>
            <a:r>
              <a:rPr lang="en-US" dirty="0"/>
              <a:t>Are the current self noting instructions enough?</a:t>
            </a:r>
          </a:p>
        </p:txBody>
      </p:sp>
      <p:sp>
        <p:nvSpPr>
          <p:cNvPr id="4" name="Slide Number Placeholder 3">
            <a:extLst>
              <a:ext uri="{FF2B5EF4-FFF2-40B4-BE49-F238E27FC236}">
                <a16:creationId xmlns:a16="http://schemas.microsoft.com/office/drawing/2014/main" id="{17E60D79-083C-4538-855F-7762B5B11C0C}"/>
              </a:ext>
            </a:extLst>
          </p:cNvPr>
          <p:cNvSpPr>
            <a:spLocks noGrp="1"/>
          </p:cNvSpPr>
          <p:nvPr>
            <p:ph type="sldNum" sz="quarter" idx="12"/>
          </p:nvPr>
        </p:nvSpPr>
        <p:spPr/>
        <p:txBody>
          <a:bodyPr/>
          <a:lstStyle/>
          <a:p>
            <a:fld id="{F8BAB2D9-6D7E-47B6-9A62-926E53253FF1}" type="slidenum">
              <a:rPr lang="he-IL" smtClean="0"/>
              <a:t>22</a:t>
            </a:fld>
            <a:endParaRPr lang="he-IL"/>
          </a:p>
        </p:txBody>
      </p:sp>
    </p:spTree>
    <p:extLst>
      <p:ext uri="{BB962C8B-B14F-4D97-AF65-F5344CB8AC3E}">
        <p14:creationId xmlns:p14="http://schemas.microsoft.com/office/powerpoint/2010/main" val="426623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in clothing&#10;&#10;Description automatically generated">
            <a:extLst>
              <a:ext uri="{FF2B5EF4-FFF2-40B4-BE49-F238E27FC236}">
                <a16:creationId xmlns:a16="http://schemas.microsoft.com/office/drawing/2014/main" id="{6D6CA3EC-EE2C-406D-8F53-9E621894D76B}"/>
              </a:ext>
            </a:extLst>
          </p:cNvPr>
          <p:cNvPicPr>
            <a:picLocks noChangeAspect="1"/>
          </p:cNvPicPr>
          <p:nvPr/>
        </p:nvPicPr>
        <p:blipFill rotWithShape="1">
          <a:blip r:embed="rId2">
            <a:extLst>
              <a:ext uri="{28A0092B-C50C-407E-A947-70E740481C1C}">
                <a14:useLocalDpi xmlns:a14="http://schemas.microsoft.com/office/drawing/2010/main" val="0"/>
              </a:ext>
            </a:extLst>
          </a:blip>
          <a:srcRect b="2598"/>
          <a:stretch/>
        </p:blipFill>
        <p:spPr>
          <a:xfrm>
            <a:off x="-3715" y="-4875"/>
            <a:ext cx="9143999" cy="5143493"/>
          </a:xfrm>
          <a:prstGeom prst="rect">
            <a:avLst/>
          </a:prstGeom>
        </p:spPr>
      </p:pic>
      <p:pic>
        <p:nvPicPr>
          <p:cNvPr id="6" name="Picture 5">
            <a:extLst>
              <a:ext uri="{FF2B5EF4-FFF2-40B4-BE49-F238E27FC236}">
                <a16:creationId xmlns:a16="http://schemas.microsoft.com/office/drawing/2014/main" id="{0A648B1C-7720-46CE-948B-5941C36F95EA}"/>
              </a:ext>
            </a:extLst>
          </p:cNvPr>
          <p:cNvPicPr>
            <a:picLocks noChangeAspect="1"/>
          </p:cNvPicPr>
          <p:nvPr/>
        </p:nvPicPr>
        <p:blipFill>
          <a:blip r:embed="rId3"/>
          <a:stretch>
            <a:fillRect/>
          </a:stretch>
        </p:blipFill>
        <p:spPr>
          <a:xfrm>
            <a:off x="2892511" y="359871"/>
            <a:ext cx="700185" cy="935962"/>
          </a:xfrm>
          <a:prstGeom prst="rect">
            <a:avLst/>
          </a:prstGeom>
        </p:spPr>
      </p:pic>
      <p:pic>
        <p:nvPicPr>
          <p:cNvPr id="8" name="Picture 7">
            <a:extLst>
              <a:ext uri="{FF2B5EF4-FFF2-40B4-BE49-F238E27FC236}">
                <a16:creationId xmlns:a16="http://schemas.microsoft.com/office/drawing/2014/main" id="{68D09E20-7B0A-4CB8-8163-60B6EDBE48BF}"/>
              </a:ext>
            </a:extLst>
          </p:cNvPr>
          <p:cNvPicPr>
            <a:picLocks noChangeAspect="1"/>
          </p:cNvPicPr>
          <p:nvPr/>
        </p:nvPicPr>
        <p:blipFill>
          <a:blip r:embed="rId4"/>
          <a:stretch>
            <a:fillRect/>
          </a:stretch>
        </p:blipFill>
        <p:spPr>
          <a:xfrm>
            <a:off x="1716148" y="477287"/>
            <a:ext cx="693965" cy="912292"/>
          </a:xfrm>
          <a:prstGeom prst="rect">
            <a:avLst/>
          </a:prstGeom>
        </p:spPr>
      </p:pic>
      <p:pic>
        <p:nvPicPr>
          <p:cNvPr id="11" name="Picture 10">
            <a:extLst>
              <a:ext uri="{FF2B5EF4-FFF2-40B4-BE49-F238E27FC236}">
                <a16:creationId xmlns:a16="http://schemas.microsoft.com/office/drawing/2014/main" id="{27EC65AD-043A-4889-84C1-A25B7CE1D577}"/>
              </a:ext>
            </a:extLst>
          </p:cNvPr>
          <p:cNvPicPr>
            <a:picLocks noChangeAspect="1"/>
          </p:cNvPicPr>
          <p:nvPr/>
        </p:nvPicPr>
        <p:blipFill>
          <a:blip r:embed="rId5"/>
          <a:stretch>
            <a:fillRect/>
          </a:stretch>
        </p:blipFill>
        <p:spPr>
          <a:xfrm>
            <a:off x="6572809" y="255289"/>
            <a:ext cx="749030" cy="1081928"/>
          </a:xfrm>
          <a:prstGeom prst="rect">
            <a:avLst/>
          </a:prstGeom>
        </p:spPr>
      </p:pic>
      <p:pic>
        <p:nvPicPr>
          <p:cNvPr id="14" name="Picture 13">
            <a:extLst>
              <a:ext uri="{FF2B5EF4-FFF2-40B4-BE49-F238E27FC236}">
                <a16:creationId xmlns:a16="http://schemas.microsoft.com/office/drawing/2014/main" id="{8D088C63-FD0C-4C41-8D9E-5998A07A59EE}"/>
              </a:ext>
            </a:extLst>
          </p:cNvPr>
          <p:cNvPicPr>
            <a:picLocks noChangeAspect="1"/>
          </p:cNvPicPr>
          <p:nvPr/>
        </p:nvPicPr>
        <p:blipFill>
          <a:blip r:embed="rId6"/>
          <a:stretch>
            <a:fillRect/>
          </a:stretch>
        </p:blipFill>
        <p:spPr>
          <a:xfrm>
            <a:off x="3781515" y="-4875"/>
            <a:ext cx="888864" cy="1051709"/>
          </a:xfrm>
          <a:prstGeom prst="rect">
            <a:avLst/>
          </a:prstGeom>
        </p:spPr>
      </p:pic>
      <p:pic>
        <p:nvPicPr>
          <p:cNvPr id="16" name="Picture 15">
            <a:extLst>
              <a:ext uri="{FF2B5EF4-FFF2-40B4-BE49-F238E27FC236}">
                <a16:creationId xmlns:a16="http://schemas.microsoft.com/office/drawing/2014/main" id="{404AB4D6-46EB-449D-86EF-F8E2EA8B4704}"/>
              </a:ext>
            </a:extLst>
          </p:cNvPr>
          <p:cNvPicPr>
            <a:picLocks noChangeAspect="1"/>
          </p:cNvPicPr>
          <p:nvPr/>
        </p:nvPicPr>
        <p:blipFill>
          <a:blip r:embed="rId7"/>
          <a:stretch>
            <a:fillRect/>
          </a:stretch>
        </p:blipFill>
        <p:spPr>
          <a:xfrm>
            <a:off x="7541850" y="48453"/>
            <a:ext cx="757860" cy="1078985"/>
          </a:xfrm>
          <a:prstGeom prst="rect">
            <a:avLst/>
          </a:prstGeom>
        </p:spPr>
      </p:pic>
      <p:pic>
        <p:nvPicPr>
          <p:cNvPr id="18" name="Picture 17">
            <a:extLst>
              <a:ext uri="{FF2B5EF4-FFF2-40B4-BE49-F238E27FC236}">
                <a16:creationId xmlns:a16="http://schemas.microsoft.com/office/drawing/2014/main" id="{72B5BD65-7939-4C33-BD93-8204B4639F36}"/>
              </a:ext>
            </a:extLst>
          </p:cNvPr>
          <p:cNvPicPr>
            <a:picLocks noChangeAspect="1"/>
          </p:cNvPicPr>
          <p:nvPr/>
        </p:nvPicPr>
        <p:blipFill>
          <a:blip r:embed="rId8"/>
          <a:stretch>
            <a:fillRect/>
          </a:stretch>
        </p:blipFill>
        <p:spPr>
          <a:xfrm>
            <a:off x="5449797" y="491319"/>
            <a:ext cx="749030" cy="804513"/>
          </a:xfrm>
          <a:prstGeom prst="rect">
            <a:avLst/>
          </a:prstGeom>
        </p:spPr>
      </p:pic>
      <p:pic>
        <p:nvPicPr>
          <p:cNvPr id="22" name="Picture 21">
            <a:extLst>
              <a:ext uri="{FF2B5EF4-FFF2-40B4-BE49-F238E27FC236}">
                <a16:creationId xmlns:a16="http://schemas.microsoft.com/office/drawing/2014/main" id="{661E54F5-038F-4D9C-8D8F-0808DE0B648E}"/>
              </a:ext>
            </a:extLst>
          </p:cNvPr>
          <p:cNvPicPr>
            <a:picLocks noChangeAspect="1"/>
          </p:cNvPicPr>
          <p:nvPr/>
        </p:nvPicPr>
        <p:blipFill>
          <a:blip r:embed="rId9"/>
          <a:stretch>
            <a:fillRect/>
          </a:stretch>
        </p:blipFill>
        <p:spPr>
          <a:xfrm>
            <a:off x="763987" y="535385"/>
            <a:ext cx="635489" cy="841724"/>
          </a:xfrm>
          <a:prstGeom prst="rect">
            <a:avLst/>
          </a:prstGeom>
        </p:spPr>
      </p:pic>
      <p:sp>
        <p:nvSpPr>
          <p:cNvPr id="4" name="Rectangle 3">
            <a:extLst>
              <a:ext uri="{FF2B5EF4-FFF2-40B4-BE49-F238E27FC236}">
                <a16:creationId xmlns:a16="http://schemas.microsoft.com/office/drawing/2014/main" id="{340C203A-EC28-414F-AA88-5AA7A2E8B90F}"/>
              </a:ext>
            </a:extLst>
          </p:cNvPr>
          <p:cNvSpPr/>
          <p:nvPr/>
        </p:nvSpPr>
        <p:spPr>
          <a:xfrm>
            <a:off x="807556" y="1456749"/>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A-FACT</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 name="Rectangle 14">
            <a:extLst>
              <a:ext uri="{FF2B5EF4-FFF2-40B4-BE49-F238E27FC236}">
                <a16:creationId xmlns:a16="http://schemas.microsoft.com/office/drawing/2014/main" id="{9CDE4DA6-A6B4-48FF-8066-E3056BF30E2B}"/>
              </a:ext>
            </a:extLst>
          </p:cNvPr>
          <p:cNvSpPr/>
          <p:nvPr/>
        </p:nvSpPr>
        <p:spPr>
          <a:xfrm>
            <a:off x="1949121" y="1238843"/>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MAB</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 name="Rectangle 16">
            <a:extLst>
              <a:ext uri="{FF2B5EF4-FFF2-40B4-BE49-F238E27FC236}">
                <a16:creationId xmlns:a16="http://schemas.microsoft.com/office/drawing/2014/main" id="{E45B9731-61DC-47C1-87EB-2FA7007E4B52}"/>
              </a:ext>
            </a:extLst>
          </p:cNvPr>
          <p:cNvSpPr/>
          <p:nvPr/>
        </p:nvSpPr>
        <p:spPr>
          <a:xfrm>
            <a:off x="6023113" y="1415738"/>
            <a:ext cx="2282996" cy="1384995"/>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STP-DCT</a:t>
            </a:r>
            <a:b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 Back Dichotic</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 name="Rectangle 18">
            <a:extLst>
              <a:ext uri="{FF2B5EF4-FFF2-40B4-BE49-F238E27FC236}">
                <a16:creationId xmlns:a16="http://schemas.microsoft.com/office/drawing/2014/main" id="{0A1CC491-075E-4DE1-8689-B994E8ABD867}"/>
              </a:ext>
            </a:extLst>
          </p:cNvPr>
          <p:cNvSpPr/>
          <p:nvPr/>
        </p:nvSpPr>
        <p:spPr>
          <a:xfrm>
            <a:off x="4672315" y="1335771"/>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MBTRR</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 name="Rectangle 19">
            <a:extLst>
              <a:ext uri="{FF2B5EF4-FFF2-40B4-BE49-F238E27FC236}">
                <a16:creationId xmlns:a16="http://schemas.microsoft.com/office/drawing/2014/main" id="{3DD395B1-3E87-427F-A2E8-2F64697D3D59}"/>
              </a:ext>
            </a:extLst>
          </p:cNvPr>
          <p:cNvSpPr/>
          <p:nvPr/>
        </p:nvSpPr>
        <p:spPr>
          <a:xfrm>
            <a:off x="7077387" y="1585015"/>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MAT</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 name="Rectangle 20">
            <a:extLst>
              <a:ext uri="{FF2B5EF4-FFF2-40B4-BE49-F238E27FC236}">
                <a16:creationId xmlns:a16="http://schemas.microsoft.com/office/drawing/2014/main" id="{3D4D1F02-CD88-464F-AC3F-0CB9CEA1FB62}"/>
              </a:ext>
            </a:extLst>
          </p:cNvPr>
          <p:cNvSpPr/>
          <p:nvPr/>
        </p:nvSpPr>
        <p:spPr>
          <a:xfrm rot="20104218">
            <a:off x="-259418" y="1503607"/>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rgbClr val="00B050"/>
                </a:solidFill>
                <a:effectLst>
                  <a:outerShdw dist="38100" dir="2700000" algn="bl" rotWithShape="0">
                    <a:schemeClr val="accent5"/>
                  </a:outerShdw>
                </a:effectLst>
              </a:rPr>
              <a:t>WT*?!</a:t>
            </a:r>
            <a:endParaRPr lang="en-US" sz="2800" b="1" cap="none" spc="0" dirty="0">
              <a:ln w="13462">
                <a:solidFill>
                  <a:schemeClr val="bg1"/>
                </a:solidFill>
                <a:prstDash val="solid"/>
              </a:ln>
              <a:solidFill>
                <a:srgbClr val="00B050"/>
              </a:solidFill>
              <a:effectLst>
                <a:outerShdw dist="38100" dir="2700000" algn="bl" rotWithShape="0">
                  <a:schemeClr val="accent5"/>
                </a:outerShdw>
              </a:effectLst>
            </a:endParaRPr>
          </a:p>
        </p:txBody>
      </p:sp>
      <p:sp>
        <p:nvSpPr>
          <p:cNvPr id="23" name="Rectangle 22">
            <a:extLst>
              <a:ext uri="{FF2B5EF4-FFF2-40B4-BE49-F238E27FC236}">
                <a16:creationId xmlns:a16="http://schemas.microsoft.com/office/drawing/2014/main" id="{65EB723C-7A0B-4D06-A452-45623B117BCF}"/>
              </a:ext>
            </a:extLst>
          </p:cNvPr>
          <p:cNvSpPr/>
          <p:nvPr/>
        </p:nvSpPr>
        <p:spPr>
          <a:xfrm>
            <a:off x="3151222" y="900053"/>
            <a:ext cx="2282996" cy="954107"/>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50000"/>
                  </a:schemeClr>
                </a:solidFill>
                <a:effectLst>
                  <a:outerShdw dist="38100" dir="2700000" algn="bl" rotWithShape="0">
                    <a:schemeClr val="accent5"/>
                  </a:outerShdw>
                </a:effectLst>
              </a:rPr>
              <a:t>“Are you following?”</a:t>
            </a:r>
            <a:endParaRPr lang="en-US" sz="2800" b="1" cap="none" spc="0" dirty="0">
              <a:ln w="13462">
                <a:solidFill>
                  <a:schemeClr val="bg1"/>
                </a:solidFill>
                <a:prstDash val="solid"/>
              </a:ln>
              <a:solidFill>
                <a:schemeClr val="tx1">
                  <a:lumMod val="50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088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7" grpId="0"/>
      <p:bldP spid="19" grpId="0"/>
      <p:bldP spid="20"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Overview</a:t>
            </a:r>
            <a:endParaRPr sz="3200" dirty="0"/>
          </a:p>
        </p:txBody>
      </p:sp>
      <p:sp>
        <p:nvSpPr>
          <p:cNvPr id="104" name="Google Shape;104;p22"/>
          <p:cNvSpPr txBox="1">
            <a:spLocks noGrp="1"/>
          </p:cNvSpPr>
          <p:nvPr>
            <p:ph type="body" idx="1"/>
          </p:nvPr>
        </p:nvSpPr>
        <p:spPr>
          <a:xfrm>
            <a:off x="911700" y="834778"/>
            <a:ext cx="7320600" cy="3659702"/>
          </a:xfrm>
          <a:prstGeom prst="rect">
            <a:avLst/>
          </a:prstGeom>
        </p:spPr>
        <p:txBody>
          <a:bodyPr spcFirstLastPara="1" wrap="square" lIns="91425" tIns="91425" rIns="91425" bIns="91425" anchor="t" anchorCtr="0">
            <a:noAutofit/>
          </a:bodyPr>
          <a:lstStyle/>
          <a:p>
            <a:r>
              <a:rPr lang="en-US" sz="1800" dirty="0"/>
              <a:t>Aims:</a:t>
            </a:r>
          </a:p>
          <a:p>
            <a:pPr lvl="1"/>
            <a:r>
              <a:rPr lang="en-US" sz="1800" dirty="0"/>
              <a:t>Developing a novel brief mindfulness-meditation (BMM) training for internal attentional biases</a:t>
            </a:r>
          </a:p>
          <a:p>
            <a:pPr lvl="1"/>
            <a:r>
              <a:rPr lang="en-US" sz="1800" dirty="0"/>
              <a:t>Comparing  AFACT, BMM  and placebo training groups on the following measures :</a:t>
            </a:r>
          </a:p>
          <a:p>
            <a:r>
              <a:rPr lang="en-US" sz="1800" dirty="0"/>
              <a:t>Measures:</a:t>
            </a:r>
          </a:p>
          <a:p>
            <a:pPr lvl="1"/>
            <a:r>
              <a:rPr lang="en-US" sz="1800" dirty="0"/>
              <a:t>Quantifying internal attentional control</a:t>
            </a:r>
          </a:p>
          <a:p>
            <a:pPr lvl="1"/>
            <a:r>
              <a:rPr lang="en-US" sz="1800" dirty="0"/>
              <a:t>Quantifying Meta-awareness for internal attentional bias</a:t>
            </a:r>
          </a:p>
          <a:p>
            <a:pPr lvl="1"/>
            <a:r>
              <a:rPr lang="en-US" sz="1800" dirty="0"/>
              <a:t>Testing generalizability of training to internal attentional bias with internal demand</a:t>
            </a:r>
          </a:p>
          <a:p>
            <a:r>
              <a:rPr lang="en-US" sz="1800" dirty="0"/>
              <a:t>Population:</a:t>
            </a:r>
          </a:p>
          <a:p>
            <a:pPr lvl="1"/>
            <a:r>
              <a:rPr lang="en-US" sz="1800" dirty="0"/>
              <a:t>Students with heigh tendency towards negative repetitive thinking</a:t>
            </a: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9970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34175" y="2161800"/>
            <a:ext cx="9212349"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b="1" i="0" dirty="0">
                <a:solidFill>
                  <a:schemeClr val="accent2">
                    <a:lumMod val="50000"/>
                  </a:schemeClr>
                </a:solidFill>
                <a:latin typeface="Permanent Marker" panose="020B0604020202020204" charset="0"/>
              </a:rPr>
              <a:t>My target today:</a:t>
            </a:r>
          </a:p>
          <a:p>
            <a:pPr lvl="0" indent="-457200" algn="ctr" rtl="0">
              <a:spcBef>
                <a:spcPts val="600"/>
              </a:spcBef>
              <a:spcAft>
                <a:spcPts val="0"/>
              </a:spcAft>
              <a:buAutoNum type="arabicParenR"/>
            </a:pPr>
            <a:r>
              <a:rPr lang="en-GB" i="0" dirty="0">
                <a:latin typeface="Permanent Marker" panose="020B0604020202020204" charset="0"/>
              </a:rPr>
              <a:t>Receiving a general feedback on the project</a:t>
            </a:r>
          </a:p>
          <a:p>
            <a:pPr lvl="0" indent="-457200" algn="ctr" rtl="0">
              <a:spcBef>
                <a:spcPts val="600"/>
              </a:spcBef>
              <a:spcAft>
                <a:spcPts val="0"/>
              </a:spcAft>
              <a:buAutoNum type="arabicParenR"/>
            </a:pPr>
            <a:r>
              <a:rPr lang="en-US" i="0" dirty="0">
                <a:latin typeface="Permanent Marker" panose="020B0604020202020204" charset="0"/>
              </a:rPr>
              <a:t>Receiving feedback on the novel training task (BMM)</a:t>
            </a:r>
          </a:p>
        </p:txBody>
      </p:sp>
      <p:sp>
        <p:nvSpPr>
          <p:cNvPr id="98" name="Google Shape;98;p2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427145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The role of Attention</a:t>
            </a:r>
            <a:endParaRPr sz="3200" dirty="0"/>
          </a:p>
        </p:txBody>
      </p:sp>
      <p:sp>
        <p:nvSpPr>
          <p:cNvPr id="104" name="Google Shape;104;p22"/>
          <p:cNvSpPr txBox="1">
            <a:spLocks noGrp="1"/>
          </p:cNvSpPr>
          <p:nvPr>
            <p:ph type="body" idx="1"/>
          </p:nvPr>
        </p:nvSpPr>
        <p:spPr>
          <a:xfrm>
            <a:off x="911700" y="1200150"/>
            <a:ext cx="7320600" cy="3659702"/>
          </a:xfrm>
          <a:prstGeom prst="rect">
            <a:avLst/>
          </a:prstGeom>
        </p:spPr>
        <p:txBody>
          <a:bodyPr spcFirstLastPara="1" wrap="square" lIns="91425" tIns="91425" rIns="91425" bIns="91425" anchor="t" anchorCtr="0">
            <a:noAutofit/>
          </a:bodyPr>
          <a:lstStyle/>
          <a:p>
            <a:r>
              <a:rPr lang="en-US" sz="2000" dirty="0"/>
              <a:t>Attentional biases – key aspect of mental (ill) health </a:t>
            </a:r>
            <a:r>
              <a:rPr lang="en-US" sz="1600" dirty="0" err="1">
                <a:effectLst/>
                <a:latin typeface="Calibri" panose="020F0502020204030204" pitchFamily="34" charset="0"/>
                <a:ea typeface="Calibri" panose="020F0502020204030204" pitchFamily="34" charset="0"/>
                <a:cs typeface="Arial" panose="020B0604020202020204" pitchFamily="34" charset="0"/>
              </a:rPr>
              <a:t>Ruimi</a:t>
            </a:r>
            <a:r>
              <a:rPr lang="en-US" sz="1600" dirty="0">
                <a:effectLst/>
                <a:latin typeface="Calibri" panose="020F0502020204030204" pitchFamily="34" charset="0"/>
                <a:ea typeface="Calibri" panose="020F0502020204030204" pitchFamily="34" charset="0"/>
                <a:cs typeface="Arial" panose="020B0604020202020204" pitchFamily="34" charset="0"/>
              </a:rPr>
              <a:t>, Amir, </a:t>
            </a:r>
            <a:r>
              <a:rPr lang="en-US" sz="1600" dirty="0" err="1">
                <a:effectLst/>
                <a:latin typeface="Calibri" panose="020F0502020204030204" pitchFamily="34" charset="0"/>
                <a:ea typeface="Calibri" panose="020F0502020204030204" pitchFamily="34" charset="0"/>
                <a:cs typeface="Arial" panose="020B0604020202020204" pitchFamily="34" charset="0"/>
              </a:rPr>
              <a:t>Hadash</a:t>
            </a:r>
            <a:r>
              <a:rPr lang="en-US" sz="1600" dirty="0">
                <a:effectLst/>
                <a:latin typeface="Calibri" panose="020F0502020204030204" pitchFamily="34" charset="0"/>
                <a:ea typeface="Calibri" panose="020F0502020204030204" pitchFamily="34" charset="0"/>
                <a:cs typeface="Arial" panose="020B0604020202020204" pitchFamily="34" charset="0"/>
              </a:rPr>
              <a:t>, Goldstein &amp; Bernstein, submitted</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Amir,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Ruimi</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Bernstein, submitted;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Ehring</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Watkins, 2008; Goldin, Manber, Hakimi,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Canli</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Gross, 2009;</a:t>
            </a:r>
          </a:p>
          <a:p>
            <a:endParaRPr lang="en-US" sz="1600" dirty="0">
              <a:solidFill>
                <a:srgbClr val="0D0D0D"/>
              </a:solidFill>
              <a:latin typeface="Calibri" panose="020F0502020204030204" pitchFamily="34" charset="0"/>
              <a:cs typeface="Arial" panose="020B0604020202020204" pitchFamily="34" charset="0"/>
            </a:endParaRPr>
          </a:p>
          <a:p>
            <a:r>
              <a:rPr lang="en-US" sz="2000" dirty="0"/>
              <a:t>For example :</a:t>
            </a:r>
          </a:p>
          <a:p>
            <a:pPr lvl="1"/>
            <a:r>
              <a:rPr lang="en-US" sz="2000" dirty="0"/>
              <a:t>Eating disorders</a:t>
            </a:r>
          </a:p>
          <a:p>
            <a:pPr lvl="1"/>
            <a:r>
              <a:rPr lang="en-US" sz="2000" dirty="0"/>
              <a:t>Anxiety disorders </a:t>
            </a:r>
          </a:p>
          <a:p>
            <a:pPr lvl="1"/>
            <a:r>
              <a:rPr lang="en-US" sz="2000" dirty="0"/>
              <a:t>Affective disorder</a:t>
            </a:r>
          </a:p>
          <a:p>
            <a:pPr lvl="1"/>
            <a:r>
              <a:rPr lang="en-US" sz="2000" dirty="0"/>
              <a:t>Substance abuse and addiction</a:t>
            </a:r>
          </a:p>
          <a:p>
            <a:pPr lvl="1"/>
            <a:r>
              <a:rPr lang="en-US" sz="2000" dirty="0"/>
              <a:t>PTSD</a:t>
            </a:r>
          </a:p>
          <a:p>
            <a:pPr lvl="1"/>
            <a:r>
              <a:rPr lang="en-US" sz="2000" dirty="0"/>
              <a:t>etc.</a:t>
            </a: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5" name="Picture 2" descr="Doctors in Service - Leaders in Quality Healthcare">
            <a:extLst>
              <a:ext uri="{FF2B5EF4-FFF2-40B4-BE49-F238E27FC236}">
                <a16:creationId xmlns:a16="http://schemas.microsoft.com/office/drawing/2014/main" id="{76ECB173-1FE5-443E-86E7-02C3F0AF0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553" y="2483605"/>
            <a:ext cx="1474203" cy="8845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What is Major Depressive Disorder?">
            <a:extLst>
              <a:ext uri="{FF2B5EF4-FFF2-40B4-BE49-F238E27FC236}">
                <a16:creationId xmlns:a16="http://schemas.microsoft.com/office/drawing/2014/main" id="{4B9EFEE9-19D4-4A7F-84C2-3164FBD84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5369" y="2529846"/>
            <a:ext cx="1474203" cy="884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nxiety disorders | When is anxiety a problem? | Kids Helpline">
            <a:extLst>
              <a:ext uri="{FF2B5EF4-FFF2-40B4-BE49-F238E27FC236}">
                <a16:creationId xmlns:a16="http://schemas.microsoft.com/office/drawing/2014/main" id="{D001FE85-2C4F-406D-92A6-999D6AF62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7122" y="3597053"/>
            <a:ext cx="1444519" cy="10963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Borderline Personality Disorder Symptoms Hidden by Alcoholism">
            <a:extLst>
              <a:ext uri="{FF2B5EF4-FFF2-40B4-BE49-F238E27FC236}">
                <a16:creationId xmlns:a16="http://schemas.microsoft.com/office/drawing/2014/main" id="{C505C2B3-688C-478E-91E1-FF1971E36C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3553" y="3655214"/>
            <a:ext cx="1474203" cy="10381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a:t>How to ameliorate attentional biases?</a:t>
            </a:r>
            <a:endParaRPr dirty="0"/>
          </a:p>
        </p:txBody>
      </p:sp>
      <p:sp>
        <p:nvSpPr>
          <p:cNvPr id="98" name="Google Shape;98;p2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51053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ctrTitle" idx="4294967295"/>
          </p:nvPr>
        </p:nvSpPr>
        <p:spPr>
          <a:xfrm>
            <a:off x="685800" y="2042700"/>
            <a:ext cx="7772400" cy="10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FFFFFF"/>
                </a:solidFill>
              </a:rPr>
              <a:t>T</a:t>
            </a:r>
            <a:r>
              <a:rPr lang="en" sz="6000" dirty="0">
                <a:solidFill>
                  <a:srgbClr val="FFFFFF"/>
                </a:solidFill>
              </a:rPr>
              <a:t>raining Meta-Awareness</a:t>
            </a:r>
            <a:endParaRPr sz="6000" dirty="0">
              <a:solidFill>
                <a:srgbClr val="FFFFFF"/>
              </a:solidFill>
            </a:endParaRPr>
          </a:p>
        </p:txBody>
      </p:sp>
      <p:sp>
        <p:nvSpPr>
          <p:cNvPr id="113" name="Google Shape;113;p2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81356" y="-134110"/>
            <a:ext cx="943051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	meta-awareness and attentional control</a:t>
            </a:r>
            <a:endParaRPr sz="3200" dirty="0"/>
          </a:p>
        </p:txBody>
      </p:sp>
      <p:sp>
        <p:nvSpPr>
          <p:cNvPr id="74" name="Google Shape;74;p18"/>
          <p:cNvSpPr txBox="1"/>
          <p:nvPr/>
        </p:nvSpPr>
        <p:spPr>
          <a:xfrm>
            <a:off x="457200" y="1107413"/>
            <a:ext cx="37767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dk1"/>
                </a:solidFill>
                <a:latin typeface="Source Sans Pro"/>
                <a:ea typeface="Source Sans Pro"/>
                <a:cs typeface="Source Sans Pro"/>
                <a:sym typeface="Source Sans Pro"/>
              </a:rPr>
              <a:t>The function of Meta-Awareness</a:t>
            </a:r>
            <a:endParaRPr sz="1800" dirty="0">
              <a:solidFill>
                <a:schemeClr val="dk1"/>
              </a:solidFill>
              <a:latin typeface="Source Sans Pro"/>
              <a:ea typeface="Source Sans Pro"/>
              <a:cs typeface="Source Sans Pro"/>
              <a:sym typeface="Source Sans Pro"/>
            </a:endParaRPr>
          </a:p>
          <a:p>
            <a:pPr marL="342900" lvl="0" indent="-342900" algn="l" rtl="0">
              <a:spcBef>
                <a:spcPts val="600"/>
              </a:spcBef>
              <a:spcAft>
                <a:spcPts val="0"/>
              </a:spcAft>
              <a:buClr>
                <a:schemeClr val="dk1"/>
              </a:buClr>
              <a:buSzPts val="1100"/>
              <a:buFont typeface="Arial" panose="020B0604020202020204" pitchFamily="34" charset="0"/>
              <a:buChar char="•"/>
            </a:pPr>
            <a:r>
              <a:rPr lang="en-US" sz="1600" dirty="0">
                <a:solidFill>
                  <a:schemeClr val="dk1"/>
                </a:solidFill>
                <a:latin typeface="Source Sans Pro"/>
                <a:ea typeface="Source Sans Pro"/>
                <a:cs typeface="Source Sans Pro"/>
                <a:sym typeface="Source Sans Pro"/>
              </a:rPr>
              <a:t>Serves for </a:t>
            </a:r>
            <a:r>
              <a:rPr lang="en-US" sz="1600" b="1" dirty="0">
                <a:solidFill>
                  <a:schemeClr val="dk1"/>
                </a:solidFill>
                <a:latin typeface="Source Sans Pro"/>
                <a:ea typeface="Source Sans Pro"/>
                <a:cs typeface="Source Sans Pro"/>
                <a:sym typeface="Source Sans Pro"/>
              </a:rPr>
              <a:t>self monitoring </a:t>
            </a:r>
            <a:r>
              <a:rPr lang="en-US" sz="1600" dirty="0">
                <a:solidFill>
                  <a:schemeClr val="dk1"/>
                </a:solidFill>
                <a:latin typeface="Source Sans Pro"/>
                <a:ea typeface="Source Sans Pro"/>
                <a:cs typeface="Source Sans Pro"/>
                <a:sym typeface="Source Sans Pro"/>
              </a:rPr>
              <a:t>that consequently enables</a:t>
            </a:r>
          </a:p>
          <a:p>
            <a:pPr marL="342900" lvl="1" indent="-342900">
              <a:spcBef>
                <a:spcPts val="600"/>
              </a:spcBef>
              <a:buClr>
                <a:schemeClr val="dk1"/>
              </a:buClr>
              <a:buSzPts val="1100"/>
              <a:buFont typeface="Arial" panose="020B0604020202020204" pitchFamily="34" charset="0"/>
              <a:buChar char="•"/>
            </a:pPr>
            <a:r>
              <a:rPr lang="en-US" sz="1600" b="1" dirty="0">
                <a:solidFill>
                  <a:schemeClr val="dk1"/>
                </a:solidFill>
                <a:latin typeface="Source Sans Pro"/>
                <a:ea typeface="Source Sans Pro"/>
                <a:cs typeface="Source Sans Pro"/>
                <a:sym typeface="Source Sans Pro"/>
              </a:rPr>
              <a:t>Regulation and control </a:t>
            </a:r>
            <a:r>
              <a:rPr lang="en-US" sz="1600" dirty="0">
                <a:solidFill>
                  <a:schemeClr val="dk1"/>
                </a:solidFill>
                <a:latin typeface="Source Sans Pro"/>
                <a:ea typeface="Source Sans Pro"/>
                <a:cs typeface="Source Sans Pro"/>
                <a:sym typeface="Source Sans Pro"/>
              </a:rPr>
              <a:t>for – behavior (e. g. response inhibition) and emotion (e. g. reactivity) </a:t>
            </a:r>
            <a:r>
              <a:rPr lang="en-US" sz="1600" b="1" u="sng" baseline="30000" dirty="0">
                <a:solidFill>
                  <a:schemeClr val="dk1"/>
                </a:solidFill>
                <a:latin typeface="Source Sans Pro"/>
                <a:ea typeface="Source Sans Pro"/>
                <a:cs typeface="Source Sans Pro"/>
                <a:sym typeface="Source Sans Pro"/>
              </a:rPr>
              <a:t>1</a:t>
            </a:r>
          </a:p>
          <a:p>
            <a:pPr marL="0" lvl="0" indent="0" algn="l" rtl="0">
              <a:spcBef>
                <a:spcPts val="600"/>
              </a:spcBef>
              <a:spcAft>
                <a:spcPts val="0"/>
              </a:spcAft>
              <a:buNone/>
            </a:pPr>
            <a:endParaRPr sz="1600" dirty="0">
              <a:solidFill>
                <a:schemeClr val="dk1"/>
              </a:solidFill>
              <a:latin typeface="Source Sans Pro"/>
              <a:ea typeface="Source Sans Pro"/>
              <a:cs typeface="Source Sans Pro"/>
              <a:sym typeface="Source Sans Pro"/>
            </a:endParaRPr>
          </a:p>
        </p:txBody>
      </p:sp>
      <p:sp>
        <p:nvSpPr>
          <p:cNvPr id="75" name="Google Shape;75;p18"/>
          <p:cNvSpPr txBox="1"/>
          <p:nvPr/>
        </p:nvSpPr>
        <p:spPr>
          <a:xfrm>
            <a:off x="4744975" y="1107412"/>
            <a:ext cx="3941700" cy="230212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dk1"/>
                </a:solidFill>
                <a:latin typeface="Source Sans Pro"/>
                <a:ea typeface="Source Sans Pro"/>
                <a:cs typeface="Source Sans Pro"/>
                <a:sym typeface="Source Sans Pro"/>
              </a:rPr>
              <a:t>EMPIRICAL FINDINGS: Quantifying Meta-Awareness for bias</a:t>
            </a:r>
            <a:endParaRPr lang="en-GB" sz="1600" dirty="0">
              <a:solidFill>
                <a:schemeClr val="dk1"/>
              </a:solidFill>
              <a:latin typeface="Source Sans Pro"/>
              <a:ea typeface="Source Sans Pro"/>
              <a:cs typeface="Source Sans Pro"/>
              <a:sym typeface="Source Sans Pro"/>
            </a:endParaRPr>
          </a:p>
          <a:p>
            <a:pPr marL="0" lvl="0" indent="0" algn="l" rtl="0">
              <a:spcBef>
                <a:spcPts val="600"/>
              </a:spcBef>
              <a:spcAft>
                <a:spcPts val="0"/>
              </a:spcAft>
              <a:buNone/>
            </a:pPr>
            <a:r>
              <a:rPr lang="en-GB" sz="1600" dirty="0">
                <a:solidFill>
                  <a:schemeClr val="dk1"/>
                </a:solidFill>
                <a:latin typeface="Source Sans Pro"/>
                <a:ea typeface="Source Sans Pro"/>
                <a:cs typeface="Source Sans Pro"/>
                <a:sym typeface="Source Sans Pro"/>
              </a:rPr>
              <a:t>A study conducted in the lab showed a clear and robust association between the existence of meta-awareness for bias towards emotional stimuli and subsequent attentional control </a:t>
            </a:r>
            <a:r>
              <a:rPr lang="en-GB" sz="1600" b="1" u="sng" baseline="30000" dirty="0">
                <a:solidFill>
                  <a:schemeClr val="dk1"/>
                </a:solidFill>
                <a:latin typeface="Source Sans Pro"/>
                <a:ea typeface="Source Sans Pro"/>
                <a:cs typeface="Source Sans Pro"/>
                <a:sym typeface="Source Sans Pro"/>
              </a:rPr>
              <a:t>2</a:t>
            </a:r>
          </a:p>
        </p:txBody>
      </p:sp>
      <p:sp>
        <p:nvSpPr>
          <p:cNvPr id="76" name="Google Shape;76;p18"/>
          <p:cNvSpPr txBox="1"/>
          <p:nvPr/>
        </p:nvSpPr>
        <p:spPr>
          <a:xfrm>
            <a:off x="457200" y="3824794"/>
            <a:ext cx="8229600" cy="619800"/>
          </a:xfrm>
          <a:prstGeom prst="rect">
            <a:avLst/>
          </a:prstGeom>
          <a:noFill/>
          <a:ln>
            <a:noFill/>
          </a:ln>
        </p:spPr>
        <p:txBody>
          <a:bodyPr spcFirstLastPara="1" wrap="square" lIns="91425" tIns="91425" rIns="91425" bIns="91425" anchor="t" anchorCtr="0">
            <a:noAutofit/>
          </a:bodyPr>
          <a:lstStyle/>
          <a:p>
            <a:pPr marL="228600" lvl="0" indent="-228600" algn="l" rtl="0">
              <a:spcBef>
                <a:spcPts val="1000"/>
              </a:spcBef>
              <a:spcAft>
                <a:spcPts val="0"/>
              </a:spcAft>
              <a:buAutoNum type="arabicPeriod"/>
            </a:pPr>
            <a:r>
              <a:rPr lang="de-DE" sz="1200" dirty="0">
                <a:solidFill>
                  <a:schemeClr val="accent3"/>
                </a:solidFill>
                <a:latin typeface="Source Sans Pro"/>
                <a:ea typeface="Source Sans Pro"/>
                <a:cs typeface="Source Sans Pro"/>
                <a:sym typeface="Source Sans Pro"/>
              </a:rPr>
              <a:t>Bernstein &amp; Zvielli, 2014; Creswell, 2016</a:t>
            </a:r>
          </a:p>
          <a:p>
            <a:pPr marL="228600" lvl="0" indent="-228600" algn="l" rtl="0">
              <a:spcBef>
                <a:spcPts val="1000"/>
              </a:spcBef>
              <a:spcAft>
                <a:spcPts val="0"/>
              </a:spcAft>
              <a:buAutoNum type="arabicPeriod"/>
            </a:pPr>
            <a:r>
              <a:rPr lang="en-US" sz="1200" dirty="0" err="1">
                <a:solidFill>
                  <a:schemeClr val="accent3"/>
                </a:solidFill>
                <a:latin typeface="Source Sans Pro"/>
                <a:ea typeface="Source Sans Pro"/>
                <a:cs typeface="Source Sans Pro"/>
                <a:sym typeface="Source Sans Pro"/>
              </a:rPr>
              <a:t>Ruimi</a:t>
            </a:r>
            <a:r>
              <a:rPr lang="en-US" sz="1200" dirty="0">
                <a:solidFill>
                  <a:schemeClr val="accent3"/>
                </a:solidFill>
                <a:latin typeface="Source Sans Pro"/>
                <a:ea typeface="Source Sans Pro"/>
                <a:cs typeface="Source Sans Pro"/>
                <a:sym typeface="Source Sans Pro"/>
              </a:rPr>
              <a:t>, </a:t>
            </a:r>
            <a:r>
              <a:rPr lang="en-US" sz="1200" dirty="0" err="1">
                <a:solidFill>
                  <a:schemeClr val="accent3"/>
                </a:solidFill>
                <a:latin typeface="Source Sans Pro"/>
                <a:ea typeface="Source Sans Pro"/>
                <a:cs typeface="Source Sans Pro"/>
                <a:sym typeface="Source Sans Pro"/>
              </a:rPr>
              <a:t>Hadash</a:t>
            </a:r>
            <a:r>
              <a:rPr lang="en-US" sz="1200" dirty="0">
                <a:solidFill>
                  <a:schemeClr val="accent3"/>
                </a:solidFill>
                <a:latin typeface="Source Sans Pro"/>
                <a:ea typeface="Source Sans Pro"/>
                <a:cs typeface="Source Sans Pro"/>
                <a:sym typeface="Source Sans Pro"/>
              </a:rPr>
              <a:t>, </a:t>
            </a:r>
            <a:r>
              <a:rPr lang="en-US" sz="1200" dirty="0" err="1">
                <a:solidFill>
                  <a:schemeClr val="accent3"/>
                </a:solidFill>
                <a:latin typeface="Source Sans Pro"/>
                <a:ea typeface="Source Sans Pro"/>
                <a:cs typeface="Source Sans Pro"/>
                <a:sym typeface="Source Sans Pro"/>
              </a:rPr>
              <a:t>Zvielli</a:t>
            </a:r>
            <a:r>
              <a:rPr lang="en-US" sz="1200" dirty="0">
                <a:solidFill>
                  <a:schemeClr val="accent3"/>
                </a:solidFill>
                <a:latin typeface="Source Sans Pro"/>
                <a:ea typeface="Source Sans Pro"/>
                <a:cs typeface="Source Sans Pro"/>
                <a:sym typeface="Source Sans Pro"/>
              </a:rPr>
              <a:t>, Amir, Goldstein &amp; Bernstein, 2018</a:t>
            </a:r>
          </a:p>
        </p:txBody>
      </p:sp>
      <p:sp>
        <p:nvSpPr>
          <p:cNvPr id="77" name="Google Shape;77;p1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imon template">
  <a:themeElements>
    <a:clrScheme name="Custom 347">
      <a:dk1>
        <a:srgbClr val="2C343B"/>
      </a:dk1>
      <a:lt1>
        <a:srgbClr val="FFFFFF"/>
      </a:lt1>
      <a:dk2>
        <a:srgbClr val="859CB1"/>
      </a:dk2>
      <a:lt2>
        <a:srgbClr val="F0F3F5"/>
      </a:lt2>
      <a:accent1>
        <a:srgbClr val="0198AD"/>
      </a:accent1>
      <a:accent2>
        <a:srgbClr val="BDE4EA"/>
      </a:accent2>
      <a:accent3>
        <a:srgbClr val="FE344D"/>
      </a:accent3>
      <a:accent4>
        <a:srgbClr val="FE7F8F"/>
      </a:accent4>
      <a:accent5>
        <a:srgbClr val="F5A500"/>
      </a:accent5>
      <a:accent6>
        <a:srgbClr val="2C343B"/>
      </a:accent6>
      <a:hlink>
        <a:srgbClr val="2C343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1556</Words>
  <Application>Microsoft Office PowerPoint</Application>
  <PresentationFormat>On-screen Show (16:9)</PresentationFormat>
  <Paragraphs>222</Paragraphs>
  <Slides>22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Permanent Marker</vt:lpstr>
      <vt:lpstr>Courier New</vt:lpstr>
      <vt:lpstr>Calibri</vt:lpstr>
      <vt:lpstr>Arial</vt:lpstr>
      <vt:lpstr>Times New Roman</vt:lpstr>
      <vt:lpstr>Source Sans Pro</vt:lpstr>
      <vt:lpstr>Timon template</vt:lpstr>
      <vt:lpstr>Targeting Meta-awerness for internal atteition biases among ruminative individuals</vt:lpstr>
      <vt:lpstr>PowerPoint Presentation</vt:lpstr>
      <vt:lpstr>PowerPoint Presentation</vt:lpstr>
      <vt:lpstr>Overview</vt:lpstr>
      <vt:lpstr>PowerPoint Presentation</vt:lpstr>
      <vt:lpstr>The role of Attention</vt:lpstr>
      <vt:lpstr>PowerPoint Presentation</vt:lpstr>
      <vt:lpstr>Training Meta-Awareness</vt:lpstr>
      <vt:lpstr> meta-awareness and attentional control</vt:lpstr>
      <vt:lpstr>Attempts to target and train meta-Awareness</vt:lpstr>
      <vt:lpstr>Gaps and problems</vt:lpstr>
      <vt:lpstr>Current research</vt:lpstr>
      <vt:lpstr>Method</vt:lpstr>
      <vt:lpstr>stp</vt:lpstr>
      <vt:lpstr>Stp-dct</vt:lpstr>
      <vt:lpstr>MAB</vt:lpstr>
      <vt:lpstr>Dichotic One back</vt:lpstr>
      <vt:lpstr>Internal A-fact</vt:lpstr>
      <vt:lpstr>Dealing with past problem</vt:lpstr>
      <vt:lpstr>PowerPoint Presentation</vt:lpstr>
      <vt:lpstr>PowerPoint Presentation</vt:lpstr>
      <vt:lpstr>BMM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תומר עוז</cp:lastModifiedBy>
  <cp:revision>35</cp:revision>
  <dcterms:modified xsi:type="dcterms:W3CDTF">2020-12-20T12:32:48Z</dcterms:modified>
</cp:coreProperties>
</file>