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1" r:id="rId3"/>
    <p:sldId id="258" r:id="rId4"/>
    <p:sldId id="264" r:id="rId5"/>
    <p:sldId id="269" r:id="rId6"/>
    <p:sldId id="268" r:id="rId7"/>
    <p:sldId id="265" r:id="rId8"/>
    <p:sldId id="266" r:id="rId9"/>
    <p:sldId id="267" r:id="rId10"/>
    <p:sldId id="270" r:id="rId11"/>
  </p:sldIdLst>
  <p:sldSz cx="32032575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78" autoAdjust="0"/>
  </p:normalViewPr>
  <p:slideViewPr>
    <p:cSldViewPr snapToGrid="0">
      <p:cViewPr varScale="1">
        <p:scale>
          <a:sx n="40" d="100"/>
          <a:sy n="40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E5C99-8ED6-4B4B-9559-9E93F6E86A3C}" type="datetimeFigureOut">
              <a:rPr lang="LID4096" smtClean="0"/>
              <a:t>08/27/2020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427E-2A1C-411D-9284-D1C05777BD3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50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הלוגיקה של30 במקום 20 ב-</a:t>
            </a:r>
            <a:r>
              <a:rPr lang="en-US" dirty="0"/>
              <a:t>MAB</a:t>
            </a:r>
            <a:r>
              <a:rPr lang="he-IL" dirty="0"/>
              <a:t> – זה בשביל לאפשר מספיר מקרים של </a:t>
            </a:r>
            <a:r>
              <a:rPr lang="en-US" dirty="0"/>
              <a:t>Signal</a:t>
            </a:r>
            <a:r>
              <a:rPr lang="he-IL" dirty="0"/>
              <a:t> שנוכל לאתר, ואם לא יהיו ב-20 לא יהיו ב-30, ואנחנו מצפים מראש שלא יהיה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27E-2A1C-411D-9284-D1C05777BD39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159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27E-2A1C-411D-9284-D1C05777BD39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49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4072" y="2948801"/>
            <a:ext cx="24024431" cy="6272977"/>
          </a:xfrm>
        </p:spPr>
        <p:txBody>
          <a:bodyPr anchor="b"/>
          <a:lstStyle>
            <a:lvl1pPr algn="ctr">
              <a:defRPr sz="1576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072" y="9463688"/>
            <a:ext cx="24024431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202" indent="0" algn="ctr">
              <a:buNone/>
              <a:defRPr sz="5255"/>
            </a:lvl2pPr>
            <a:lvl3pPr marL="2402403" indent="0" algn="ctr">
              <a:buNone/>
              <a:defRPr sz="4729"/>
            </a:lvl3pPr>
            <a:lvl4pPr marL="3603605" indent="0" algn="ctr">
              <a:buNone/>
              <a:defRPr sz="4204"/>
            </a:lvl4pPr>
            <a:lvl5pPr marL="4804806" indent="0" algn="ctr">
              <a:buNone/>
              <a:defRPr sz="4204"/>
            </a:lvl5pPr>
            <a:lvl6pPr marL="6006008" indent="0" algn="ctr">
              <a:buNone/>
              <a:defRPr sz="4204"/>
            </a:lvl6pPr>
            <a:lvl7pPr marL="7207209" indent="0" algn="ctr">
              <a:buNone/>
              <a:defRPr sz="4204"/>
            </a:lvl7pPr>
            <a:lvl8pPr marL="8408411" indent="0" algn="ctr">
              <a:buNone/>
              <a:defRPr sz="4204"/>
            </a:lvl8pPr>
            <a:lvl9pPr marL="9609612" indent="0" algn="ctr">
              <a:buNone/>
              <a:defRPr sz="4204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ז'/אלול/תש"ף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777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ז'/אלול/תש"ף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61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3311" y="959298"/>
            <a:ext cx="6907024" cy="1526952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239" y="959298"/>
            <a:ext cx="20320665" cy="1526952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ז'/אלול/תש"ף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02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ז'/אלול/תש"ף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64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56" y="4492021"/>
            <a:ext cx="27628096" cy="7495038"/>
          </a:xfrm>
        </p:spPr>
        <p:txBody>
          <a:bodyPr anchor="b"/>
          <a:lstStyle>
            <a:lvl1pPr>
              <a:defRPr sz="1576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556" y="12057965"/>
            <a:ext cx="27628096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202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403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60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4806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00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72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841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0961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ז'/אלול/תש"ף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650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240" y="4796492"/>
            <a:ext cx="13613844" cy="1143233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6491" y="4796492"/>
            <a:ext cx="13613844" cy="1143233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ז'/אלול/תש"ף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48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959300"/>
            <a:ext cx="27628096" cy="348267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413" y="4416945"/>
            <a:ext cx="13551279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413" y="6581620"/>
            <a:ext cx="13551279" cy="96805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6491" y="4416945"/>
            <a:ext cx="13618017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6491" y="6581620"/>
            <a:ext cx="13618017" cy="96805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ז'/אלול/תש"ף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89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ז'/אלול/תש"ף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294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ז'/אלול/תש"ף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5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017" y="2594278"/>
            <a:ext cx="16216491" cy="12804547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ז'/אלול/תש"ף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799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8017" y="2594278"/>
            <a:ext cx="16216491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202" indent="0">
              <a:buNone/>
              <a:defRPr sz="7356"/>
            </a:lvl2pPr>
            <a:lvl3pPr marL="2402403" indent="0">
              <a:buNone/>
              <a:defRPr sz="6306"/>
            </a:lvl3pPr>
            <a:lvl4pPr marL="3603605" indent="0">
              <a:buNone/>
              <a:defRPr sz="5255"/>
            </a:lvl4pPr>
            <a:lvl5pPr marL="4804806" indent="0">
              <a:buNone/>
              <a:defRPr sz="5255"/>
            </a:lvl5pPr>
            <a:lvl6pPr marL="6006008" indent="0">
              <a:buNone/>
              <a:defRPr sz="5255"/>
            </a:lvl6pPr>
            <a:lvl7pPr marL="7207209" indent="0">
              <a:buNone/>
              <a:defRPr sz="5255"/>
            </a:lvl7pPr>
            <a:lvl8pPr marL="8408411" indent="0">
              <a:buNone/>
              <a:defRPr sz="5255"/>
            </a:lvl8pPr>
            <a:lvl9pPr marL="9609612" indent="0">
              <a:buNone/>
              <a:defRPr sz="5255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ז'/אלול/תש"ף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82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240" y="959300"/>
            <a:ext cx="2762809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40" y="4796492"/>
            <a:ext cx="2762809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240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7F9A-95E0-45A8-A66F-07C2ED2FD12A}" type="datetimeFigureOut">
              <a:rPr lang="he-IL" smtClean="0"/>
              <a:t>ז'/אלול/תש"ף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791" y="16700134"/>
            <a:ext cx="1081099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3006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2403" rtl="1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01" indent="-600601" algn="r" defTabSz="2402403" rtl="1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802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004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205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5407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609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810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9012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0213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202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403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605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806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008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7209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8411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9612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4245-1964-4B6E-9A97-A97BEC226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760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4C62-307A-4836-9D5A-26C42B1D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Training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9D77-F722-4B7A-A655-93498005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חי דומם</a:t>
            </a:r>
          </a:p>
          <a:p>
            <a:endParaRPr lang="he-IL" dirty="0"/>
          </a:p>
          <a:p>
            <a:r>
              <a:rPr lang="he-IL" dirty="0"/>
              <a:t>גדול מ-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/>
              <a:t>צורות</a:t>
            </a:r>
            <a:endParaRPr lang="he-IL" dirty="0"/>
          </a:p>
          <a:p>
            <a:pPr lvl="1"/>
            <a:r>
              <a:rPr lang="he-IL" dirty="0"/>
              <a:t>מספרי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0300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FF47-6A27-4F1F-BEC9-AB994A71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96" y="1902871"/>
            <a:ext cx="7043056" cy="132556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Missions - Tomer</a:t>
            </a:r>
            <a:br>
              <a:rPr lang="en-US" u="sng" dirty="0"/>
            </a:br>
            <a:endParaRPr lang="he-IL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2C29-1970-4F24-843A-2C94CA5F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00" y="4036471"/>
            <a:ext cx="20817700" cy="8609556"/>
          </a:xfrm>
        </p:spPr>
        <p:txBody>
          <a:bodyPr numCol="2">
            <a:noAutofit/>
          </a:bodyPr>
          <a:lstStyle/>
          <a:p>
            <a:pPr lvl="0" algn="l" rtl="0"/>
            <a:r>
              <a:rPr lang="en-US" sz="3600" b="1" dirty="0"/>
              <a:t>With Yuval:</a:t>
            </a:r>
          </a:p>
          <a:p>
            <a:pPr lvl="1" algn="l" rtl="0"/>
            <a:r>
              <a:rPr lang="en-US" sz="3200" dirty="0"/>
              <a:t>Get MAT code</a:t>
            </a:r>
          </a:p>
          <a:p>
            <a:pPr lvl="1" algn="l" rtl="0"/>
            <a:r>
              <a:rPr lang="en-US" sz="3200" dirty="0"/>
              <a:t>Get BMM instructions – from the SESIAT study</a:t>
            </a:r>
          </a:p>
          <a:p>
            <a:pPr lvl="2" algn="l" rtl="0"/>
            <a:r>
              <a:rPr lang="en-US" sz="2800" dirty="0"/>
              <a:t>How long is it?</a:t>
            </a:r>
          </a:p>
          <a:p>
            <a:pPr lvl="2" algn="l" rtl="0"/>
            <a:r>
              <a:rPr lang="en-US" sz="2800" dirty="0"/>
              <a:t>Can time be changed?</a:t>
            </a:r>
          </a:p>
          <a:p>
            <a:pPr lvl="2" algn="l" rtl="0"/>
            <a:r>
              <a:rPr lang="en-US" sz="2800" dirty="0"/>
              <a:t>Programs used?</a:t>
            </a:r>
          </a:p>
          <a:p>
            <a:pPr lvl="1" algn="l" rtl="0"/>
            <a:r>
              <a:rPr lang="en-US" sz="3200" dirty="0"/>
              <a:t>Write new instructions</a:t>
            </a:r>
          </a:p>
          <a:p>
            <a:pPr marL="457177" lvl="1" indent="0" algn="l" rtl="0">
              <a:buNone/>
            </a:pPr>
            <a:endParaRPr lang="en-US" sz="3200" b="1" dirty="0"/>
          </a:p>
          <a:p>
            <a:pPr algn="l" rtl="0"/>
            <a:r>
              <a:rPr lang="en-US" sz="3600" b="1" dirty="0"/>
              <a:t>With </a:t>
            </a:r>
            <a:r>
              <a:rPr lang="en-US" sz="3600" b="1" dirty="0" err="1"/>
              <a:t>Iftach</a:t>
            </a:r>
            <a:r>
              <a:rPr lang="en-US" sz="3600" b="1" dirty="0"/>
              <a:t>:</a:t>
            </a:r>
          </a:p>
          <a:p>
            <a:pPr lvl="1" algn="l" rtl="0"/>
            <a:r>
              <a:rPr lang="en-US" sz="3200" dirty="0"/>
              <a:t>Get DCT+STP code</a:t>
            </a:r>
          </a:p>
          <a:p>
            <a:pPr lvl="1" algn="l" rtl="0"/>
            <a:r>
              <a:rPr lang="en-US" sz="3200" dirty="0"/>
              <a:t>Get MAB (</a:t>
            </a:r>
            <a:r>
              <a:rPr lang="en-US" sz="3200" dirty="0" err="1"/>
              <a:t>dct+stp+probe-caught</a:t>
            </a:r>
            <a:r>
              <a:rPr lang="en-US" sz="3200" dirty="0"/>
              <a:t>) code</a:t>
            </a:r>
          </a:p>
          <a:p>
            <a:pPr lvl="2" algn="l" rtl="0"/>
            <a:r>
              <a:rPr lang="en-US" sz="2800" dirty="0"/>
              <a:t>Fix </a:t>
            </a:r>
            <a:r>
              <a:rPr lang="en-US" sz="2800" dirty="0" err="1"/>
              <a:t>Liad’s</a:t>
            </a:r>
            <a:r>
              <a:rPr lang="en-US" sz="2800" dirty="0"/>
              <a:t> problem</a:t>
            </a:r>
          </a:p>
          <a:p>
            <a:pPr lvl="1" algn="l" rtl="0"/>
            <a:r>
              <a:rPr lang="en-US" sz="3200" dirty="0"/>
              <a:t>Get A-FACT (</a:t>
            </a:r>
            <a:r>
              <a:rPr lang="en-US" sz="3200" dirty="0" err="1"/>
              <a:t>dct+stp+feedback</a:t>
            </a:r>
            <a:r>
              <a:rPr lang="en-US" sz="3200" dirty="0"/>
              <a:t>)code</a:t>
            </a:r>
          </a:p>
          <a:p>
            <a:pPr lvl="1" algn="l" rtl="0"/>
            <a:r>
              <a:rPr lang="en-US" sz="3200" dirty="0"/>
              <a:t>Get state PANAS Code</a:t>
            </a:r>
          </a:p>
          <a:p>
            <a:pPr lvl="2" algn="l" rtl="0"/>
            <a:r>
              <a:rPr lang="en-US" sz="2800" dirty="0" err="1"/>
              <a:t>Iftach</a:t>
            </a:r>
            <a:r>
              <a:rPr lang="en-US" sz="2800" dirty="0"/>
              <a:t> thinks we used the international version</a:t>
            </a:r>
          </a:p>
          <a:p>
            <a:pPr lvl="1" algn="l" rtl="0"/>
            <a:r>
              <a:rPr lang="en-US" sz="3200" dirty="0"/>
              <a:t>Get other questionnaires code</a:t>
            </a:r>
          </a:p>
          <a:p>
            <a:pPr lvl="1" algn="l" rtl="0"/>
            <a:r>
              <a:rPr lang="en-US" sz="3200" dirty="0"/>
              <a:t>FFMW?</a:t>
            </a:r>
          </a:p>
          <a:p>
            <a:pPr lvl="1" algn="l" rtl="0"/>
            <a:r>
              <a:rPr lang="en-US" sz="3200" dirty="0"/>
              <a:t>Get ethics and consent form template</a:t>
            </a:r>
          </a:p>
          <a:p>
            <a:pPr lvl="1" algn="l" rtl="0"/>
            <a:r>
              <a:rPr lang="en-US" sz="3200" dirty="0"/>
              <a:t>What do you think on class screening?</a:t>
            </a:r>
            <a:endParaRPr lang="en-US" sz="8800" dirty="0"/>
          </a:p>
          <a:p>
            <a:pPr algn="l" rtl="0"/>
            <a:r>
              <a:rPr lang="en-US" sz="3600" b="1" dirty="0"/>
              <a:t>With </a:t>
            </a:r>
            <a:r>
              <a:rPr lang="en-US" sz="3600" b="1" dirty="0" err="1"/>
              <a:t>Liad</a:t>
            </a:r>
            <a:r>
              <a:rPr lang="en-US" sz="3600" b="1" dirty="0"/>
              <a:t>:</a:t>
            </a:r>
          </a:p>
          <a:p>
            <a:pPr lvl="1" algn="l" rtl="0"/>
            <a:r>
              <a:rPr lang="en-US" sz="3200" dirty="0"/>
              <a:t>Does Internal-External really work?</a:t>
            </a:r>
          </a:p>
          <a:p>
            <a:pPr lvl="1" algn="l" rtl="0"/>
            <a:r>
              <a:rPr lang="en-US" sz="3200" dirty="0"/>
              <a:t>Get PANAS code</a:t>
            </a:r>
          </a:p>
          <a:p>
            <a:pPr algn="l" rtl="0"/>
            <a:endParaRPr lang="en-US" sz="3600" b="1" dirty="0"/>
          </a:p>
          <a:p>
            <a:pPr algn="l" rtl="0"/>
            <a:r>
              <a:rPr lang="en-US" sz="3600" b="1" dirty="0"/>
              <a:t>With my-self:</a:t>
            </a:r>
          </a:p>
          <a:p>
            <a:pPr lvl="1" algn="l" rtl="0"/>
            <a:r>
              <a:rPr lang="en-US" sz="3200" dirty="0"/>
              <a:t>Approve with Amit the BMM-STP idea.</a:t>
            </a:r>
          </a:p>
          <a:p>
            <a:pPr lvl="1" algn="l" rtl="0"/>
            <a:r>
              <a:rPr lang="en-US" sz="3200" dirty="0"/>
              <a:t>Write and approve aims</a:t>
            </a:r>
          </a:p>
          <a:p>
            <a:pPr lvl="1" algn="l" rtl="0"/>
            <a:r>
              <a:rPr lang="en-US" sz="3200" dirty="0"/>
              <a:t>Adapt (MAT or new) code to new instructions</a:t>
            </a:r>
          </a:p>
          <a:p>
            <a:pPr lvl="1" algn="l" rtl="0"/>
            <a:r>
              <a:rPr lang="en-US" sz="3200" dirty="0"/>
              <a:t>Approve with Amit – MMB adaptation</a:t>
            </a:r>
          </a:p>
          <a:p>
            <a:pPr lvl="1" algn="l" rtl="0"/>
            <a:r>
              <a:rPr lang="en-US" sz="3200" dirty="0"/>
              <a:t>Adapt A-FACT to MMB if needed</a:t>
            </a:r>
          </a:p>
          <a:p>
            <a:pPr lvl="1" algn="l" rtl="0"/>
            <a:r>
              <a:rPr lang="en-US" sz="3200" dirty="0"/>
              <a:t>Understand and incorporate DAADS questionnaire</a:t>
            </a:r>
          </a:p>
          <a:p>
            <a:pPr lvl="1" algn="l" rtl="0"/>
            <a:r>
              <a:rPr lang="en-US" sz="3200" dirty="0"/>
              <a:t>Read </a:t>
            </a:r>
            <a:r>
              <a:rPr lang="en-US" sz="3200" dirty="0" err="1"/>
              <a:t>Liad’s</a:t>
            </a:r>
            <a:r>
              <a:rPr lang="en-US" sz="3200" dirty="0"/>
              <a:t> paper the project directory “Logic” – and understand the logics.</a:t>
            </a:r>
          </a:p>
          <a:p>
            <a:pPr lvl="1" algn="l" rtl="0"/>
            <a:r>
              <a:rPr lang="en-US" sz="3200" dirty="0"/>
              <a:t>Create an ad for the experiment</a:t>
            </a:r>
          </a:p>
          <a:p>
            <a:pPr algn="l" rtl="0"/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1156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43E41B-A6DC-4B9A-B337-FB7B4E7DBD9B}"/>
              </a:ext>
            </a:extLst>
          </p:cNvPr>
          <p:cNvSpPr/>
          <p:nvPr/>
        </p:nvSpPr>
        <p:spPr>
          <a:xfrm>
            <a:off x="1183368" y="544135"/>
            <a:ext cx="9679832" cy="8464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he-IL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AC5F8-246C-41D4-B9ED-41E110E58B1A}"/>
              </a:ext>
            </a:extLst>
          </p:cNvPr>
          <p:cNvSpPr/>
          <p:nvPr/>
        </p:nvSpPr>
        <p:spPr>
          <a:xfrm>
            <a:off x="1744179" y="1038145"/>
            <a:ext cx="8558210" cy="1069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Recruitment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F86AF-A8C2-4B93-A206-088AA1711F61}"/>
              </a:ext>
            </a:extLst>
          </p:cNvPr>
          <p:cNvSpPr/>
          <p:nvPr/>
        </p:nvSpPr>
        <p:spPr>
          <a:xfrm>
            <a:off x="2978227" y="2760088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~300 RRS Questionnaires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437A4-F5A1-40EE-81FB-DD38C309F95E}"/>
              </a:ext>
            </a:extLst>
          </p:cNvPr>
          <p:cNvSpPr/>
          <p:nvPr/>
        </p:nvSpPr>
        <p:spPr>
          <a:xfrm>
            <a:off x="2978226" y="5884575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Classroom based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0749C0BE-5A59-422A-A236-27F3144C6997}"/>
              </a:ext>
            </a:extLst>
          </p:cNvPr>
          <p:cNvSpPr/>
          <p:nvPr/>
        </p:nvSpPr>
        <p:spPr>
          <a:xfrm>
            <a:off x="20608564" y="544135"/>
            <a:ext cx="9679832" cy="8464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he-IL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E290C75-64BF-468B-8C75-F1189DD4FCAE}"/>
              </a:ext>
            </a:extLst>
          </p:cNvPr>
          <p:cNvSpPr/>
          <p:nvPr/>
        </p:nvSpPr>
        <p:spPr>
          <a:xfrm>
            <a:off x="21169375" y="927806"/>
            <a:ext cx="8558210" cy="1069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Analysis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C7DAB8AC-F258-423C-BCC9-6B5030CEC284}"/>
              </a:ext>
            </a:extLst>
          </p:cNvPr>
          <p:cNvSpPr/>
          <p:nvPr/>
        </p:nvSpPr>
        <p:spPr>
          <a:xfrm>
            <a:off x="22531258" y="2760087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RRS High (and Low) Third(s)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318C70EC-31C2-471F-ADDE-F1C1C670088C}"/>
              </a:ext>
            </a:extLst>
          </p:cNvPr>
          <p:cNvSpPr/>
          <p:nvPr/>
        </p:nvSpPr>
        <p:spPr>
          <a:xfrm>
            <a:off x="22703579" y="5884574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 Appointments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A7E2C1DB-4A0B-47DE-96BC-D6784815457D}"/>
              </a:ext>
            </a:extLst>
          </p:cNvPr>
          <p:cNvSpPr/>
          <p:nvPr/>
        </p:nvSpPr>
        <p:spPr>
          <a:xfrm>
            <a:off x="11737182" y="9481066"/>
            <a:ext cx="8558210" cy="7680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he-IL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81BAEAB5-64D7-4B64-BF43-0EB647EA21DB}"/>
              </a:ext>
            </a:extLst>
          </p:cNvPr>
          <p:cNvSpPr/>
          <p:nvPr/>
        </p:nvSpPr>
        <p:spPr>
          <a:xfrm>
            <a:off x="12849237" y="12499837"/>
            <a:ext cx="6334099" cy="1643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</a:t>
            </a:r>
            <a:endParaRPr lang="en-US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6">
            <a:extLst>
              <a:ext uri="{FF2B5EF4-FFF2-40B4-BE49-F238E27FC236}">
                <a16:creationId xmlns:a16="http://schemas.microsoft.com/office/drawing/2014/main" id="{4BBB6823-A088-40E6-B430-FA73AB06F9D8}"/>
              </a:ext>
            </a:extLst>
          </p:cNvPr>
          <p:cNvCxnSpPr>
            <a:cxnSpLocks/>
          </p:cNvCxnSpPr>
          <p:nvPr/>
        </p:nvCxnSpPr>
        <p:spPr>
          <a:xfrm>
            <a:off x="10863200" y="5012600"/>
            <a:ext cx="9745364" cy="0"/>
          </a:xfrm>
          <a:prstGeom prst="straightConnector1">
            <a:avLst/>
          </a:prstGeom>
          <a:ln w="177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6">
            <a:extLst>
              <a:ext uri="{FF2B5EF4-FFF2-40B4-BE49-F238E27FC236}">
                <a16:creationId xmlns:a16="http://schemas.microsoft.com/office/drawing/2014/main" id="{FDCD5C18-A96A-424E-BAA0-C6CF68370B64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6016287" y="7581900"/>
            <a:ext cx="4592276" cy="1899166"/>
          </a:xfrm>
          <a:prstGeom prst="straightConnector1">
            <a:avLst/>
          </a:prstGeom>
          <a:ln w="177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8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C33A8D-B6FD-4705-9658-260A01D6B2D4}"/>
              </a:ext>
            </a:extLst>
          </p:cNvPr>
          <p:cNvSpPr/>
          <p:nvPr/>
        </p:nvSpPr>
        <p:spPr>
          <a:xfrm>
            <a:off x="16986287" y="383917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59347-897F-4B43-BC45-D42CEA84BF38}"/>
              </a:ext>
            </a:extLst>
          </p:cNvPr>
          <p:cNvSpPr/>
          <p:nvPr/>
        </p:nvSpPr>
        <p:spPr>
          <a:xfrm>
            <a:off x="6826623" y="2779843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37A74-FAB4-4354-AFB6-C3EFD618F7D8}"/>
              </a:ext>
            </a:extLst>
          </p:cNvPr>
          <p:cNvSpPr/>
          <p:nvPr/>
        </p:nvSpPr>
        <p:spPr>
          <a:xfrm>
            <a:off x="1053089" y="2483805"/>
            <a:ext cx="4751426" cy="1680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Questionnaires Battery</a:t>
            </a:r>
          </a:p>
          <a:p>
            <a:pPr algn="ctr"/>
            <a:r>
              <a:rPr lang="en-US" sz="36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(RRS\PTQ\ER\ DAADS)</a:t>
            </a:r>
            <a:endParaRPr lang="he-IL" sz="3600" b="1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AA847-7FE1-4C59-B3CE-61523BA5CEBF}"/>
              </a:ext>
            </a:extLst>
          </p:cNvPr>
          <p:cNvSpPr/>
          <p:nvPr/>
        </p:nvSpPr>
        <p:spPr>
          <a:xfrm>
            <a:off x="1053089" y="4683952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54B49-C25D-48AD-A051-C5EFC18182A4}"/>
              </a:ext>
            </a:extLst>
          </p:cNvPr>
          <p:cNvSpPr/>
          <p:nvPr/>
        </p:nvSpPr>
        <p:spPr>
          <a:xfrm>
            <a:off x="6822074" y="1459059"/>
            <a:ext cx="4708056" cy="533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C61E4-B156-4A5F-B7F0-401B84AE211A}"/>
              </a:ext>
            </a:extLst>
          </p:cNvPr>
          <p:cNvSpPr/>
          <p:nvPr/>
        </p:nvSpPr>
        <p:spPr>
          <a:xfrm>
            <a:off x="11964820" y="2779843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A-FACT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62F206-E750-4EE3-AED9-37F8C72F1A6B}"/>
              </a:ext>
            </a:extLst>
          </p:cNvPr>
          <p:cNvSpPr/>
          <p:nvPr/>
        </p:nvSpPr>
        <p:spPr>
          <a:xfrm>
            <a:off x="16986287" y="1728194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D6E57E-A739-4E10-9016-5B9AB64B05C4}"/>
              </a:ext>
            </a:extLst>
          </p:cNvPr>
          <p:cNvSpPr/>
          <p:nvPr/>
        </p:nvSpPr>
        <p:spPr>
          <a:xfrm>
            <a:off x="22068412" y="2806701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5E9841-2672-4427-8594-F51835B1745F}"/>
              </a:ext>
            </a:extLst>
          </p:cNvPr>
          <p:cNvSpPr/>
          <p:nvPr/>
        </p:nvSpPr>
        <p:spPr>
          <a:xfrm>
            <a:off x="27055367" y="1990658"/>
            <a:ext cx="4751424" cy="3080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AFACT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F0F5F089-EB46-4048-AFD8-8064F5C06F88}"/>
              </a:ext>
            </a:extLst>
          </p:cNvPr>
          <p:cNvCxnSpPr>
            <a:cxnSpLocks/>
          </p:cNvCxnSpPr>
          <p:nvPr/>
        </p:nvCxnSpPr>
        <p:spPr>
          <a:xfrm>
            <a:off x="11583736" y="3624625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31">
            <a:extLst>
              <a:ext uri="{FF2B5EF4-FFF2-40B4-BE49-F238E27FC236}">
                <a16:creationId xmlns:a16="http://schemas.microsoft.com/office/drawing/2014/main" id="{23471927-E03C-455B-B686-B65AED3F6558}"/>
              </a:ext>
            </a:extLst>
          </p:cNvPr>
          <p:cNvCxnSpPr>
            <a:cxnSpLocks/>
          </p:cNvCxnSpPr>
          <p:nvPr/>
        </p:nvCxnSpPr>
        <p:spPr>
          <a:xfrm>
            <a:off x="16711696" y="3605552"/>
            <a:ext cx="536945" cy="14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7">
            <a:extLst>
              <a:ext uri="{FF2B5EF4-FFF2-40B4-BE49-F238E27FC236}">
                <a16:creationId xmlns:a16="http://schemas.microsoft.com/office/drawing/2014/main" id="{D7C4BCBA-84B1-4DC3-9C94-6370AB1BBC05}"/>
              </a:ext>
            </a:extLst>
          </p:cNvPr>
          <p:cNvSpPr/>
          <p:nvPr/>
        </p:nvSpPr>
        <p:spPr>
          <a:xfrm>
            <a:off x="7037917" y="42737042"/>
            <a:ext cx="2451651" cy="1069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D7681B6F-E2C8-4102-B5DA-36BD91BFCCD5}"/>
              </a:ext>
            </a:extLst>
          </p:cNvPr>
          <p:cNvSpPr/>
          <p:nvPr/>
        </p:nvSpPr>
        <p:spPr>
          <a:xfrm>
            <a:off x="7037917" y="-24928558"/>
            <a:ext cx="2451651" cy="1069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9C3421CE-1845-4CD8-80C9-85D8C85CC3EC}"/>
              </a:ext>
            </a:extLst>
          </p:cNvPr>
          <p:cNvSpPr/>
          <p:nvPr/>
        </p:nvSpPr>
        <p:spPr>
          <a:xfrm>
            <a:off x="16955655" y="837229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B01E8F18-79AE-4519-9B96-503AFE7CA5E4}"/>
              </a:ext>
            </a:extLst>
          </p:cNvPr>
          <p:cNvSpPr/>
          <p:nvPr/>
        </p:nvSpPr>
        <p:spPr>
          <a:xfrm>
            <a:off x="6778703" y="7133767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9B0D967B-0E86-4A25-8370-6FD909BDCE37}"/>
              </a:ext>
            </a:extLst>
          </p:cNvPr>
          <p:cNvSpPr/>
          <p:nvPr/>
        </p:nvSpPr>
        <p:spPr>
          <a:xfrm>
            <a:off x="11916900" y="7133767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BMM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7D49AC33-E581-424D-8F0D-A9D95A567105}"/>
              </a:ext>
            </a:extLst>
          </p:cNvPr>
          <p:cNvSpPr/>
          <p:nvPr/>
        </p:nvSpPr>
        <p:spPr>
          <a:xfrm>
            <a:off x="16986287" y="6284169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9257227F-9016-473D-B603-9ABE8BBB7055}"/>
              </a:ext>
            </a:extLst>
          </p:cNvPr>
          <p:cNvSpPr/>
          <p:nvPr/>
        </p:nvSpPr>
        <p:spPr>
          <a:xfrm>
            <a:off x="21985980" y="7429143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5" name="Oval 36">
            <a:extLst>
              <a:ext uri="{FF2B5EF4-FFF2-40B4-BE49-F238E27FC236}">
                <a16:creationId xmlns:a16="http://schemas.microsoft.com/office/drawing/2014/main" id="{A9B8506D-4E2B-43FF-8A25-65B24B40C203}"/>
              </a:ext>
            </a:extLst>
          </p:cNvPr>
          <p:cNvSpPr/>
          <p:nvPr/>
        </p:nvSpPr>
        <p:spPr>
          <a:xfrm>
            <a:off x="27055367" y="6650880"/>
            <a:ext cx="4751424" cy="3080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BMM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47" name="Straight Arrow Connector 31">
            <a:extLst>
              <a:ext uri="{FF2B5EF4-FFF2-40B4-BE49-F238E27FC236}">
                <a16:creationId xmlns:a16="http://schemas.microsoft.com/office/drawing/2014/main" id="{8BE78EDC-7360-49CB-8D0B-DDFA76E533CF}"/>
              </a:ext>
            </a:extLst>
          </p:cNvPr>
          <p:cNvCxnSpPr>
            <a:cxnSpLocks/>
          </p:cNvCxnSpPr>
          <p:nvPr/>
        </p:nvCxnSpPr>
        <p:spPr>
          <a:xfrm>
            <a:off x="16668326" y="8191289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3">
            <a:extLst>
              <a:ext uri="{FF2B5EF4-FFF2-40B4-BE49-F238E27FC236}">
                <a16:creationId xmlns:a16="http://schemas.microsoft.com/office/drawing/2014/main" id="{C46167CA-CA5B-4A7F-BF78-D79E182D5C70}"/>
              </a:ext>
            </a:extLst>
          </p:cNvPr>
          <p:cNvSpPr/>
          <p:nvPr/>
        </p:nvSpPr>
        <p:spPr>
          <a:xfrm>
            <a:off x="17002991" y="12786255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595818DC-58FE-4F09-8460-759208BD9ADA}"/>
              </a:ext>
            </a:extLst>
          </p:cNvPr>
          <p:cNvSpPr/>
          <p:nvPr/>
        </p:nvSpPr>
        <p:spPr>
          <a:xfrm>
            <a:off x="6822073" y="11728534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E1655937-D9C5-41CC-9D38-B4E8BB5EA836}"/>
              </a:ext>
            </a:extLst>
          </p:cNvPr>
          <p:cNvSpPr/>
          <p:nvPr/>
        </p:nvSpPr>
        <p:spPr>
          <a:xfrm>
            <a:off x="11960270" y="11728534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STP-DCT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(placebo)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3" name="Rectangle 14">
            <a:extLst>
              <a:ext uri="{FF2B5EF4-FFF2-40B4-BE49-F238E27FC236}">
                <a16:creationId xmlns:a16="http://schemas.microsoft.com/office/drawing/2014/main" id="{9B1F5461-C006-4C74-8978-907718457A22}"/>
              </a:ext>
            </a:extLst>
          </p:cNvPr>
          <p:cNvSpPr/>
          <p:nvPr/>
        </p:nvSpPr>
        <p:spPr>
          <a:xfrm>
            <a:off x="17035812" y="10636288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8FDC82C2-2E13-4277-8A43-5AC7B98140BB}"/>
              </a:ext>
            </a:extLst>
          </p:cNvPr>
          <p:cNvSpPr/>
          <p:nvPr/>
        </p:nvSpPr>
        <p:spPr>
          <a:xfrm>
            <a:off x="22068412" y="11941473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5" name="Oval 36">
            <a:extLst>
              <a:ext uri="{FF2B5EF4-FFF2-40B4-BE49-F238E27FC236}">
                <a16:creationId xmlns:a16="http://schemas.microsoft.com/office/drawing/2014/main" id="{29B427A7-8E54-48B5-9115-3E44EE26F7CF}"/>
              </a:ext>
            </a:extLst>
          </p:cNvPr>
          <p:cNvSpPr/>
          <p:nvPr/>
        </p:nvSpPr>
        <p:spPr>
          <a:xfrm>
            <a:off x="27101012" y="11311102"/>
            <a:ext cx="4751424" cy="3080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PLACEBO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74" name="Straight Arrow Connector 31">
            <a:extLst>
              <a:ext uri="{FF2B5EF4-FFF2-40B4-BE49-F238E27FC236}">
                <a16:creationId xmlns:a16="http://schemas.microsoft.com/office/drawing/2014/main" id="{6F061B2C-E73B-4EC2-BECE-A2518E3B13BE}"/>
              </a:ext>
            </a:extLst>
          </p:cNvPr>
          <p:cNvCxnSpPr>
            <a:cxnSpLocks/>
          </p:cNvCxnSpPr>
          <p:nvPr/>
        </p:nvCxnSpPr>
        <p:spPr>
          <a:xfrm>
            <a:off x="11538091" y="7973733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31">
            <a:extLst>
              <a:ext uri="{FF2B5EF4-FFF2-40B4-BE49-F238E27FC236}">
                <a16:creationId xmlns:a16="http://schemas.microsoft.com/office/drawing/2014/main" id="{8E9D4797-B4F6-4985-89EC-4D87E0120DC7}"/>
              </a:ext>
            </a:extLst>
          </p:cNvPr>
          <p:cNvCxnSpPr>
            <a:cxnSpLocks/>
          </p:cNvCxnSpPr>
          <p:nvPr/>
        </p:nvCxnSpPr>
        <p:spPr>
          <a:xfrm>
            <a:off x="11583736" y="12574424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31">
            <a:extLst>
              <a:ext uri="{FF2B5EF4-FFF2-40B4-BE49-F238E27FC236}">
                <a16:creationId xmlns:a16="http://schemas.microsoft.com/office/drawing/2014/main" id="{35F11662-24BD-478B-BEC0-6FEF1A882F00}"/>
              </a:ext>
            </a:extLst>
          </p:cNvPr>
          <p:cNvCxnSpPr>
            <a:cxnSpLocks/>
          </p:cNvCxnSpPr>
          <p:nvPr/>
        </p:nvCxnSpPr>
        <p:spPr>
          <a:xfrm>
            <a:off x="16754917" y="12605255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31">
            <a:extLst>
              <a:ext uri="{FF2B5EF4-FFF2-40B4-BE49-F238E27FC236}">
                <a16:creationId xmlns:a16="http://schemas.microsoft.com/office/drawing/2014/main" id="{AFA2848B-0B64-4043-BE66-8503BAC281C3}"/>
              </a:ext>
            </a:extLst>
          </p:cNvPr>
          <p:cNvCxnSpPr>
            <a:cxnSpLocks/>
          </p:cNvCxnSpPr>
          <p:nvPr/>
        </p:nvCxnSpPr>
        <p:spPr>
          <a:xfrm>
            <a:off x="21408772" y="8191289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31">
            <a:extLst>
              <a:ext uri="{FF2B5EF4-FFF2-40B4-BE49-F238E27FC236}">
                <a16:creationId xmlns:a16="http://schemas.microsoft.com/office/drawing/2014/main" id="{F68D00FB-AC82-465A-BC8E-384227116A18}"/>
              </a:ext>
            </a:extLst>
          </p:cNvPr>
          <p:cNvCxnSpPr>
            <a:cxnSpLocks/>
          </p:cNvCxnSpPr>
          <p:nvPr/>
        </p:nvCxnSpPr>
        <p:spPr>
          <a:xfrm>
            <a:off x="21517110" y="3682721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31">
            <a:extLst>
              <a:ext uri="{FF2B5EF4-FFF2-40B4-BE49-F238E27FC236}">
                <a16:creationId xmlns:a16="http://schemas.microsoft.com/office/drawing/2014/main" id="{1CBA05B1-BAF9-4BC4-AA2B-912252728D0B}"/>
              </a:ext>
            </a:extLst>
          </p:cNvPr>
          <p:cNvCxnSpPr>
            <a:cxnSpLocks/>
          </p:cNvCxnSpPr>
          <p:nvPr/>
        </p:nvCxnSpPr>
        <p:spPr>
          <a:xfrm>
            <a:off x="21488097" y="12605255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">
            <a:extLst>
              <a:ext uri="{FF2B5EF4-FFF2-40B4-BE49-F238E27FC236}">
                <a16:creationId xmlns:a16="http://schemas.microsoft.com/office/drawing/2014/main" id="{733760E2-749D-4940-8FA1-B7B27CA6333A}"/>
              </a:ext>
            </a:extLst>
          </p:cNvPr>
          <p:cNvSpPr/>
          <p:nvPr/>
        </p:nvSpPr>
        <p:spPr>
          <a:xfrm>
            <a:off x="1053090" y="1459059"/>
            <a:ext cx="4751426" cy="533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Home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1" name="משושה 40">
            <a:extLst>
              <a:ext uri="{FF2B5EF4-FFF2-40B4-BE49-F238E27FC236}">
                <a16:creationId xmlns:a16="http://schemas.microsoft.com/office/drawing/2014/main" id="{CE67D8DE-D3C5-4897-9316-1079FAC65E28}"/>
              </a:ext>
            </a:extLst>
          </p:cNvPr>
          <p:cNvSpPr/>
          <p:nvPr/>
        </p:nvSpPr>
        <p:spPr>
          <a:xfrm>
            <a:off x="2728118" y="13602976"/>
            <a:ext cx="4899569" cy="3881959"/>
          </a:xfrm>
          <a:prstGeom prst="hexagon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8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Other random half</a:t>
            </a:r>
            <a:endParaRPr lang="he-IL" sz="48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" name="משושה 2">
            <a:extLst>
              <a:ext uri="{FF2B5EF4-FFF2-40B4-BE49-F238E27FC236}">
                <a16:creationId xmlns:a16="http://schemas.microsoft.com/office/drawing/2014/main" id="{899B1454-7B02-423A-8575-79FED9A011D6}"/>
              </a:ext>
            </a:extLst>
          </p:cNvPr>
          <p:cNvSpPr/>
          <p:nvPr/>
        </p:nvSpPr>
        <p:spPr>
          <a:xfrm>
            <a:off x="278334" y="10845275"/>
            <a:ext cx="4899569" cy="3881959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800" b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Random (per subject) half of stp stimuli</a:t>
            </a:r>
            <a:endParaRPr lang="he-IL" sz="48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6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53675A-0D54-4E52-BE30-68ED19583385}"/>
              </a:ext>
            </a:extLst>
          </p:cNvPr>
          <p:cNvSpPr/>
          <p:nvPr/>
        </p:nvSpPr>
        <p:spPr>
          <a:xfrm>
            <a:off x="20960864" y="8758508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1B4CA-23F9-492C-A178-A54F92F40BD8}"/>
              </a:ext>
            </a:extLst>
          </p:cNvPr>
          <p:cNvSpPr/>
          <p:nvPr/>
        </p:nvSpPr>
        <p:spPr>
          <a:xfrm>
            <a:off x="4981759" y="8965375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107BE-A213-42AA-9E9B-E267C97D39B0}"/>
              </a:ext>
            </a:extLst>
          </p:cNvPr>
          <p:cNvSpPr/>
          <p:nvPr/>
        </p:nvSpPr>
        <p:spPr>
          <a:xfrm>
            <a:off x="225784" y="1582103"/>
            <a:ext cx="4751426" cy="1680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Questionnaires Battery</a:t>
            </a:r>
          </a:p>
          <a:p>
            <a:pPr algn="ctr"/>
            <a:r>
              <a:rPr lang="en-US" sz="36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(RRS\PTQ\ER\ DAADS)</a:t>
            </a:r>
            <a:endParaRPr lang="he-IL" sz="3600" b="1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0F25D-5D16-4EF2-B494-D2FE983D78A7}"/>
              </a:ext>
            </a:extLst>
          </p:cNvPr>
          <p:cNvSpPr/>
          <p:nvPr/>
        </p:nvSpPr>
        <p:spPr>
          <a:xfrm>
            <a:off x="225784" y="378225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72AEE0-8721-422E-88DB-57D59C8790AC}"/>
              </a:ext>
            </a:extLst>
          </p:cNvPr>
          <p:cNvSpPr/>
          <p:nvPr/>
        </p:nvSpPr>
        <p:spPr>
          <a:xfrm>
            <a:off x="225784" y="7176445"/>
            <a:ext cx="4708056" cy="533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93EEF-EE2D-42EB-9DAB-765F1835F45B}"/>
              </a:ext>
            </a:extLst>
          </p:cNvPr>
          <p:cNvSpPr/>
          <p:nvPr/>
        </p:nvSpPr>
        <p:spPr>
          <a:xfrm>
            <a:off x="10144117" y="7830382"/>
            <a:ext cx="4710366" cy="34639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AFACT – (other similar task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Response and stimuli)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BEA91-DD96-4C0F-A0D8-8FF9D658BF0A}"/>
              </a:ext>
            </a:extLst>
          </p:cNvPr>
          <p:cNvSpPr/>
          <p:nvPr/>
        </p:nvSpPr>
        <p:spPr>
          <a:xfrm>
            <a:off x="15440287" y="8866406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8DAE73-0B33-45D4-9D41-6DC83E422B94}"/>
              </a:ext>
            </a:extLst>
          </p:cNvPr>
          <p:cNvSpPr/>
          <p:nvPr/>
        </p:nvSpPr>
        <p:spPr>
          <a:xfrm>
            <a:off x="26394700" y="8758508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F52209-30D5-4EB3-92C1-16A2E617D69D}"/>
              </a:ext>
            </a:extLst>
          </p:cNvPr>
          <p:cNvSpPr/>
          <p:nvPr/>
        </p:nvSpPr>
        <p:spPr>
          <a:xfrm>
            <a:off x="643246" y="8512256"/>
            <a:ext cx="3806118" cy="25866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AFACT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13" name="Straight Arrow Connector 31">
            <a:extLst>
              <a:ext uri="{FF2B5EF4-FFF2-40B4-BE49-F238E27FC236}">
                <a16:creationId xmlns:a16="http://schemas.microsoft.com/office/drawing/2014/main" id="{07CA9CEC-8ED0-4552-AB71-B8F3DC61DB20}"/>
              </a:ext>
            </a:extLst>
          </p:cNvPr>
          <p:cNvCxnSpPr>
            <a:cxnSpLocks/>
          </p:cNvCxnSpPr>
          <p:nvPr/>
        </p:nvCxnSpPr>
        <p:spPr>
          <a:xfrm>
            <a:off x="9738872" y="9810157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31">
            <a:extLst>
              <a:ext uri="{FF2B5EF4-FFF2-40B4-BE49-F238E27FC236}">
                <a16:creationId xmlns:a16="http://schemas.microsoft.com/office/drawing/2014/main" id="{7A48CAB5-7945-4299-84C9-B9F9F4F79196}"/>
              </a:ext>
            </a:extLst>
          </p:cNvPr>
          <p:cNvCxnSpPr>
            <a:cxnSpLocks/>
          </p:cNvCxnSpPr>
          <p:nvPr/>
        </p:nvCxnSpPr>
        <p:spPr>
          <a:xfrm>
            <a:off x="14866832" y="9791084"/>
            <a:ext cx="536945" cy="14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31">
            <a:extLst>
              <a:ext uri="{FF2B5EF4-FFF2-40B4-BE49-F238E27FC236}">
                <a16:creationId xmlns:a16="http://schemas.microsoft.com/office/drawing/2014/main" id="{9924FF1A-922D-4006-A947-18BADE195594}"/>
              </a:ext>
            </a:extLst>
          </p:cNvPr>
          <p:cNvCxnSpPr>
            <a:cxnSpLocks/>
          </p:cNvCxnSpPr>
          <p:nvPr/>
        </p:nvCxnSpPr>
        <p:spPr>
          <a:xfrm>
            <a:off x="20344039" y="9661386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8">
            <a:extLst>
              <a:ext uri="{FF2B5EF4-FFF2-40B4-BE49-F238E27FC236}">
                <a16:creationId xmlns:a16="http://schemas.microsoft.com/office/drawing/2014/main" id="{79CB596F-C163-43FC-80C1-649190160007}"/>
              </a:ext>
            </a:extLst>
          </p:cNvPr>
          <p:cNvSpPr/>
          <p:nvPr/>
        </p:nvSpPr>
        <p:spPr>
          <a:xfrm>
            <a:off x="225785" y="557357"/>
            <a:ext cx="4751426" cy="533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Home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6C032A-C618-4CCB-AE55-B5183428B7B0}"/>
              </a:ext>
            </a:extLst>
          </p:cNvPr>
          <p:cNvSpPr/>
          <p:nvPr/>
        </p:nvSpPr>
        <p:spPr>
          <a:xfrm>
            <a:off x="20960864" y="1172690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43228-BCA5-4EFB-9EA7-243C71E72DA3}"/>
              </a:ext>
            </a:extLst>
          </p:cNvPr>
          <p:cNvSpPr/>
          <p:nvPr/>
        </p:nvSpPr>
        <p:spPr>
          <a:xfrm>
            <a:off x="4981759" y="11933767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73070-1CDC-4489-9FF2-EF039F088D5D}"/>
              </a:ext>
            </a:extLst>
          </p:cNvPr>
          <p:cNvSpPr/>
          <p:nvPr/>
        </p:nvSpPr>
        <p:spPr>
          <a:xfrm>
            <a:off x="10119956" y="11933767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BMM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48D4F2-F9A1-467B-AA02-25C4CC4581A5}"/>
              </a:ext>
            </a:extLst>
          </p:cNvPr>
          <p:cNvSpPr/>
          <p:nvPr/>
        </p:nvSpPr>
        <p:spPr>
          <a:xfrm>
            <a:off x="15440287" y="11834798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EC2C5A-810C-4AEF-A1C1-AEBDB295E325}"/>
              </a:ext>
            </a:extLst>
          </p:cNvPr>
          <p:cNvSpPr/>
          <p:nvPr/>
        </p:nvSpPr>
        <p:spPr>
          <a:xfrm>
            <a:off x="26394700" y="1172690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89A70B-6ABD-45BD-BF3E-FA59497937CC}"/>
              </a:ext>
            </a:extLst>
          </p:cNvPr>
          <p:cNvSpPr/>
          <p:nvPr/>
        </p:nvSpPr>
        <p:spPr>
          <a:xfrm>
            <a:off x="643246" y="11480648"/>
            <a:ext cx="3806118" cy="25866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BMM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24" name="Straight Arrow Connector 31">
            <a:extLst>
              <a:ext uri="{FF2B5EF4-FFF2-40B4-BE49-F238E27FC236}">
                <a16:creationId xmlns:a16="http://schemas.microsoft.com/office/drawing/2014/main" id="{9EDBEFCD-37CD-48DE-93EF-2A4DB765168E}"/>
              </a:ext>
            </a:extLst>
          </p:cNvPr>
          <p:cNvCxnSpPr>
            <a:cxnSpLocks/>
          </p:cNvCxnSpPr>
          <p:nvPr/>
        </p:nvCxnSpPr>
        <p:spPr>
          <a:xfrm>
            <a:off x="9738872" y="12778549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31">
            <a:extLst>
              <a:ext uri="{FF2B5EF4-FFF2-40B4-BE49-F238E27FC236}">
                <a16:creationId xmlns:a16="http://schemas.microsoft.com/office/drawing/2014/main" id="{8ED532EF-7627-4FAF-9501-D4735BB930D2}"/>
              </a:ext>
            </a:extLst>
          </p:cNvPr>
          <p:cNvCxnSpPr>
            <a:cxnSpLocks/>
          </p:cNvCxnSpPr>
          <p:nvPr/>
        </p:nvCxnSpPr>
        <p:spPr>
          <a:xfrm>
            <a:off x="14866832" y="12759476"/>
            <a:ext cx="536945" cy="14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31">
            <a:extLst>
              <a:ext uri="{FF2B5EF4-FFF2-40B4-BE49-F238E27FC236}">
                <a16:creationId xmlns:a16="http://schemas.microsoft.com/office/drawing/2014/main" id="{8CE026D8-52DB-4CD6-B392-8DAB38C82F29}"/>
              </a:ext>
            </a:extLst>
          </p:cNvPr>
          <p:cNvCxnSpPr>
            <a:cxnSpLocks/>
          </p:cNvCxnSpPr>
          <p:nvPr/>
        </p:nvCxnSpPr>
        <p:spPr>
          <a:xfrm>
            <a:off x="20344039" y="12629778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14BF6F4-7207-40B8-A2D0-ECBD56F901FD}"/>
              </a:ext>
            </a:extLst>
          </p:cNvPr>
          <p:cNvSpPr/>
          <p:nvPr/>
        </p:nvSpPr>
        <p:spPr>
          <a:xfrm>
            <a:off x="20960864" y="14695292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BFADEF-0492-49E8-B1D8-564A0BF24003}"/>
              </a:ext>
            </a:extLst>
          </p:cNvPr>
          <p:cNvSpPr/>
          <p:nvPr/>
        </p:nvSpPr>
        <p:spPr>
          <a:xfrm>
            <a:off x="4981759" y="14902159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8DAB9A-B069-40C3-93CD-CA68D68C856E}"/>
              </a:ext>
            </a:extLst>
          </p:cNvPr>
          <p:cNvSpPr/>
          <p:nvPr/>
        </p:nvSpPr>
        <p:spPr>
          <a:xfrm>
            <a:off x="10119956" y="14902159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STP-DCT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(placebo)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8A7E97-F045-43AE-AAF4-B4BF9FE01FDD}"/>
              </a:ext>
            </a:extLst>
          </p:cNvPr>
          <p:cNvSpPr/>
          <p:nvPr/>
        </p:nvSpPr>
        <p:spPr>
          <a:xfrm>
            <a:off x="15440287" y="1480319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3FC95F-C097-4146-AA89-4C095AED5A87}"/>
              </a:ext>
            </a:extLst>
          </p:cNvPr>
          <p:cNvSpPr/>
          <p:nvPr/>
        </p:nvSpPr>
        <p:spPr>
          <a:xfrm>
            <a:off x="26394700" y="14695292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B29487-4404-4711-985D-943F5EB0CBE7}"/>
              </a:ext>
            </a:extLst>
          </p:cNvPr>
          <p:cNvSpPr/>
          <p:nvPr/>
        </p:nvSpPr>
        <p:spPr>
          <a:xfrm>
            <a:off x="643246" y="14449040"/>
            <a:ext cx="3806118" cy="25866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Control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0EA42FD3-2E9B-448E-8914-15752BB1E0D5}"/>
              </a:ext>
            </a:extLst>
          </p:cNvPr>
          <p:cNvCxnSpPr>
            <a:cxnSpLocks/>
          </p:cNvCxnSpPr>
          <p:nvPr/>
        </p:nvCxnSpPr>
        <p:spPr>
          <a:xfrm>
            <a:off x="9738872" y="15746941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1">
            <a:extLst>
              <a:ext uri="{FF2B5EF4-FFF2-40B4-BE49-F238E27FC236}">
                <a16:creationId xmlns:a16="http://schemas.microsoft.com/office/drawing/2014/main" id="{3F6A44AA-665B-4157-B6CA-C71A7D040592}"/>
              </a:ext>
            </a:extLst>
          </p:cNvPr>
          <p:cNvCxnSpPr>
            <a:cxnSpLocks/>
          </p:cNvCxnSpPr>
          <p:nvPr/>
        </p:nvCxnSpPr>
        <p:spPr>
          <a:xfrm>
            <a:off x="14866832" y="15727868"/>
            <a:ext cx="536945" cy="14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1">
            <a:extLst>
              <a:ext uri="{FF2B5EF4-FFF2-40B4-BE49-F238E27FC236}">
                <a16:creationId xmlns:a16="http://schemas.microsoft.com/office/drawing/2014/main" id="{64FD508F-6A6F-40EC-95C1-776712007EA3}"/>
              </a:ext>
            </a:extLst>
          </p:cNvPr>
          <p:cNvCxnSpPr>
            <a:cxnSpLocks/>
          </p:cNvCxnSpPr>
          <p:nvPr/>
        </p:nvCxnSpPr>
        <p:spPr>
          <a:xfrm>
            <a:off x="20344039" y="15598170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1">
            <a:extLst>
              <a:ext uri="{FF2B5EF4-FFF2-40B4-BE49-F238E27FC236}">
                <a16:creationId xmlns:a16="http://schemas.microsoft.com/office/drawing/2014/main" id="{B6FE8C45-2626-4AA3-BFEC-4C5B7875D0F1}"/>
              </a:ext>
            </a:extLst>
          </p:cNvPr>
          <p:cNvCxnSpPr>
            <a:cxnSpLocks/>
          </p:cNvCxnSpPr>
          <p:nvPr/>
        </p:nvCxnSpPr>
        <p:spPr>
          <a:xfrm>
            <a:off x="25814385" y="9711188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1">
            <a:extLst>
              <a:ext uri="{FF2B5EF4-FFF2-40B4-BE49-F238E27FC236}">
                <a16:creationId xmlns:a16="http://schemas.microsoft.com/office/drawing/2014/main" id="{26E468FD-91ED-4EDD-895E-98C4014DCD51}"/>
              </a:ext>
            </a:extLst>
          </p:cNvPr>
          <p:cNvCxnSpPr>
            <a:cxnSpLocks/>
          </p:cNvCxnSpPr>
          <p:nvPr/>
        </p:nvCxnSpPr>
        <p:spPr>
          <a:xfrm>
            <a:off x="25814385" y="12679580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1">
            <a:extLst>
              <a:ext uri="{FF2B5EF4-FFF2-40B4-BE49-F238E27FC236}">
                <a16:creationId xmlns:a16="http://schemas.microsoft.com/office/drawing/2014/main" id="{86AC7335-87F2-4C72-8D1E-4CB6F8144EF4}"/>
              </a:ext>
            </a:extLst>
          </p:cNvPr>
          <p:cNvCxnSpPr>
            <a:cxnSpLocks/>
          </p:cNvCxnSpPr>
          <p:nvPr/>
        </p:nvCxnSpPr>
        <p:spPr>
          <a:xfrm>
            <a:off x="25814385" y="15647972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E1E7A33-4A0C-4E22-AC26-669621538429}"/>
              </a:ext>
            </a:extLst>
          </p:cNvPr>
          <p:cNvSpPr/>
          <p:nvPr/>
        </p:nvSpPr>
        <p:spPr>
          <a:xfrm>
            <a:off x="4981758" y="4394795"/>
            <a:ext cx="4751427" cy="40892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20 trials: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10 (-)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10 (+)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5 unique – 2 repetition</a:t>
            </a:r>
          </a:p>
          <a:p>
            <a:pPr marL="571500" indent="-571500">
              <a:buFontTx/>
              <a:buChar char="-"/>
            </a:pPr>
            <a:endParaRPr lang="he-IL" sz="4400" b="1" dirty="0">
              <a:ln w="66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2D79E1-8852-4915-B04E-7C616C0168DC}"/>
              </a:ext>
            </a:extLst>
          </p:cNvPr>
          <p:cNvSpPr/>
          <p:nvPr/>
        </p:nvSpPr>
        <p:spPr>
          <a:xfrm>
            <a:off x="15633673" y="5020079"/>
            <a:ext cx="4751427" cy="3449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20 trials: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10 (-)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10 (+)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5 unique – 2 repetition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CFCB81-5FA7-44F6-994C-8C38F4AE7B06}"/>
              </a:ext>
            </a:extLst>
          </p:cNvPr>
          <p:cNvSpPr/>
          <p:nvPr/>
        </p:nvSpPr>
        <p:spPr>
          <a:xfrm>
            <a:off x="10287185" y="1426402"/>
            <a:ext cx="4751427" cy="59739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80 trials: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40 (-)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40 (~)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15 unique + 5 from DCT pre - 2 repetition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(personalized)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(also a measure)</a:t>
            </a:r>
          </a:p>
          <a:p>
            <a:endParaRPr lang="he-IL" sz="4400" b="1" dirty="0">
              <a:ln w="66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1C9C95-A687-4CA4-B22D-3AAB814AD3CD}"/>
              </a:ext>
            </a:extLst>
          </p:cNvPr>
          <p:cNvSpPr/>
          <p:nvPr/>
        </p:nvSpPr>
        <p:spPr>
          <a:xfrm>
            <a:off x="21062958" y="2952752"/>
            <a:ext cx="4751427" cy="5531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30 trials: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15 (-)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15 (+)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5 unique +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5 DCT post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+ 5 training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– 1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repetition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C74D4A-7212-4339-BBF0-8EBCE56A2F4C}"/>
              </a:ext>
            </a:extLst>
          </p:cNvPr>
          <p:cNvSpPr/>
          <p:nvPr/>
        </p:nvSpPr>
        <p:spPr>
          <a:xfrm>
            <a:off x="26409446" y="2929073"/>
            <a:ext cx="4751427" cy="5531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e-IL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80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 trials: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80 (-)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80 (+)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10 unique + 10 (form training) – 4 </a:t>
            </a:r>
          </a:p>
          <a:p>
            <a:r>
              <a:rPr lang="en-US" sz="4400" b="1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repetition</a:t>
            </a:r>
          </a:p>
        </p:txBody>
      </p:sp>
    </p:spTree>
    <p:extLst>
      <p:ext uri="{BB962C8B-B14F-4D97-AF65-F5344CB8AC3E}">
        <p14:creationId xmlns:p14="http://schemas.microsoft.com/office/powerpoint/2010/main" val="255358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1334-1BD6-4312-A9EA-922DA2B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plan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16DA-96AD-47BA-BFC3-A3D1DB8C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3571425"/>
            <a:ext cx="30769560" cy="14282235"/>
          </a:xfrm>
        </p:spPr>
        <p:txBody>
          <a:bodyPr numCol="2">
            <a:normAutofit fontScale="550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GB" b="1" dirty="0"/>
              <a:t>Development</a:t>
            </a:r>
            <a:r>
              <a:rPr lang="en-GB" dirty="0"/>
              <a:t> 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Trials-sentences repetition - decision</a:t>
            </a:r>
          </a:p>
          <a:p>
            <a:pPr lvl="2" algn="l" rtl="0">
              <a:lnSpc>
                <a:spcPct val="160000"/>
              </a:lnSpc>
            </a:pPr>
            <a:r>
              <a:rPr lang="en-GB" strike="sngStrike" dirty="0"/>
              <a:t>Implementation </a:t>
            </a:r>
            <a:r>
              <a:rPr lang="en-GB" dirty="0"/>
              <a:t> </a:t>
            </a:r>
            <a:endParaRPr lang="en-GB" dirty="0">
              <a:sym typeface="Wingdings" panose="05000000000000000000" pitchFamily="2" charset="2"/>
            </a:endParaRPr>
          </a:p>
          <a:p>
            <a:pPr lvl="2" algn="l" rtl="0">
              <a:lnSpc>
                <a:spcPct val="160000"/>
              </a:lnSpc>
            </a:pPr>
            <a:r>
              <a:rPr lang="en-GB" dirty="0">
                <a:sym typeface="Wingdings" panose="05000000000000000000" pitchFamily="2" charset="2"/>
              </a:rPr>
              <a:t>decision is still needed but implementation is automatic</a:t>
            </a:r>
            <a:endParaRPr lang="en-GB" strike="sngStrike" dirty="0"/>
          </a:p>
          <a:p>
            <a:pPr lvl="1" algn="l" rtl="0">
              <a:lnSpc>
                <a:spcPct val="160000"/>
              </a:lnSpc>
            </a:pPr>
            <a:r>
              <a:rPr lang="en-GB" dirty="0"/>
              <a:t>Emotional reactivity development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Data saving</a:t>
            </a:r>
          </a:p>
          <a:p>
            <a:pPr lvl="1" algn="l" rtl="0">
              <a:lnSpc>
                <a:spcPct val="160000"/>
              </a:lnSpc>
            </a:pPr>
            <a:r>
              <a:rPr lang="en-GB" dirty="0" err="1"/>
              <a:t>Dct</a:t>
            </a:r>
            <a:r>
              <a:rPr lang="en-GB" dirty="0"/>
              <a:t>-replacement task - decision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Tasks fine details, randomisation and sentence amount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2" algn="l" rtl="0">
              <a:lnSpc>
                <a:spcPct val="160000"/>
              </a:lnSpc>
            </a:pPr>
            <a:r>
              <a:rPr lang="en-GB" strike="sngStrike" dirty="0"/>
              <a:t>Make code flexible to accepting varying amount of sentences, blocks, trials and repetition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MAB (Self-Caught) development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One-back Dichotic development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BMM measurement – brainstorming, decision (A,Y)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Present current ideas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Creating coherent stable flow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That is group dependent (placebo, BMM, AFACT) 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Cross computers tests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Develop easy install process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Sentence recording – decision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 current </a:t>
            </a:r>
            <a:r>
              <a:rPr lang="en-GB" dirty="0" err="1"/>
              <a:t>iftach’s</a:t>
            </a:r>
            <a:r>
              <a:rPr lang="en-GB" dirty="0"/>
              <a:t> code for recording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Or – sync with website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Pay attention to amount of sampled negative and neutral sentences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Additional questionnaires - decision (A)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 – in </a:t>
            </a:r>
            <a:r>
              <a:rPr lang="en-GB" dirty="0" err="1"/>
              <a:t>Qualtricks</a:t>
            </a:r>
            <a:endParaRPr lang="en-GB" dirty="0"/>
          </a:p>
          <a:p>
            <a:pPr lvl="1" algn="l" rtl="0">
              <a:lnSpc>
                <a:spcPct val="160000"/>
              </a:lnSpc>
            </a:pPr>
            <a:r>
              <a:rPr lang="en-GB" dirty="0"/>
              <a:t>Create a protocol</a:t>
            </a:r>
          </a:p>
          <a:p>
            <a:pPr lvl="1" algn="l" rtl="0">
              <a:lnSpc>
                <a:spcPct val="160000"/>
              </a:lnSpc>
            </a:pPr>
            <a:endParaRPr lang="en-GB" dirty="0"/>
          </a:p>
          <a:p>
            <a:pPr lvl="2" algn="l" rtl="0">
              <a:lnSpc>
                <a:spcPct val="160000"/>
              </a:lnSpc>
            </a:pPr>
            <a:endParaRPr lang="en-GB" dirty="0"/>
          </a:p>
          <a:p>
            <a:pPr lvl="2" algn="l" rtl="0">
              <a:lnSpc>
                <a:spcPct val="160000"/>
              </a:lnSpc>
            </a:pPr>
            <a:endParaRPr lang="en-GB" dirty="0"/>
          </a:p>
          <a:p>
            <a:pPr lvl="1" algn="l" rtl="0">
              <a:lnSpc>
                <a:spcPct val="16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0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ED6D64-8BA8-4E2F-B6A4-A8C11876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4BDEB7-DFBA-4CFB-9AE2-D44FE6AD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dirty="0"/>
              <a:t>איזו מטלה מתאמנים עליה – הפחתת אינטראקציית נבדק-מטלה</a:t>
            </a:r>
          </a:p>
          <a:p>
            <a:pPr lvl="1"/>
            <a:r>
              <a:rPr lang="he-IL" dirty="0"/>
              <a:t>מה עושים ל</a:t>
            </a:r>
            <a:r>
              <a:rPr lang="en-US" dirty="0"/>
              <a:t>design</a:t>
            </a:r>
            <a:r>
              <a:rPr lang="he-IL" dirty="0"/>
              <a:t>:</a:t>
            </a:r>
          </a:p>
          <a:p>
            <a:pPr lvl="2"/>
            <a:r>
              <a:rPr lang="he-IL" dirty="0"/>
              <a:t>שינוי המטלה עליה מתאמנים</a:t>
            </a:r>
          </a:p>
          <a:p>
            <a:pPr lvl="3"/>
            <a:r>
              <a:rPr lang="he-IL" dirty="0"/>
              <a:t>מוטורי</a:t>
            </a:r>
          </a:p>
          <a:p>
            <a:pPr lvl="3"/>
            <a:r>
              <a:rPr lang="he-IL" dirty="0"/>
              <a:t>הגירוי שעליו עושים קטגוריזציה</a:t>
            </a:r>
          </a:p>
          <a:p>
            <a:pPr lvl="2"/>
            <a:r>
              <a:rPr lang="he-IL" dirty="0"/>
              <a:t>להשתמש ב-</a:t>
            </a:r>
            <a:r>
              <a:rPr lang="en-US" dirty="0" err="1"/>
              <a:t>oneback</a:t>
            </a:r>
            <a:endParaRPr lang="he-IL" dirty="0"/>
          </a:p>
          <a:p>
            <a:pPr lvl="2"/>
            <a:r>
              <a:rPr lang="he-IL" dirty="0"/>
              <a:t>שינוי של להשתמש במטלה אחרת לגמרי- </a:t>
            </a:r>
            <a:r>
              <a:rPr lang="en-US" dirty="0"/>
              <a:t>go-</a:t>
            </a:r>
            <a:r>
              <a:rPr lang="en-US" dirty="0" err="1"/>
              <a:t>nogo</a:t>
            </a:r>
            <a:r>
              <a:rPr lang="he-IL" dirty="0"/>
              <a:t>.</a:t>
            </a:r>
          </a:p>
          <a:p>
            <a:pPr lvl="2"/>
            <a:r>
              <a:rPr lang="he-IL" dirty="0"/>
              <a:t>אפשרות של שינוי – הגירוי</a:t>
            </a:r>
          </a:p>
          <a:p>
            <a:pPr lvl="3"/>
            <a:r>
              <a:rPr lang="he-IL" dirty="0"/>
              <a:t>שינוי המטלה</a:t>
            </a:r>
          </a:p>
          <a:p>
            <a:pPr lvl="3"/>
            <a:r>
              <a:rPr lang="he-IL" dirty="0"/>
              <a:t>שינוי מוטורי</a:t>
            </a:r>
            <a:endParaRPr lang="en-US" dirty="0"/>
          </a:p>
          <a:p>
            <a:endParaRPr lang="en-US" dirty="0"/>
          </a:p>
          <a:p>
            <a:r>
              <a:rPr lang="he-IL" dirty="0" err="1"/>
              <a:t>רנדומיזציה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שהחלוקה ל</a:t>
            </a:r>
            <a:r>
              <a:rPr lang="en-US" dirty="0"/>
              <a:t>pre-post</a:t>
            </a:r>
            <a:r>
              <a:rPr lang="he-IL" dirty="0"/>
              <a:t> משפטים תהיה לפי גם:</a:t>
            </a:r>
          </a:p>
          <a:p>
            <a:pPr lvl="2"/>
            <a:r>
              <a:rPr lang="he-IL" dirty="0"/>
              <a:t>ודומיין – </a:t>
            </a:r>
            <a:r>
              <a:rPr lang="en-US" dirty="0"/>
              <a:t>randomization by thought domain</a:t>
            </a:r>
            <a:r>
              <a:rPr lang="he-IL" dirty="0"/>
              <a:t>.</a:t>
            </a:r>
          </a:p>
          <a:p>
            <a:pPr lvl="2"/>
            <a:r>
              <a:rPr lang="he-IL" dirty="0"/>
              <a:t>עוצמה – לראות שזה לא מתנגש עם דומיין.</a:t>
            </a:r>
            <a:endParaRPr lang="en-US" dirty="0"/>
          </a:p>
          <a:p>
            <a:r>
              <a:rPr lang="he-IL" b="1" u="sng" dirty="0"/>
              <a:t>פגישה עם ליעד – איזו מטלה מחליפה את </a:t>
            </a:r>
            <a:r>
              <a:rPr lang="en-US" b="1" u="sng" dirty="0" err="1"/>
              <a:t>dct</a:t>
            </a:r>
            <a:r>
              <a:rPr lang="he-IL" b="1" u="sng" dirty="0"/>
              <a:t> בזמן האימון</a:t>
            </a:r>
          </a:p>
        </p:txBody>
      </p:sp>
    </p:spTree>
    <p:extLst>
      <p:ext uri="{BB962C8B-B14F-4D97-AF65-F5344CB8AC3E}">
        <p14:creationId xmlns:p14="http://schemas.microsoft.com/office/powerpoint/2010/main" val="12227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2356D8-3290-45E1-B5D8-84C84CBB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fine details by trials for most tasks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A60821-DD21-4E3E-92F7-782C3068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rtl="0"/>
            <a:r>
              <a:rPr lang="en-US" dirty="0"/>
              <a:t>Any task – 1 Block</a:t>
            </a:r>
          </a:p>
          <a:p>
            <a:pPr lvl="1" algn="l" rtl="0"/>
            <a:r>
              <a:rPr lang="en-US" dirty="0"/>
              <a:t>Task  = 1 Block = 80 trials (40neu/40neg)</a:t>
            </a:r>
          </a:p>
          <a:p>
            <a:pPr lvl="1" algn="l" rtl="0"/>
            <a:r>
              <a:rPr lang="en-US" dirty="0"/>
              <a:t>AFACT = 2 Blocks (160 trials)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Practice = 8 all neutral. (window = 4)</a:t>
            </a:r>
          </a:p>
          <a:p>
            <a:pPr lvl="1" algn="l" rtl="0"/>
            <a:r>
              <a:rPr lang="en-US" dirty="0"/>
              <a:t>For baseline, for AFACT, for MAB including reals examples (feedback – caught)</a:t>
            </a:r>
          </a:p>
          <a:p>
            <a:pPr lvl="1" algn="l" rtl="0"/>
            <a:r>
              <a:rPr lang="en-US" dirty="0"/>
              <a:t>Nature – </a:t>
            </a:r>
            <a:r>
              <a:rPr lang="en-US" dirty="0" err="1"/>
              <a:t>iftach</a:t>
            </a:r>
            <a:r>
              <a:rPr lang="en-US" dirty="0"/>
              <a:t>/</a:t>
            </a:r>
            <a:r>
              <a:rPr lang="en-US" dirty="0" err="1"/>
              <a:t>amit</a:t>
            </a:r>
            <a:endParaRPr lang="en-US" dirty="0"/>
          </a:p>
          <a:p>
            <a:pPr algn="l" rtl="0"/>
            <a:r>
              <a:rPr lang="en-US" dirty="0"/>
              <a:t>Fixation</a:t>
            </a:r>
          </a:p>
          <a:p>
            <a:pPr lvl="1" algn="l" rtl="0"/>
            <a:r>
              <a:rPr lang="en-US" dirty="0"/>
              <a:t>1000ms – XXX</a:t>
            </a:r>
          </a:p>
          <a:p>
            <a:pPr algn="l" rtl="0"/>
            <a:r>
              <a:rPr lang="en-US" dirty="0"/>
              <a:t>AFACT</a:t>
            </a:r>
          </a:p>
          <a:p>
            <a:pPr lvl="1" algn="l" rtl="0"/>
            <a:r>
              <a:rPr lang="en-US" dirty="0"/>
              <a:t>Feedback presentation for 3sec </a:t>
            </a:r>
            <a:r>
              <a:rPr lang="en-US" dirty="0">
                <a:sym typeface="Wingdings" panose="05000000000000000000" pitchFamily="2" charset="2"/>
              </a:rPr>
              <a:t> then blank screen for 1.4sec</a:t>
            </a:r>
          </a:p>
          <a:p>
            <a:pPr lvl="1" algn="l" rtl="0"/>
            <a:r>
              <a:rPr lang="en-US" b="1" dirty="0"/>
              <a:t>Following each feedback a random number of 1 or 2 neutral executive trials </a:t>
            </a:r>
            <a:r>
              <a:rPr lang="en-US" b="1" dirty="0">
                <a:solidFill>
                  <a:srgbClr val="FF0000"/>
                </a:solidFill>
              </a:rPr>
              <a:t>--- I Don’t get it how many neutral trials and how many negatives? Now if u ask 160 u get 208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neutrasl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*1.5 +8</a:t>
            </a:r>
            <a:endParaRPr lang="en-US" b="1" dirty="0">
              <a:solidFill>
                <a:srgbClr val="FF0000"/>
              </a:solidFill>
            </a:endParaRPr>
          </a:p>
          <a:p>
            <a:pPr lvl="1" algn="l" rtl="0"/>
            <a:r>
              <a:rPr lang="en-US" b="1" strike="sngStrike" dirty="0"/>
              <a:t>Bias is calculated out of a maximum of 3 STDs</a:t>
            </a:r>
          </a:p>
          <a:p>
            <a:pPr lvl="1" algn="l" rtl="0"/>
            <a:r>
              <a:rPr lang="en-US" b="1" strike="sngStrike" dirty="0"/>
              <a:t>Facilitation counts as no bias</a:t>
            </a:r>
          </a:p>
          <a:p>
            <a:pPr algn="l" rtl="0"/>
            <a:r>
              <a:rPr lang="en-US" b="1" dirty="0"/>
              <a:t>SUDS – emotional reactivity</a:t>
            </a:r>
          </a:p>
          <a:p>
            <a:pPr lvl="1" algn="l" rtl="0"/>
            <a:r>
              <a:rPr lang="en-US" b="1" dirty="0"/>
              <a:t>Should we have them</a:t>
            </a:r>
          </a:p>
          <a:p>
            <a:pPr lvl="1" algn="l" rtl="0"/>
            <a:r>
              <a:rPr lang="en-US" b="1" dirty="0"/>
              <a:t>Pre-baseline, pre-AFACT, post-AFACT, post-MAB</a:t>
            </a:r>
          </a:p>
          <a:p>
            <a:pPr lvl="1" algn="l" rtl="0"/>
            <a:r>
              <a:rPr lang="en-US" b="1" dirty="0"/>
              <a:t>Take from </a:t>
            </a:r>
            <a:r>
              <a:rPr lang="en-US" b="1" dirty="0" err="1"/>
              <a:t>Ifatch</a:t>
            </a:r>
            <a:endParaRPr lang="en-US" b="1" dirty="0"/>
          </a:p>
          <a:p>
            <a:pPr algn="l" rtl="0"/>
            <a:r>
              <a:rPr lang="en-US" dirty="0"/>
              <a:t>Baseline = 80 trials</a:t>
            </a:r>
          </a:p>
          <a:p>
            <a:pPr algn="l" rtl="0"/>
            <a:r>
              <a:rPr lang="en-US" dirty="0"/>
              <a:t>Training (AFACT) = 160 –in two block (break = 3 minutes)</a:t>
            </a:r>
          </a:p>
          <a:p>
            <a:pPr algn="l" rtl="0"/>
            <a:r>
              <a:rPr lang="en-US" dirty="0"/>
              <a:t>Post  intervention = 80 trials</a:t>
            </a:r>
          </a:p>
          <a:p>
            <a:pPr algn="l" rtl="0"/>
            <a:r>
              <a:rPr lang="en-US" dirty="0"/>
              <a:t>MAB (self-caught = 40 / probe-caught=80)</a:t>
            </a:r>
          </a:p>
          <a:p>
            <a:pPr lvl="1" algn="l" rtl="0"/>
            <a:r>
              <a:rPr lang="en-US" dirty="0"/>
              <a:t>If probe </a:t>
            </a:r>
            <a:r>
              <a:rPr lang="en-US" dirty="0">
                <a:sym typeface="Wingdings" panose="05000000000000000000" pitchFamily="2" charset="2"/>
              </a:rPr>
              <a:t> after half of negs and neutrals</a:t>
            </a:r>
          </a:p>
          <a:p>
            <a:pPr lvl="1" algn="l" rtl="0"/>
            <a:r>
              <a:rPr lang="en-US" dirty="0"/>
              <a:t>Presented until answer</a:t>
            </a:r>
          </a:p>
          <a:p>
            <a:pPr lvl="1" algn="l" rtl="0"/>
            <a:r>
              <a:rPr lang="en-US" dirty="0"/>
              <a:t>Followed by 1.5sec blank </a:t>
            </a:r>
            <a:r>
              <a:rPr lang="en-US" dirty="0">
                <a:sym typeface="Wingdings" panose="05000000000000000000" pitchFamily="2" charset="2"/>
              </a:rPr>
              <a:t> random number of 1 or 2 neutral trials</a:t>
            </a:r>
            <a:endParaRPr lang="en-US" dirty="0"/>
          </a:p>
          <a:p>
            <a:pPr algn="l" rtl="0"/>
            <a:r>
              <a:rPr lang="en-US" dirty="0"/>
              <a:t>Catch trials</a:t>
            </a:r>
          </a:p>
          <a:p>
            <a:pPr lvl="1" algn="l" rtl="0"/>
            <a:r>
              <a:rPr lang="en-US" dirty="0" err="1"/>
              <a:t>Liad</a:t>
            </a:r>
            <a:r>
              <a:rPr lang="en-US" dirty="0"/>
              <a:t> – only at baseline – 10/80</a:t>
            </a:r>
          </a:p>
          <a:p>
            <a:pPr algn="l" rtl="0"/>
            <a:endParaRPr lang="en-US" dirty="0"/>
          </a:p>
          <a:p>
            <a:pPr lvl="1" algn="l" rtl="0">
              <a:buFontTx/>
              <a:buChar char="-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932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F1F480-0955-4C6B-8344-7339F833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Habituation prevention strategies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38C49A-2800-4635-9890-BDBB04DC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Limiting number of trials</a:t>
            </a:r>
          </a:p>
          <a:p>
            <a:pPr algn="l" rtl="0"/>
            <a:r>
              <a:rPr lang="en-US" dirty="0"/>
              <a:t>Exciding the number of exposure</a:t>
            </a:r>
          </a:p>
          <a:p>
            <a:pPr algn="l" rtl="0"/>
            <a:r>
              <a:rPr lang="en-US" dirty="0"/>
              <a:t>Exciding the number of sentences sampling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185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6554</TotalTime>
  <Words>1011</Words>
  <Application>Microsoft Office PowerPoint</Application>
  <PresentationFormat>Custom</PresentationFormat>
  <Paragraphs>237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EXPERIMENTAL DESIGN</vt:lpstr>
      <vt:lpstr>Missions - Tomer </vt:lpstr>
      <vt:lpstr>PowerPoint Presentation</vt:lpstr>
      <vt:lpstr>PowerPoint Presentation</vt:lpstr>
      <vt:lpstr>PowerPoint Presentation</vt:lpstr>
      <vt:lpstr>Progress plan</vt:lpstr>
      <vt:lpstr>PowerPoint Presentation</vt:lpstr>
      <vt:lpstr>Design fine details by trials for most tasks</vt:lpstr>
      <vt:lpstr>Sentences Habituation prevention strategies</vt:lpstr>
      <vt:lpstr>Alternative Training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תומר עוז</dc:creator>
  <cp:lastModifiedBy>תומר עוז</cp:lastModifiedBy>
  <cp:revision>76</cp:revision>
  <dcterms:created xsi:type="dcterms:W3CDTF">2019-05-28T12:41:57Z</dcterms:created>
  <dcterms:modified xsi:type="dcterms:W3CDTF">2020-08-27T14:17:38Z</dcterms:modified>
</cp:coreProperties>
</file>