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  <p:sldMasterId id="2147483992" r:id="rId2"/>
    <p:sldMasterId id="2147484009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1" r:id="rId5"/>
    <p:sldId id="260" r:id="rId6"/>
    <p:sldId id="266" r:id="rId7"/>
    <p:sldId id="269" r:id="rId8"/>
    <p:sldId id="273" r:id="rId9"/>
    <p:sldId id="257" r:id="rId10"/>
    <p:sldId id="259" r:id="rId11"/>
    <p:sldId id="263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7382095-5385-41A5-99BC-BFA04CD8A758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E0891F7-0927-431C-9CA1-0F5E6CF6B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52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5E87F53-21F9-4DDE-A824-9AB501D0689C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EF681A-E465-4D17-827E-8BFE2CB41C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0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F681A-E465-4D17-827E-8BFE2CB41CB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79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F681A-E465-4D17-827E-8BFE2CB41CB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11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52B-2AE6-4B7F-8ED3-D63A78142C6B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D592507-AB91-4360-BDAF-7857606E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47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E483-59D8-4067-BF46-B1A90D6EE25A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BF75-E7C0-49CD-AD6E-87C8F2C573E0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52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6289-568E-4CD1-ACFA-D6E361811EF8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4AFB-AB27-407B-ADCC-1AB30A26CF9F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44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B729-F5DA-4FAB-A1CB-1234FF370117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FE1B-A75C-4069-9A8B-1C0B961EEE91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3B7-2C4B-4CFA-9795-7B615C1BFC0D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E72-DA80-4032-A0BE-30A8E0DC82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811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655"/>
            <a:ext cx="8596668" cy="4452707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E92-8EC6-4675-B394-CF67623443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0"/>
            <a:ext cx="683339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D592507-AB91-4360-BDAF-7857606E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8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FD8C-86DD-4A44-89C2-F3E3EE7E4F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9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655"/>
            <a:ext cx="8596668" cy="4452707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A94E-D15C-4163-8E1A-0D8B7AAA4189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D592507-AB91-4360-BDAF-7857606EC9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0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8F6E-7D34-4C57-B9B3-C1865B2B18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130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23F-2BFB-4036-A8D0-97FCC8BECB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216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AE9-035D-474B-81D1-D93C17C210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D9ED-989F-4961-9C55-BFFFA30A6B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87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FA4E-455D-48CF-B431-D6185D0C29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74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64F-7164-41AB-B135-9EE4A1E9F0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83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85F-EFAD-4D4A-9273-7B1848D90D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22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5FF-5366-4A83-9EC6-C8960F95D7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F496CB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F496CB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344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3602-33DA-459F-9CF7-B6CCF662E3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09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050C-EE7B-4E3B-8275-20D308B343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F496CB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F496CB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2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6593-60C7-4359-AFDB-60D154A3DFA4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DDAA-52F9-49A8-BE76-BDDF711A5E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06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0A24-742B-48D1-88B0-96F5AD661C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57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CE2B-2F1C-4C92-AC66-39E666B915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11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8FB25-6385-4ED9-AE7A-BB50EB0B1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42CACB-DE34-4B3C-9468-C07B2EE5B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91E5F8-9D34-403C-8344-B55986A7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A6E-7FC3-4D10-B403-FFF9DF800B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CC6D7D-358E-4D1C-AF63-D697324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4CFADF-8224-44B4-9DC9-D2843982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05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736B9-69D3-4DA0-A89E-740B4275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23B3DD-DE2B-476C-8C6C-85455413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ED0FA-BCA0-4A2A-9107-0BF53F18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9BE7-E9AE-4233-A904-5C92EEBF62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06E6AF-A1F7-4EFB-AEC2-91222E10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B3F95A-90D9-488E-BEAA-7F89057A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317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C78513B-E480-44F1-98BE-B9C3D66734BD}" type="slidenum">
              <a:rPr lang="x-none" smtClean="0">
                <a:solidFill>
                  <a:prstClr val="white"/>
                </a:solidFill>
              </a:rPr>
              <a:pPr/>
              <a:t>‹#›</a:t>
            </a:fld>
            <a:endParaRPr lang="x-non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70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12BA8-AFC6-4695-A4B6-694C0E51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83EC4C-C8BB-4911-B3D6-568DD108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B563F5-2F43-4501-9700-048A7FCF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7E83-AFF9-4B6B-BD64-9114CC20F3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04C405-F150-41B1-B1A5-3DD25259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A8AA93-D24C-483A-BB93-82D8DB45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26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E2745-F059-4255-881E-5431692B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C6BDB-DE87-4653-BA0E-F91F92EF0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BADFF7-4348-417B-A799-F0F93928A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0AD277-6A1E-47B3-BCFF-3CEC1C39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C94-B813-4EA9-B991-008667AF82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586F86-2A16-43C1-BD0B-4EE5977E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D66914-45E8-4826-96A0-29AF010B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10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DFD270-EAAD-4C5E-8832-B33D1F5E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D00BD-23D8-4F06-B89E-EB63FDA7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A128A3-EA17-4D76-8E53-07C1F47CD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636D67-241D-41A8-8F51-733E6041B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3255AF-BD3E-41FE-882D-4F67635A5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C074F14-3717-4327-9F0D-EC5D75C0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CF6E-7F06-45B6-B3AF-E15EAA1587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EDA38A-AB5A-4912-AF94-E5319308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FA95BBD-0A26-4B26-B191-58794368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626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77D6E8-409A-489A-8B8C-883BEE90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8B6183-306A-4A40-8A5E-A622BFDE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B7E-9385-401D-A1E4-83E498224F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7A5050-AAB0-4192-AC20-319787AF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10F140-C7BB-416D-AC16-9A990022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4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3F5756-1E3A-497D-A9A9-58365D6A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7C67-2ADB-4A1A-8C3D-B1706947A2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54ECA6-46D9-49FA-9D77-A26E7189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AD91E6-0C49-45B2-A99E-AE9DE278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0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6009-0EBB-4D9C-957C-DDED755F6D9D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01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170E4-536F-47C8-AF16-1825713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D3BE1A-F9A2-41AE-9B54-83381EC8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785537-C928-49D6-ADDD-55D2BEA8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CB91F6-A619-4E4F-8470-FE74AAF7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B521-04D0-4D72-88F1-2E7D4308C4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A90A46-84C8-49DF-931C-D5DBE13B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5B345F-FA90-4DC1-828D-82BAC244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685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F8A5B-4849-4F5C-898A-DA1E8431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4E06D2-90E4-4E94-B77F-AB01D23AD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5232CE-A632-43A3-A2AA-37B33324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5168C7-3327-4AF8-94C4-82D1C013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A5A3-1CE6-4030-BE15-27925CB06C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400C95-A472-471D-809F-A606D05B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D73DC3-8C6D-41B1-9542-E5F678C4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058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F954D-4109-4B04-9730-ED9B403E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07338C-BD74-4576-8A92-6BE268E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FE2E00-B220-48EE-AB63-E97B762A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E800-EE6A-4644-AB2B-7F4F3B6941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B7CBD-F4F3-44DC-9E10-9C187A38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752887-32D8-4FBA-84B5-5C499DF2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070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E455B5-4E2E-4C2B-B84C-6C64D3FB6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D066F7-D18F-4E64-9A69-3391730B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700B5-CCE4-4570-8A3B-33C9A0AC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A640-BE74-44E9-9F26-27C3A7FBBC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62830F-15BA-4D4B-B479-26E94A0F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7E149A-D97B-4F3A-83C8-90E9CB06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9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107B-0BA4-4F9F-8F9F-43E13D4008C0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06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3876-899A-4E71-8E8B-1A29BC35FA7C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428-88D7-491A-B184-5CE44BBDE8CB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1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0208-A421-40DE-84FC-878392E0DCC0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75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A6D6-C30E-4C97-8636-944D7DAA4D37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F4E5-B011-4827-9B6D-8E9EB50A6A87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776" y="127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0D592507-AB91-4360-BDAF-7857606E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67EC70F-99F2-4A95-A396-AC7E1B81E8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914400"/>
            <a:fld id="{0D592507-AB91-4360-BDAF-7857606EC979}" type="slidenum">
              <a:rPr lang="en-US" smtClean="0">
                <a:solidFill>
                  <a:srgbClr val="F496CB">
                    <a:lumMod val="75000"/>
                  </a:srgbClr>
                </a:solidFill>
              </a:rPr>
              <a:pPr defTabSz="914400"/>
              <a:t>‹#›</a:t>
            </a:fld>
            <a:endParaRPr lang="en-US">
              <a:solidFill>
                <a:srgbClr val="F496CB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9009EF-A167-4B4F-9199-38C44E98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F4AEA6-8BE7-41D5-B7D7-9D8B1549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630D37-053A-4D57-9122-B21420F7C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5FD1A10-9BDE-4429-8221-332D6BCFA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1/20/2020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CAB14-1FBC-4663-959D-7E9CE300D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D91C15-4885-41E6-836C-ACDD357D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C78513B-E480-44F1-98BE-B9C3D66734BD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kdm/lang-perf" TargetMode="External"/><Relationship Id="rId2" Type="http://schemas.openxmlformats.org/officeDocument/2006/relationships/hyperlink" Target="https://github.com/jadore801120/attention-is-all-you-need-pyto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7061200" y="5226050"/>
            <a:ext cx="2597150" cy="1695450"/>
          </a:xfrm>
          <a:custGeom>
            <a:avLst/>
            <a:gdLst>
              <a:gd name="connsiteX0" fmla="*/ 2597150 w 2597150"/>
              <a:gd name="connsiteY0" fmla="*/ 0 h 1695450"/>
              <a:gd name="connsiteX1" fmla="*/ 2495550 w 2597150"/>
              <a:gd name="connsiteY1" fmla="*/ 311150 h 1695450"/>
              <a:gd name="connsiteX2" fmla="*/ 488950 w 2597150"/>
              <a:gd name="connsiteY2" fmla="*/ 1695450 h 1695450"/>
              <a:gd name="connsiteX3" fmla="*/ 0 w 2597150"/>
              <a:gd name="connsiteY3" fmla="*/ 1682750 h 1695450"/>
              <a:gd name="connsiteX4" fmla="*/ 2597150 w 2597150"/>
              <a:gd name="connsiteY4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7150" h="1695450">
                <a:moveTo>
                  <a:pt x="2597150" y="0"/>
                </a:moveTo>
                <a:lnTo>
                  <a:pt x="2495550" y="311150"/>
                </a:lnTo>
                <a:lnTo>
                  <a:pt x="488950" y="1695450"/>
                </a:lnTo>
                <a:lnTo>
                  <a:pt x="0" y="1682750"/>
                </a:lnTo>
                <a:lnTo>
                  <a:pt x="25971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164" y="2542072"/>
            <a:ext cx="7656716" cy="978038"/>
          </a:xfrm>
        </p:spPr>
        <p:txBody>
          <a:bodyPr/>
          <a:lstStyle/>
          <a:p>
            <a:pPr algn="l"/>
            <a:r>
              <a:rPr lang="en-US" sz="6600" dirty="0" smtClean="0"/>
              <a:t>MeshCNN  Attention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631" y="4424687"/>
            <a:ext cx="2455569" cy="40361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Tomer Ronen (Gamut)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9" t="52861" r="32468" b="18677"/>
          <a:stretch/>
        </p:blipFill>
        <p:spPr>
          <a:xfrm rot="849227">
            <a:off x="3830117" y="5042939"/>
            <a:ext cx="2395471" cy="124925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84517" y="4424687"/>
            <a:ext cx="2577804" cy="457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Tomer Shanny (Albedo)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50655" y="4424687"/>
            <a:ext cx="2502558" cy="446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Dana Cohen (Mitsuba)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9" t="40537" r="32908" b="23959"/>
          <a:stretch/>
        </p:blipFill>
        <p:spPr>
          <a:xfrm>
            <a:off x="925951" y="4925085"/>
            <a:ext cx="2294936" cy="14849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6" t="39216" r="29681" b="26746"/>
          <a:stretch/>
        </p:blipFill>
        <p:spPr>
          <a:xfrm rot="11655985">
            <a:off x="6528508" y="5066538"/>
            <a:ext cx="2601532" cy="14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78255" y="6205186"/>
            <a:ext cx="2272145" cy="8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191005"/>
              </p:ext>
            </p:extLst>
          </p:nvPr>
        </p:nvGraphicFramePr>
        <p:xfrm>
          <a:off x="594739" y="1239218"/>
          <a:ext cx="525744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843">
                  <a:extLst>
                    <a:ext uri="{9D8B030D-6E8A-4147-A177-3AD203B41FA5}">
                      <a16:colId xmlns:a16="http://schemas.microsoft.com/office/drawing/2014/main" xmlns="" val="791293594"/>
                    </a:ext>
                  </a:extLst>
                </a:gridCol>
                <a:gridCol w="1591602">
                  <a:extLst>
                    <a:ext uri="{9D8B030D-6E8A-4147-A177-3AD203B41FA5}">
                      <a16:colId xmlns:a16="http://schemas.microsoft.com/office/drawing/2014/main" xmlns="" val="1545769925"/>
                    </a:ext>
                  </a:extLst>
                </a:gridCol>
              </a:tblGrid>
              <a:tr h="511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474687"/>
                  </a:ext>
                </a:extLst>
              </a:tr>
              <a:tr h="511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Original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94.2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5246661"/>
                  </a:ext>
                </a:extLst>
              </a:tr>
              <a:tr h="511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More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params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025105"/>
                  </a:ext>
                </a:extLst>
              </a:tr>
              <a:tr h="511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Global</a:t>
                      </a:r>
                      <a:r>
                        <a:rPr lang="en-US" sz="2000" baseline="0" dirty="0" smtClean="0"/>
                        <a:t> attention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93.8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89908"/>
                  </a:ext>
                </a:extLst>
              </a:tr>
              <a:tr h="511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Local attention</a:t>
                      </a:r>
                      <a:r>
                        <a:rPr lang="en-US" sz="2000" baseline="0" dirty="0" smtClean="0"/>
                        <a:t> (5-neighbor)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95.0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9814009"/>
                  </a:ext>
                </a:extLst>
              </a:tr>
              <a:tr h="92988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Global</a:t>
                      </a:r>
                      <a:r>
                        <a:rPr lang="en-US" sz="2000" baseline="0" dirty="0" smtClean="0"/>
                        <a:t> attention +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000" baseline="0" dirty="0" smtClean="0"/>
                        <a:t>positional encoding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97.3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095839"/>
                  </a:ext>
                </a:extLst>
              </a:tr>
              <a:tr h="92988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Local</a:t>
                      </a:r>
                      <a:r>
                        <a:rPr lang="en-US" sz="2000" baseline="0" dirty="0" smtClean="0"/>
                        <a:t> attention +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positional encoding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96.8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381487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223001" y="1413164"/>
            <a:ext cx="3898899" cy="445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F496CB">
                  <a:lumMod val="75000"/>
                </a:srgbClr>
              </a:buClr>
              <a:buFont typeface="Wingdings 3" charset="2"/>
              <a:buNone/>
              <a:defRPr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We also ran:</a:t>
            </a:r>
          </a:p>
          <a:p>
            <a:pPr>
              <a:lnSpc>
                <a:spcPct val="200000"/>
              </a:lnSpc>
              <a:buClr>
                <a:srgbClr val="F496CB">
                  <a:lumMod val="75000"/>
                </a:srgbClr>
              </a:buClr>
              <a:defRPr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Shrec_16 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 Shrec_10 classification </a:t>
            </a:r>
            <a:r>
              <a:rPr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datasets</a:t>
            </a:r>
            <a:endParaRPr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14F547-BB7D-44C3-B325-E7D6E0BE0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5" t="25026" r="20753" b="23024"/>
          <a:stretch/>
        </p:blipFill>
        <p:spPr>
          <a:xfrm>
            <a:off x="9072388" y="4810267"/>
            <a:ext cx="3120680" cy="211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A6802B-E463-4591-9AE2-FD0381F7F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2" t="53302" r="56110" b="19952"/>
          <a:stretch/>
        </p:blipFill>
        <p:spPr>
          <a:xfrm>
            <a:off x="7889424" y="5236857"/>
            <a:ext cx="1266092" cy="1432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ECCDE3-4C45-401E-9A62-8261344CA8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2" t="16946" r="16847" b="15545"/>
          <a:stretch/>
        </p:blipFill>
        <p:spPr>
          <a:xfrm>
            <a:off x="9073456" y="2318965"/>
            <a:ext cx="3119612" cy="2491302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>
            <a:off x="9264073" y="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8983134" y="-93133"/>
            <a:ext cx="3189624" cy="2466108"/>
          </a:xfrm>
          <a:custGeom>
            <a:avLst/>
            <a:gdLst>
              <a:gd name="connsiteX0" fmla="*/ 221673 w 3066473"/>
              <a:gd name="connsiteY0" fmla="*/ 0 h 2382982"/>
              <a:gd name="connsiteX1" fmla="*/ 3066473 w 3066473"/>
              <a:gd name="connsiteY1" fmla="*/ 2318328 h 2382982"/>
              <a:gd name="connsiteX2" fmla="*/ 0 w 3066473"/>
              <a:gd name="connsiteY2" fmla="*/ 2382982 h 2382982"/>
              <a:gd name="connsiteX3" fmla="*/ 221673 w 3066473"/>
              <a:gd name="connsiteY3" fmla="*/ 0 h 238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6473" h="2382982">
                <a:moveTo>
                  <a:pt x="221673" y="0"/>
                </a:moveTo>
                <a:lnTo>
                  <a:pt x="3066473" y="2318328"/>
                </a:lnTo>
                <a:lnTo>
                  <a:pt x="0" y="2382982"/>
                </a:lnTo>
                <a:lnTo>
                  <a:pt x="221673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655"/>
            <a:ext cx="8596668" cy="48121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MeshCNN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Attention is All You Need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Stand-Alone Self-Attention in Vision Models 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r>
              <a:rPr lang="en-US" sz="2400" dirty="0" smtClean="0"/>
              <a:t>attention-is-all-you-need-</a:t>
            </a:r>
            <a:r>
              <a:rPr lang="en-US" sz="2400" dirty="0" err="1" smtClean="0"/>
              <a:t>pytorch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>
                <a:hlinkClick r:id="rId2"/>
              </a:rPr>
              <a:t>github.com/jadore801120/attention-is-all-you-need-</a:t>
            </a:r>
            <a:r>
              <a:rPr lang="en-US" dirty="0" err="1" smtClean="0">
                <a:hlinkClick r:id="rId2"/>
              </a:rPr>
              <a:t>pytorch</a:t>
            </a:r>
            <a:endParaRPr lang="en-US" dirty="0"/>
          </a:p>
          <a:p>
            <a:r>
              <a:rPr lang="en-US" sz="2400" dirty="0" err="1" smtClean="0"/>
              <a:t>lang</a:t>
            </a:r>
            <a:r>
              <a:rPr lang="en-US" sz="2400" dirty="0" smtClean="0"/>
              <a:t>-perf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pankdm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lang</a:t>
            </a:r>
            <a:r>
              <a:rPr lang="en-US" dirty="0" smtClean="0">
                <a:hlinkClick r:id="rId3"/>
              </a:rPr>
              <a:t>-perf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655"/>
            <a:ext cx="8596668" cy="50588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Pooling: collapsing less important edges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What hints that an edge is “more important” than others?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/>
              <a:t>Paper’s method </a:t>
            </a:r>
            <a:r>
              <a:rPr lang="en-US" sz="2400" dirty="0" smtClean="0"/>
              <a:t>- features’ L2 norm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/>
              <a:t>Our method – </a:t>
            </a:r>
            <a:r>
              <a:rPr lang="en-US" sz="2400" dirty="0" smtClean="0"/>
              <a:t>self-attention </a:t>
            </a:r>
            <a:r>
              <a:rPr lang="en-US" sz="2400" dirty="0"/>
              <a:t>layers to the rescue</a:t>
            </a:r>
            <a:r>
              <a:rPr lang="en-US" sz="2400" dirty="0" smtClean="0"/>
              <a:t>!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attention layer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312333"/>
            <a:ext cx="8785980" cy="47290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Learns to create a weighted combination of the input features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For every “</a:t>
            </a:r>
            <a:r>
              <a:rPr lang="en-US" sz="2200" dirty="0"/>
              <a:t>word” (pixel, edge), </a:t>
            </a:r>
            <a:r>
              <a:rPr lang="en-US" sz="2200" dirty="0" smtClean="0"/>
              <a:t>the importance of every other word is determined by the relation</a:t>
            </a:r>
            <a:br>
              <a:rPr lang="en-US" sz="2200" dirty="0" smtClean="0"/>
            </a:br>
            <a:r>
              <a:rPr lang="en-US" sz="2200" dirty="0" smtClean="0"/>
              <a:t>between their features.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9830" t="6126" r="1120" b="5922"/>
          <a:stretch/>
        </p:blipFill>
        <p:spPr>
          <a:xfrm>
            <a:off x="6579138" y="2619000"/>
            <a:ext cx="3029714" cy="4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74002" y="0"/>
            <a:ext cx="3375198" cy="694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578600" y="5143500"/>
            <a:ext cx="2875705" cy="180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with Attention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1" t="47048" r="32292" b="22049"/>
          <a:stretch/>
        </p:blipFill>
        <p:spPr>
          <a:xfrm>
            <a:off x="6335043" y="3898101"/>
            <a:ext cx="5052683" cy="2819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3" t="30590" r="31357" b="20567"/>
          <a:stretch/>
        </p:blipFill>
        <p:spPr>
          <a:xfrm rot="3405983">
            <a:off x="8837060" y="712127"/>
            <a:ext cx="3703044" cy="33198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3" t="41031" r="36545" b="24248"/>
          <a:stretch/>
        </p:blipFill>
        <p:spPr>
          <a:xfrm>
            <a:off x="1228479" y="3782675"/>
            <a:ext cx="4375115" cy="3088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30" y="1466000"/>
            <a:ext cx="8957275" cy="44527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mixed_features, attn = attention(features, mesh)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cs typeface="Courier New" panose="02070309020205020404" pitchFamily="49" charset="0"/>
              </a:rPr>
              <a:t>attn [n_edges, n_edges] holds the importance every edge assigns all the others.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cs typeface="Courier New" panose="02070309020205020404" pitchFamily="49" charset="0"/>
              </a:rPr>
              <a:t>edge priority = mean importance</a:t>
            </a:r>
          </a:p>
          <a:p>
            <a:pPr>
              <a:lnSpc>
                <a:spcPct val="150000"/>
              </a:lnSpc>
            </a:pP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74002" y="0"/>
            <a:ext cx="3375198" cy="694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578600" y="5143500"/>
            <a:ext cx="2875705" cy="180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with Attention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1" t="47048" r="32292" b="22049"/>
          <a:stretch/>
        </p:blipFill>
        <p:spPr>
          <a:xfrm>
            <a:off x="6335043" y="3898101"/>
            <a:ext cx="5052683" cy="2819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3" t="30590" r="31357" b="20567"/>
          <a:stretch/>
        </p:blipFill>
        <p:spPr>
          <a:xfrm rot="3405983">
            <a:off x="8837060" y="712127"/>
            <a:ext cx="3703044" cy="33198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63" t="41031" r="36545" b="24248"/>
          <a:stretch/>
        </p:blipFill>
        <p:spPr>
          <a:xfrm>
            <a:off x="1228479" y="3782675"/>
            <a:ext cx="4375115" cy="3088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30" y="1466000"/>
            <a:ext cx="8957275" cy="44527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mixed_features, attn = attention(features, mesh)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cs typeface="Courier New" panose="02070309020205020404" pitchFamily="49" charset="0"/>
              </a:rPr>
              <a:t>attn [n_edges, n_edges] holds the importance every edge assigns all the others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cs typeface="Courier New" panose="02070309020205020404" pitchFamily="49" charset="0"/>
              </a:rPr>
              <a:t>edge priority = mean importance</a:t>
            </a:r>
          </a:p>
          <a:p>
            <a:pPr>
              <a:lnSpc>
                <a:spcPct val="150000"/>
              </a:lnSpc>
            </a:pP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0511483" y="-22583"/>
            <a:ext cx="1706275" cy="4026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-38637" y="2793634"/>
            <a:ext cx="1733361" cy="40901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3C28A29A-B21F-4018-A81A-2C7CE04D9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6" t="47946" r="33340" b="23253"/>
          <a:stretch/>
        </p:blipFill>
        <p:spPr>
          <a:xfrm>
            <a:off x="3084475" y="95585"/>
            <a:ext cx="5954275" cy="32142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513B-E480-44F1-98BE-B9C3D66734BD}" type="slidenum">
              <a:rPr lang="x-none" smtClean="0">
                <a:solidFill>
                  <a:prstClr val="white"/>
                </a:solidFill>
              </a:rPr>
              <a:pPr/>
              <a:t>6</a:t>
            </a:fld>
            <a:endParaRPr lang="x-none" dirty="0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CA7DCFD-485F-446E-9111-79A99145E9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8" t="48115" r="32959" b="23084"/>
          <a:stretch/>
        </p:blipFill>
        <p:spPr>
          <a:xfrm>
            <a:off x="3084475" y="3547124"/>
            <a:ext cx="6037257" cy="3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1" t="41904" r="37460" b="27620"/>
          <a:stretch/>
        </p:blipFill>
        <p:spPr>
          <a:xfrm>
            <a:off x="5355771" y="2325878"/>
            <a:ext cx="8056844" cy="4895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 Local 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2534" y="1552639"/>
                <a:ext cx="11146366" cy="512756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Global: weighted combination of all the edges</a:t>
                </a:r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Local: weighted combination of the edge’s neighborhood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Neighborhood: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 smtClean="0"/>
                  <a:t>Paper: neighbor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200" dirty="0" smtClean="0"/>
                  <a:t> share a triangle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 smtClean="0"/>
                  <a:t>We define second (and higher) degree neighbors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 smtClean="0"/>
                  <a:t>Define the dual graph: mesh edge 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 dual node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 smtClean="0">
                    <a:sym typeface="Wingdings" panose="05000000000000000000" pitchFamily="2" charset="2"/>
                  </a:rPr>
                  <a:t>Degree = shortest path length (based on BFS)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4" y="1552639"/>
                <a:ext cx="11146366" cy="5127561"/>
              </a:xfrm>
              <a:blipFill rotWithShape="0"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8447314" y="-39951"/>
            <a:ext cx="3846286" cy="2394857"/>
          </a:xfrm>
          <a:custGeom>
            <a:avLst/>
            <a:gdLst>
              <a:gd name="connsiteX0" fmla="*/ 3744686 w 3846286"/>
              <a:gd name="connsiteY0" fmla="*/ 2293257 h 2394857"/>
              <a:gd name="connsiteX1" fmla="*/ 2496457 w 3846286"/>
              <a:gd name="connsiteY1" fmla="*/ 0 h 2394857"/>
              <a:gd name="connsiteX2" fmla="*/ 0 w 3846286"/>
              <a:gd name="connsiteY2" fmla="*/ 29028 h 2394857"/>
              <a:gd name="connsiteX3" fmla="*/ 914400 w 3846286"/>
              <a:gd name="connsiteY3" fmla="*/ 2394857 h 2394857"/>
              <a:gd name="connsiteX4" fmla="*/ 3846286 w 3846286"/>
              <a:gd name="connsiteY4" fmla="*/ 2380343 h 239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6286" h="2394857">
                <a:moveTo>
                  <a:pt x="3744686" y="2293257"/>
                </a:moveTo>
                <a:lnTo>
                  <a:pt x="2496457" y="0"/>
                </a:lnTo>
                <a:lnTo>
                  <a:pt x="0" y="29028"/>
                </a:lnTo>
                <a:lnTo>
                  <a:pt x="914400" y="2394857"/>
                </a:lnTo>
                <a:lnTo>
                  <a:pt x="3846286" y="238034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Encoding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4457" y="1413164"/>
                <a:ext cx="9742718" cy="488834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dirty="0" smtClean="0"/>
                  <a:t>Naïve attention is </a:t>
                </a:r>
                <a:r>
                  <a:rPr lang="en-US" sz="2400" dirty="0"/>
                  <a:t>permutation invariant </a:t>
                </a:r>
                <a:r>
                  <a:rPr lang="en-US" sz="2400" dirty="0" smtClean="0"/>
                  <a:t>– unaware of positions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200" dirty="0" smtClean="0"/>
                  <a:t>Edges with similar features have similar importances, even if one of them is much further away</a:t>
                </a:r>
              </a:p>
              <a:p>
                <a:pPr marL="57150" indent="0">
                  <a:spcBef>
                    <a:spcPts val="1800"/>
                  </a:spcBef>
                  <a:buNone/>
                </a:pPr>
                <a:endParaRPr lang="en-US" sz="140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sz="2400" dirty="0" smtClean="0"/>
                  <a:t>The solution – positional encoding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200" dirty="0" smtClean="0"/>
                  <a:t>The importance of a word is determined by the word’s features </a:t>
                </a:r>
                <a:r>
                  <a:rPr lang="en-US" sz="2200" b="1" dirty="0" smtClean="0"/>
                  <a:t>and position relative to the query word</a:t>
                </a:r>
                <a:r>
                  <a:rPr lang="en-US" sz="2200" dirty="0" smtClean="0"/>
                  <a:t>.</a:t>
                </a:r>
                <a:endParaRPr lang="en-US" sz="2200" b="1" dirty="0" smtClean="0"/>
              </a:p>
              <a:p>
                <a:pPr lvl="1">
                  <a:spcBef>
                    <a:spcPts val="1800"/>
                  </a:spcBef>
                </a:pPr>
                <a:r>
                  <a:rPr lang="en-US" sz="2200" dirty="0" smtClean="0"/>
                  <a:t>We use a different learned position vector for every neighbor degree: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𝑝𝑜𝑠𝑖𝑡𝑖𝑜𝑛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457" y="1413164"/>
                <a:ext cx="9742718" cy="4888345"/>
              </a:xfrm>
              <a:blipFill rotWithShape="0">
                <a:blip r:embed="rId2"/>
                <a:stretch>
                  <a:fillRect l="-501" t="-998" r="-63" b="-77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933371"/>
            <a:ext cx="464457" cy="1596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0" t="49201" r="46751" b="36342"/>
          <a:stretch/>
        </p:blipFill>
        <p:spPr>
          <a:xfrm>
            <a:off x="1" y="5399314"/>
            <a:ext cx="1599068" cy="145868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655"/>
            <a:ext cx="9330266" cy="445270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Global self attention mechanism </a:t>
            </a:r>
            <a:r>
              <a:rPr lang="en-US" sz="2400" b="1" dirty="0" smtClean="0"/>
              <a:t>for meshes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400" dirty="0" err="1"/>
              <a:t>MeshPool</a:t>
            </a:r>
            <a:r>
              <a:rPr lang="en-US" sz="2400" dirty="0"/>
              <a:t> prioritizing with attention values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Local self attention mechanism </a:t>
            </a:r>
            <a:r>
              <a:rPr lang="en-US" sz="2400" b="1" dirty="0" smtClean="0"/>
              <a:t>for meshes</a:t>
            </a:r>
            <a:endParaRPr lang="en-US" sz="2400" dirty="0" smtClean="0"/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Efficient </a:t>
            </a:r>
            <a:r>
              <a:rPr lang="en-US" sz="2000" dirty="0" err="1" smtClean="0"/>
              <a:t>Cython</a:t>
            </a:r>
            <a:r>
              <a:rPr lang="en-US" sz="2000" dirty="0" smtClean="0"/>
              <a:t> implementation of shortest paths algorithm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Positional encoding </a:t>
            </a:r>
            <a:r>
              <a:rPr lang="en-US" sz="2400" b="1" dirty="0" smtClean="0"/>
              <a:t>for meshes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2507-AB91-4360-BDAF-7857606EC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1859</TotalTime>
  <Words>368</Words>
  <Application>Microsoft Office PowerPoint</Application>
  <PresentationFormat>Widescreen</PresentationFormat>
  <Paragraphs>79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Gisha</vt:lpstr>
      <vt:lpstr>Trebuchet MS</vt:lpstr>
      <vt:lpstr>Wingdings</vt:lpstr>
      <vt:lpstr>Wingdings 3</vt:lpstr>
      <vt:lpstr>Facet</vt:lpstr>
      <vt:lpstr>1_Facet</vt:lpstr>
      <vt:lpstr>Office Theme</vt:lpstr>
      <vt:lpstr>MeshCNN  Attention</vt:lpstr>
      <vt:lpstr>Motivation</vt:lpstr>
      <vt:lpstr>Self attention layer</vt:lpstr>
      <vt:lpstr>Prioritizing with Attention</vt:lpstr>
      <vt:lpstr>Prioritizing with Attention</vt:lpstr>
      <vt:lpstr>PowerPoint Presentation</vt:lpstr>
      <vt:lpstr>Global vs Local attention</vt:lpstr>
      <vt:lpstr>Positional Encoding </vt:lpstr>
      <vt:lpstr>Summary – Our Contribution</vt:lpstr>
      <vt:lpstr>Results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</dc:creator>
  <cp:lastModifiedBy>user</cp:lastModifiedBy>
  <cp:revision>121</cp:revision>
  <dcterms:created xsi:type="dcterms:W3CDTF">2020-01-17T16:01:40Z</dcterms:created>
  <dcterms:modified xsi:type="dcterms:W3CDTF">2020-01-19T23:31:23Z</dcterms:modified>
</cp:coreProperties>
</file>