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usic notes and sound waves&#10;&#10;AI-generated content may be incorrect.">
            <a:extLst>
              <a:ext uri="{FF2B5EF4-FFF2-40B4-BE49-F238E27FC236}">
                <a16:creationId xmlns:a16="http://schemas.microsoft.com/office/drawing/2014/main" id="{676F747A-AC3E-71D9-6CD2-88E88DAB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5438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171" y="743447"/>
            <a:ext cx="2980038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800"/>
              <a:t>Audio Genre Classification Using XGBoost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71" y="4629234"/>
            <a:ext cx="2980040" cy="1485319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dirty="0"/>
              <a:t>Tomer Teperovich &amp; Lukov </a:t>
            </a:r>
            <a:r>
              <a:rPr dirty="0" err="1"/>
              <a:t>Snir</a:t>
            </a:r>
            <a:r>
              <a:rPr dirty="0"/>
              <a:t> Meir</a:t>
            </a:r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BD12-F056-CB54-86F0-DDD8FCD7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7885-E2D8-0AE1-E1D2-A7C3FDEA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Musical Genre Classification of Audio Signals George </a:t>
            </a:r>
            <a:r>
              <a:rPr lang="en-US" dirty="0" err="1"/>
              <a:t>Tzanetakis</a:t>
            </a:r>
            <a:r>
              <a:rPr lang="en-US" dirty="0"/>
              <a:t>, Student Member, IEEE, and Perry Cook, Member, IEEE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HelveticaNeue Regular"/>
              </a:rPr>
              <a:t>Doras, R., Cohen-Hadria, A., and Richard, G. (2021). Music Genre Classification: A Review of Deep-Learning and Traditional Machine-Learning Approaches</a:t>
            </a:r>
          </a:p>
          <a:p>
            <a:r>
              <a:rPr lang="en-US" dirty="0"/>
              <a:t>Cramer, J., Wu, H., Salamon, J., Bello, J. P., Ellis, D. P. (2019). Look, Listen, and Learn More: Design Choices for Deep Audio Embeddings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53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Classify audio tracks into genres using machine learning</a:t>
            </a:r>
            <a:endParaRPr lang="he-IL" dirty="0"/>
          </a:p>
          <a:p>
            <a:r>
              <a:rPr lang="en-US" b="1" dirty="0"/>
              <a:t>Why is this important?</a:t>
            </a:r>
            <a:r>
              <a:rPr lang="en-US" dirty="0"/>
              <a:t> Applications in music recommendation, content tagging, etc.</a:t>
            </a:r>
            <a:endParaRPr lang="he-IL" dirty="0"/>
          </a:p>
          <a:p>
            <a:r>
              <a:rPr lang="en-US" b="1" dirty="0"/>
              <a:t>Challenges in audio classification</a:t>
            </a:r>
            <a:r>
              <a:rPr lang="en-US" dirty="0"/>
              <a:t> (high variability, small datasets, etc.)</a:t>
            </a:r>
          </a:p>
          <a:p>
            <a:r>
              <a:rPr lang="en-US" b="1" dirty="0"/>
              <a:t>Dataset</a:t>
            </a:r>
            <a:r>
              <a:rPr lang="en-US" dirty="0"/>
              <a:t>: GTZAN (10 genres, 1000 tracks, 30s per track)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C3538-FEA1-4149-E7D9-958D7EFE54AD}"/>
              </a:ext>
            </a:extLst>
          </p:cNvPr>
          <p:cNvSpPr txBox="1"/>
          <p:nvPr/>
        </p:nvSpPr>
        <p:spPr>
          <a:xfrm>
            <a:off x="571500" y="846138"/>
            <a:ext cx="8001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10 music genres (Blues, Classical, Country, Disco, Hip-Hop, Jazz, Metal, Pop, Reggae, Rock)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100 tracks per genre, 30-second audio clips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Sampled at 22,050 Hz</a:t>
            </a:r>
          </a:p>
        </p:txBody>
      </p:sp>
      <p:pic>
        <p:nvPicPr>
          <p:cNvPr id="7" name="Picture 6" descr="A graph of blue vertical lines">
            <a:extLst>
              <a:ext uri="{FF2B5EF4-FFF2-40B4-BE49-F238E27FC236}">
                <a16:creationId xmlns:a16="http://schemas.microsoft.com/office/drawing/2014/main" id="{843D3C82-D1E2-611E-32B0-99C5ED98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12" y="3429000"/>
            <a:ext cx="6894576" cy="33782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494314" cy="1828800"/>
          </a:xfrm>
        </p:spPr>
        <p:txBody>
          <a:bodyPr/>
          <a:lstStyle/>
          <a:p>
            <a:r>
              <a:rPr lang="en-US"/>
              <a:t>MFCCs </a:t>
            </a:r>
          </a:p>
          <a:p>
            <a:r>
              <a:rPr lang="en-US"/>
              <a:t>Chroma Features </a:t>
            </a:r>
            <a:endParaRPr lang="he-IL"/>
          </a:p>
          <a:p>
            <a:r>
              <a:rPr lang="en-US" b="0">
                <a:solidFill>
                  <a:srgbClr val="000000"/>
                </a:solidFill>
                <a:effectLst/>
              </a:rPr>
              <a:t>Mel spectrogram</a:t>
            </a:r>
            <a:endParaRPr lang="en-US" dirty="0"/>
          </a:p>
        </p:txBody>
      </p:sp>
      <p:pic>
        <p:nvPicPr>
          <p:cNvPr id="5" name="Picture 4" descr="A group of blue and purple bars&#10;&#10;AI-generated content may be incorrect.">
            <a:extLst>
              <a:ext uri="{FF2B5EF4-FFF2-40B4-BE49-F238E27FC236}">
                <a16:creationId xmlns:a16="http://schemas.microsoft.com/office/drawing/2014/main" id="{D4B8ED40-4CD9-00F2-5597-0D22D5B8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11" y="1417639"/>
            <a:ext cx="4361989" cy="2011362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621AA775-B768-5CC4-24EE-6C8B6CF3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" y="3785616"/>
            <a:ext cx="4068238" cy="2563204"/>
          </a:xfrm>
          <a:prstGeom prst="rect">
            <a:avLst/>
          </a:prstGeom>
        </p:spPr>
      </p:pic>
      <p:pic>
        <p:nvPicPr>
          <p:cNvPr id="9" name="Picture 8" descr="A screenshot of a music sound waves&#10;&#10;AI-generated content may be incorrect.">
            <a:extLst>
              <a:ext uri="{FF2B5EF4-FFF2-40B4-BE49-F238E27FC236}">
                <a16:creationId xmlns:a16="http://schemas.microsoft.com/office/drawing/2014/main" id="{EA2A017E-AA40-93C4-2056-0A63973F4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811" y="3703320"/>
            <a:ext cx="4361989" cy="2727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Why </a:t>
            </a:r>
            <a:r>
              <a:rPr lang="en-US" dirty="0" err="1"/>
              <a:t>XGBoost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3451E-0DA9-D5C0-E0D2-4AC2149D39E7}"/>
              </a:ext>
            </a:extLst>
          </p:cNvPr>
          <p:cNvSpPr txBox="1"/>
          <p:nvPr/>
        </p:nvSpPr>
        <p:spPr>
          <a:xfrm>
            <a:off x="310896" y="1453536"/>
            <a:ext cx="8375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Tried multiple models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MLP</a:t>
            </a:r>
            <a:r>
              <a:rPr lang="en-US" dirty="0"/>
              <a:t> (Multi-Layer Perceptron) – Accuracy: </a:t>
            </a:r>
            <a:r>
              <a:rPr lang="en-US" b="1" dirty="0"/>
              <a:t>59%</a:t>
            </a:r>
            <a:r>
              <a:rPr lang="en-US" dirty="0"/>
              <a:t> </a:t>
            </a: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CNN (Convolutional Neural Network)</a:t>
            </a:r>
            <a:r>
              <a:rPr lang="en-US" dirty="0"/>
              <a:t> – Accuracy: </a:t>
            </a:r>
            <a:r>
              <a:rPr lang="en-US" b="1" dirty="0"/>
              <a:t>64%</a:t>
            </a:r>
            <a:r>
              <a:rPr lang="en-US" dirty="0"/>
              <a:t> </a:t>
            </a: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XGBoost</a:t>
            </a:r>
            <a:r>
              <a:rPr lang="en-US" b="1" dirty="0"/>
              <a:t> (Gradient Boosting Trees)</a:t>
            </a:r>
            <a:r>
              <a:rPr lang="en-US" dirty="0"/>
              <a:t> – Accuracy: </a:t>
            </a:r>
            <a:r>
              <a:rPr lang="en-US" b="1" dirty="0"/>
              <a:t>71% (initial), 93% (optimized)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FF9BC-80F9-F848-C868-8743C2E25DE3}"/>
              </a:ext>
            </a:extLst>
          </p:cNvPr>
          <p:cNvSpPr txBox="1"/>
          <p:nvPr/>
        </p:nvSpPr>
        <p:spPr>
          <a:xfrm>
            <a:off x="310896" y="3063240"/>
            <a:ext cx="470916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None/>
            </a:pPr>
            <a:r>
              <a:rPr lang="en-US" b="1" dirty="0"/>
              <a:t>Why </a:t>
            </a:r>
            <a:r>
              <a:rPr lang="en-US" b="1" dirty="0" err="1"/>
              <a:t>XGBoost</a:t>
            </a:r>
            <a:r>
              <a:rPr lang="en-US" b="1" dirty="0"/>
              <a:t>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Handles small datasets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More interpretable than deep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Feature importance ranking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Robust to noise</a:t>
            </a:r>
          </a:p>
          <a:p>
            <a:endParaRPr lang="he-IL" dirty="0"/>
          </a:p>
        </p:txBody>
      </p:sp>
      <p:pic>
        <p:nvPicPr>
          <p:cNvPr id="9" name="Picture 8" descr="A diagram of a tree&#10;&#10;AI-generated content may be incorrect.">
            <a:extLst>
              <a:ext uri="{FF2B5EF4-FFF2-40B4-BE49-F238E27FC236}">
                <a16:creationId xmlns:a16="http://schemas.microsoft.com/office/drawing/2014/main" id="{69CFFC7C-AFAE-E263-4F8F-37F98B5D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958" y="4191070"/>
            <a:ext cx="4709159" cy="24267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Optimization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Preprocessing </a:t>
            </a:r>
            <a:r>
              <a:rPr lang="en-US" dirty="0"/>
              <a:t>Split tracks into </a:t>
            </a:r>
            <a:r>
              <a:rPr lang="en-US" b="1" dirty="0"/>
              <a:t>3-second clips</a:t>
            </a:r>
            <a:r>
              <a:rPr lang="en-US" dirty="0"/>
              <a:t> → More training samples</a:t>
            </a:r>
            <a:endParaRPr lang="he-IL" b="1" dirty="0"/>
          </a:p>
          <a:p>
            <a:pPr>
              <a:buNone/>
            </a:pPr>
            <a:r>
              <a:rPr lang="en-US" b="1" dirty="0" err="1"/>
              <a:t>XGBoost</a:t>
            </a:r>
            <a:r>
              <a:rPr lang="en-US" b="1" dirty="0"/>
              <a:t> Training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 tuning</a:t>
            </a:r>
            <a:r>
              <a:rPr lang="en-US" dirty="0"/>
              <a:t> (grid search for best estimators, depth, learning rate)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Train-test split</a:t>
            </a:r>
            <a:r>
              <a:rPr lang="en-US" dirty="0"/>
              <a:t>: 90%-10%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Cross-validation</a:t>
            </a:r>
            <a:r>
              <a:rPr lang="en-US" dirty="0"/>
              <a:t> for robustness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941" y="1311818"/>
            <a:ext cx="6320117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Accuracy: 93%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2EFB1-9654-EDD0-BB27-CCAF7ECF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53" y="2354239"/>
            <a:ext cx="5309494" cy="3948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338E-FE28-5515-61DD-49851A03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Problems Solved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489F-EFAB-7D1F-8870-D659FC38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Data Limitation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Choosing the Right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 Dataset and Its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Adaptation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of Data Leakage or 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Audio Features</a:t>
            </a:r>
          </a:p>
        </p:txBody>
      </p:sp>
    </p:spTree>
    <p:extLst>
      <p:ext uri="{BB962C8B-B14F-4D97-AF65-F5344CB8AC3E}">
        <p14:creationId xmlns:p14="http://schemas.microsoft.com/office/powerpoint/2010/main" val="24648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57E1-E304-3AA4-2B30-0E4C56ED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82FE-9361-B4F3-2F26-D060A43A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8448"/>
            <a:ext cx="8229600" cy="49191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1. Hybrid Model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Implement ensemble learning techniques to improve robustness and generalization.</a:t>
            </a:r>
          </a:p>
          <a:p>
            <a:pPr>
              <a:buNone/>
            </a:pPr>
            <a:r>
              <a:rPr lang="en-US" sz="1600" b="1" dirty="0"/>
              <a:t>2. Advanced 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Explore additional features such as tempo, zero-crossing rate, and spectral roll-off.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Apply self-supervised learning techniques to generate more informative features.</a:t>
            </a:r>
          </a:p>
          <a:p>
            <a:pPr>
              <a:buNone/>
            </a:pPr>
            <a:r>
              <a:rPr lang="en-US" sz="1600" b="1" dirty="0"/>
              <a:t>3. Data Augmentation and Transfer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Expand augmentation strategies (e.g., adding noise, reverb, or equalization) to improve model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Utilize </a:t>
            </a:r>
            <a:r>
              <a:rPr lang="en-US" sz="1600" b="1" dirty="0"/>
              <a:t>pre-trained deep learning models</a:t>
            </a:r>
            <a:r>
              <a:rPr lang="en-US" sz="1600" dirty="0"/>
              <a:t> and fine-tune them for genre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Leverage </a:t>
            </a:r>
            <a:r>
              <a:rPr lang="en-US" sz="1600" b="1" dirty="0"/>
              <a:t>Look, Listen, and Learn (L3-like) embeddings</a:t>
            </a:r>
            <a:r>
              <a:rPr lang="en-US" sz="1600" dirty="0"/>
              <a:t> such as </a:t>
            </a:r>
            <a:r>
              <a:rPr lang="en-US" sz="1600" b="1" dirty="0"/>
              <a:t>OpenL3</a:t>
            </a:r>
            <a:r>
              <a:rPr lang="en-US" sz="1600" dirty="0"/>
              <a:t> for richer audio representations.</a:t>
            </a:r>
          </a:p>
          <a:p>
            <a:pPr>
              <a:buNone/>
            </a:pPr>
            <a:r>
              <a:rPr lang="en-US" sz="1600" b="1" dirty="0"/>
              <a:t>4. Explainable Artificial Intelligence (XAI)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Implement methods such as SHAP and LIME to interpret model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transparency in genre classification by analyzing which features contribute most to the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Develop visualizations that help users and researchers understand why a specific genre was assigned to an audio track.</a:t>
            </a:r>
          </a:p>
        </p:txBody>
      </p:sp>
    </p:spTree>
    <p:extLst>
      <p:ext uri="{BB962C8B-B14F-4D97-AF65-F5344CB8AC3E}">
        <p14:creationId xmlns:p14="http://schemas.microsoft.com/office/powerpoint/2010/main" val="286034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514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HelveticaNeue Regular</vt:lpstr>
      <vt:lpstr>Office Theme</vt:lpstr>
      <vt:lpstr>Audio Genre Classification Using XGBoost</vt:lpstr>
      <vt:lpstr>Introduction</vt:lpstr>
      <vt:lpstr>The Dataset</vt:lpstr>
      <vt:lpstr>Feature Extraction</vt:lpstr>
      <vt:lpstr>Model Selection: Why XGBoost?</vt:lpstr>
      <vt:lpstr>Model Training &amp; Optimization</vt:lpstr>
      <vt:lpstr>Results &amp; Performance</vt:lpstr>
      <vt:lpstr>Challenges &amp; Problems Solved</vt:lpstr>
      <vt:lpstr>Future Work</vt:lpstr>
      <vt:lpstr>References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Tomer Teperovich</cp:lastModifiedBy>
  <cp:revision>2</cp:revision>
  <dcterms:created xsi:type="dcterms:W3CDTF">2013-01-27T09:14:16Z</dcterms:created>
  <dcterms:modified xsi:type="dcterms:W3CDTF">2025-03-13T08:03:29Z</dcterms:modified>
  <cp:category/>
</cp:coreProperties>
</file>