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59" r:id="rId6"/>
    <p:sldId id="268" r:id="rId7"/>
    <p:sldId id="260" r:id="rId8"/>
    <p:sldId id="261" r:id="rId9"/>
    <p:sldId id="278" r:id="rId10"/>
    <p:sldId id="267" r:id="rId11"/>
    <p:sldId id="272" r:id="rId12"/>
    <p:sldId id="262" r:id="rId13"/>
    <p:sldId id="263" r:id="rId14"/>
    <p:sldId id="274" r:id="rId15"/>
    <p:sldId id="275" r:id="rId16"/>
    <p:sldId id="265" r:id="rId17"/>
    <p:sldId id="271" r:id="rId18"/>
    <p:sldId id="269" r:id="rId19"/>
    <p:sldId id="264" r:id="rId20"/>
    <p:sldId id="27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098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D77C5-EF41-4475-B6F2-66C7695D06C6}" type="datetimeFigureOut">
              <a:rPr lang="en-IL" smtClean="0"/>
              <a:t>09/08/2021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97980-DF06-49FC-A14C-B9E1D7FDF54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562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end of slide jump to Word2Vec slides 34 - 38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97980-DF06-49FC-A14C-B9E1D7FDF54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763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97980-DF06-49FC-A14C-B9E1D7FDF54B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541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C77-D08A-441E-954A-0487D9DB0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1EE75-AD71-4681-AA9B-BB5B7F340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C127-1446-4F2E-9691-3011070C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AF69-D5B3-4AB6-966E-EBC7A886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ACD0-073A-4214-B702-25C5CF17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C185-26E1-4F9D-A7A4-1F594BD9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0F1DD-8C75-49B6-A18F-DFB4C0999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9ED2-5C98-4049-8A5E-A6C0DA66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5669-10CF-4ACE-B3C9-7DCB983C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9DF0-32CE-4781-B7C5-F19EF8CE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9B0CC-0DA0-4467-BF91-948D7698F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C03C7-591A-43F9-9C96-6EEA40E80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A450-15CF-471F-9391-3E112729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C424-06A4-4BB8-BB7B-9E267708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9B43-DE9C-4BD0-ACDA-6B35F4E1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E0D8-536D-48B0-A844-D554E9A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FE1E-CB7E-4DA1-9131-2D593B45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0DE9-A1E8-43CD-9333-D989EDB4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57A5-A336-4312-B02C-B005828A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E708-F49F-4CCF-AC32-237D7229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4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5627-364A-4AC3-A891-06639F71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57EB1-3F76-460C-864E-78B572879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C2B9-2FEF-4348-8643-7B186D0D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63A4-1CAC-4C21-9E9E-003AC44E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CDA9-621C-4DCC-A47E-08FAAD19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387-81F0-498E-81D3-FB909214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05CB-D75C-43FE-B489-9D0A3C438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5C360-E562-41B7-B6C2-F4BC43847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183FB-4284-43B1-B2A2-29316721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421B-8FC6-4343-86D2-442A050B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B1A34-2ADD-41BD-AC1E-D51AFC95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4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53D6-679C-4042-B037-DA549B0D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44906-11E4-4F1A-8E3C-175EC8EF1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B5519-970E-4040-B1E9-7820DFEA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383BA-037D-49DD-9723-589CB504F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01F4D-064E-4ADC-AB3C-159AF64FF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E2DD9-5E3F-466F-81DB-9FF893E1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5BD82-394C-4A37-BDC0-74571F82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ABD9F-7593-46C1-86AF-82876FA4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C69B-5183-4304-932E-9460AA1B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64450-B338-472B-A869-C8B63F4B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ACAB0-FC0C-4B3E-ACF8-0FEF988F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71253-E344-41F7-A6AB-98228C3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64364-BC72-473A-B5D2-87DCF937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F29FC-1381-406D-8339-DB23054C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42858-6902-4525-9F6D-91DD5531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CB48-E5B7-4930-A9BE-4852CC50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361D-6E72-43FD-979B-7AB25144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736-980B-4022-A00B-BF9010797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EB01E-5A79-46CD-A4B8-6E19395B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7198-73E1-4A53-95E8-063ECCE1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A5C14-02F0-48F9-B1E3-0345FCFC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7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E3C6-A4F5-40FB-999A-3971F34C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0BF5A-7CE1-48BC-8810-6DD4ECBD3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440F5-2114-4F64-A676-EEBAE418E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0289-091D-454F-93C0-F36E1988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6D025-4FD2-422A-A56A-A7572BF1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56F84-CE15-416A-BB5E-9513AFBD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CA335-9269-4079-B106-60FDC83F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3252E-1348-4458-8C5F-839C7858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31B84-A866-4DE1-A324-6EDE5608B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BD97-F9CB-4136-94C9-564ACB7F02B2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234B-A6C7-4296-941F-3266A3A2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DBA9-59D3-41AC-AE6E-8F669A42B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414-0004-46AF-8EB3-CA375149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38912"/>
            <a:ext cx="10058400" cy="327355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Tutorial 4:</a:t>
            </a:r>
            <a:br>
              <a:rPr lang="en-US" b="1" dirty="0"/>
            </a:br>
            <a:r>
              <a:rPr lang="en-US" b="1" dirty="0"/>
              <a:t>Recurrent Neural Networks </a:t>
            </a:r>
            <a:br>
              <a:rPr lang="en-US" b="1" dirty="0"/>
            </a:br>
            <a:r>
              <a:rPr lang="en-US" b="1" dirty="0"/>
              <a:t>and LSTM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3731DA-9605-4619-B304-FCBAAA508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153" y="4437332"/>
            <a:ext cx="10567693" cy="140400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097215 - Natural Language Processing – Winter 2021-2022</a:t>
            </a:r>
          </a:p>
          <a:p>
            <a:pPr algn="ctr"/>
            <a:r>
              <a:rPr lang="en-US" sz="2800" dirty="0">
                <a:latin typeface="+mn-lt"/>
              </a:rPr>
              <a:t>Tomer Volk</a:t>
            </a:r>
            <a:br>
              <a:rPr lang="en-US" sz="2800" dirty="0">
                <a:latin typeface="+mn-lt"/>
              </a:rPr>
            </a:br>
            <a:r>
              <a:rPr lang="en-US" dirty="0">
                <a:latin typeface="+mn-lt"/>
              </a:rPr>
              <a:t>Based on Slides by DOR Zohar, </a:t>
            </a:r>
            <a:r>
              <a:rPr lang="en-US" sz="2400" dirty="0">
                <a:latin typeface="+mn-lt"/>
              </a:rPr>
              <a:t>Nadav Oved and </a:t>
            </a:r>
            <a:r>
              <a:rPr lang="en-US" sz="2400" dirty="0" err="1">
                <a:latin typeface="+mn-lt"/>
              </a:rPr>
              <a:t>Eyal</a:t>
            </a:r>
            <a:r>
              <a:rPr lang="en-US" sz="2400" dirty="0">
                <a:latin typeface="+mn-lt"/>
              </a:rPr>
              <a:t> Ben-David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73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Bi-Directional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Information from “future” samples in the sequence can improve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For example, DT and JJ are unlikely to appear before a verb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can create two RNNs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Forward and Backward RNNs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Their outputs will be concatenated along the time axis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4" y="3881556"/>
            <a:ext cx="5901097" cy="2317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0AD5A3-3C6A-4E43-A112-6AA03952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20" y="3738891"/>
            <a:ext cx="5288280" cy="26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5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Stacked Bi-Directional RNNs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8C72AB-6FBE-4CF6-A2B7-75886935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50" y="1783080"/>
            <a:ext cx="8673100" cy="453189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7D95AD0-FCB7-403E-BF00-5043E23705FF}"/>
              </a:ext>
            </a:extLst>
          </p:cNvPr>
          <p:cNvSpPr/>
          <p:nvPr/>
        </p:nvSpPr>
        <p:spPr>
          <a:xfrm>
            <a:off x="8669086" y="6037971"/>
            <a:ext cx="35269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</a:rPr>
              <a:t>Diagram taken from Stanford NLP with Deep Learning</a:t>
            </a:r>
            <a:endParaRPr lang="en-IL" sz="1200" i="1" dirty="0"/>
          </a:p>
        </p:txBody>
      </p:sp>
    </p:spTree>
    <p:extLst>
      <p:ext uri="{BB962C8B-B14F-4D97-AF65-F5344CB8AC3E}">
        <p14:creationId xmlns:p14="http://schemas.microsoft.com/office/powerpoint/2010/main" val="76975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C8BEB-F6E2-4D17-810E-90F145BC2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0" t="4549" r="2512" b="3640"/>
          <a:stretch/>
        </p:blipFill>
        <p:spPr>
          <a:xfrm>
            <a:off x="7599180" y="3703320"/>
            <a:ext cx="4592820" cy="2606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Back-Propagation Through Time (BPTT)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24" y="1746504"/>
            <a:ext cx="10725912" cy="260604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 can apply the back-propagation algorithm on any DAG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For every batch of sequenced 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The RNN is unfolded over time </a:t>
            </a:r>
            <a:r>
              <a:rPr lang="en-US" sz="2000" dirty="0"/>
              <a:t>(usually a constant number of time steps, or the entire sequence)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Forward pass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Backward pass over the sum of losses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Weights of all RNN units are shared through time</a:t>
            </a:r>
          </a:p>
        </p:txBody>
      </p:sp>
      <p:pic>
        <p:nvPicPr>
          <p:cNvPr id="1026" name="Picture 2" descr="תוצאת תמונה עבור ‪backpropagation through time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4" y="4137759"/>
            <a:ext cx="5784463" cy="23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62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Vanishing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6320" y="1737360"/>
                <a:ext cx="10058400" cy="46085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For every time step, the RNN cell applies an activation function.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During backpropagation, we repeatedly derive those functions from the loss function at the end, all the way back to the first time step.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Due to the chain rule, these functions are multiplied when calculating the gradients.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If the derivative of the activation function is bounded by one, the gradient decreases exponentially for every time step (</a:t>
                </a:r>
                <a:r>
                  <a:rPr lang="en-US" sz="2400" dirty="0" err="1"/>
                  <a:t>f.e</a:t>
                </a:r>
                <a:r>
                  <a:rPr lang="en-US" sz="2400" dirty="0"/>
                  <a:t>. </a:t>
                </a:r>
                <a:r>
                  <a:rPr lang="en-US" sz="2400" i="1" dirty="0"/>
                  <a:t>sigmoid</a:t>
                </a:r>
                <a:r>
                  <a:rPr lang="en-US" sz="2400" dirty="0"/>
                  <a:t>, </a:t>
                </a:r>
                <a:r>
                  <a:rPr lang="en-US" sz="2400" i="1" dirty="0"/>
                  <a:t>tanh</a:t>
                </a:r>
                <a:r>
                  <a:rPr lang="en-US" sz="2400" dirty="0"/>
                  <a:t>)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2400" dirty="0"/>
                  <a:t>    </a:t>
                </a:r>
                <a:r>
                  <a:rPr lang="en-US" sz="3000" dirty="0"/>
                  <a:t>⇒</a:t>
                </a:r>
                <a:br>
                  <a:rPr lang="en-US" sz="2400" dirty="0"/>
                </a:br>
                <a:endParaRPr lang="en-US" sz="2400" dirty="0"/>
              </a:p>
              <a:p>
                <a:pPr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This damages the network’s ability to learn (update weights) during training, since gradients converge to near 0.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Longer sequences really suffer from this, information from the beginning might not propagate to the end.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320" y="1737360"/>
                <a:ext cx="10058400" cy="4608575"/>
              </a:xfrm>
              <a:blipFill>
                <a:blip r:embed="rId2"/>
                <a:stretch>
                  <a:fillRect l="-667" t="-2249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9964E1-B83B-46DD-BE8E-46DB9F5C0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1" t="8853" r="832" b="4598"/>
          <a:stretch/>
        </p:blipFill>
        <p:spPr>
          <a:xfrm>
            <a:off x="5467314" y="3818373"/>
            <a:ext cx="5495544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4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LSTM (</a:t>
            </a:r>
            <a:r>
              <a:rPr lang="en-US" sz="2400" dirty="0" err="1"/>
              <a:t>Hochreiter</a:t>
            </a:r>
            <a:r>
              <a:rPr lang="en-US" sz="2400" dirty="0"/>
              <a:t> &amp; </a:t>
            </a:r>
            <a:r>
              <a:rPr lang="en-US" sz="2400" dirty="0" err="1"/>
              <a:t>Schmidhuber</a:t>
            </a:r>
            <a:r>
              <a:rPr lang="en-US" sz="2400" dirty="0"/>
              <a:t>, 1997) is an “upgraded” RNN cell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It alleviates the vanishing gradients problem, doesn’t fully solve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Employs 3 special internal (learned) gates, which control the current cell state and propagation of information dynamics along the cells in sequence: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Forget </a:t>
            </a:r>
            <a:r>
              <a:rPr lang="en-US" sz="2200" dirty="0"/>
              <a:t>gate</a:t>
            </a:r>
            <a:endParaRPr lang="en-US" sz="22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Input</a:t>
            </a:r>
            <a:r>
              <a:rPr lang="en-US" sz="2200" dirty="0"/>
              <a:t> gate</a:t>
            </a:r>
            <a:endParaRPr lang="en-US" sz="2200" b="1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/>
              <a:t>Output</a:t>
            </a:r>
            <a:r>
              <a:rPr lang="en-US" sz="2200" dirty="0"/>
              <a:t> gate</a:t>
            </a:r>
            <a:endParaRPr lang="en-US" sz="2200" b="1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040B74-9E38-462D-845D-B50B0D399355}"/>
              </a:ext>
            </a:extLst>
          </p:cNvPr>
          <p:cNvSpPr/>
          <p:nvPr/>
        </p:nvSpPr>
        <p:spPr>
          <a:xfrm>
            <a:off x="8143696" y="5946130"/>
            <a:ext cx="4844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</a:rPr>
              <a:t>Diagrams by Chris </a:t>
            </a:r>
            <a:r>
              <a:rPr lang="en-US" sz="1200" i="1" dirty="0" err="1">
                <a:latin typeface="Calibri" panose="020F0502020204030204" pitchFamily="34" charset="0"/>
              </a:rPr>
              <a:t>Olah</a:t>
            </a:r>
            <a:r>
              <a:rPr lang="en-US" sz="1200" i="1" dirty="0">
                <a:latin typeface="Calibri" panose="020F0502020204030204" pitchFamily="34" charset="0"/>
              </a:rPr>
              <a:t>: </a:t>
            </a:r>
            <a:br>
              <a:rPr lang="en-US" sz="1200" i="1" dirty="0">
                <a:latin typeface="Calibri" panose="020F0502020204030204" pitchFamily="34" charset="0"/>
              </a:rPr>
            </a:br>
            <a:r>
              <a:rPr lang="en-US" sz="1200" i="1" dirty="0">
                <a:latin typeface="Calibri" panose="020F0502020204030204" pitchFamily="34" charset="0"/>
                <a:hlinkClick r:id="rId2"/>
              </a:rPr>
              <a:t>http://colah.github.io/posts/2015-08-Understanding-LSTMs/</a:t>
            </a:r>
            <a:endParaRPr lang="en-US" sz="1200" i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A LSTM neural network.">
            <a:extLst>
              <a:ext uri="{FF2B5EF4-FFF2-40B4-BE49-F238E27FC236}">
                <a16:creationId xmlns:a16="http://schemas.microsoft.com/office/drawing/2014/main" id="{119ECE7A-5C99-4E26-894E-AB1922D9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0" y="3625227"/>
            <a:ext cx="6836229" cy="25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34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F25686-6BB4-43F1-9FDA-C235C5E71652}"/>
              </a:ext>
            </a:extLst>
          </p:cNvPr>
          <p:cNvGrpSpPr/>
          <p:nvPr/>
        </p:nvGrpSpPr>
        <p:grpSpPr>
          <a:xfrm>
            <a:off x="4218622" y="4096512"/>
            <a:ext cx="3754755" cy="2240280"/>
            <a:chOff x="3877056" y="3767328"/>
            <a:chExt cx="4608576" cy="25694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220" y="3767328"/>
              <a:ext cx="4248520" cy="256946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DD5C1F-75DB-45A3-9E58-CD524A7DF39B}"/>
                </a:ext>
              </a:extLst>
            </p:cNvPr>
            <p:cNvSpPr/>
            <p:nvPr/>
          </p:nvSpPr>
          <p:spPr>
            <a:xfrm>
              <a:off x="3877056" y="4178809"/>
              <a:ext cx="4608576" cy="4846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37360"/>
                <a:ext cx="10253161" cy="45994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vector representing the current </a:t>
                </a:r>
                <a:r>
                  <a:rPr lang="en-US" sz="2400" b="1" dirty="0"/>
                  <a:t>memory (</a:t>
                </a:r>
                <a:r>
                  <a:rPr lang="en-US" sz="2400" b="1" i="1" dirty="0"/>
                  <a:t>cell</a:t>
                </a:r>
                <a:r>
                  <a:rPr lang="en-US" sz="2400" b="1" dirty="0"/>
                  <a:t>) </a:t>
                </a:r>
                <a:r>
                  <a:rPr lang="en-US" sz="2400" dirty="0"/>
                  <a:t>state.  </a:t>
                </a:r>
                <a:r>
                  <a:rPr lang="en-US" sz="2400" i="1" dirty="0"/>
                  <a:t>(long)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represents how much information to: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Retain/lose (</a:t>
                </a:r>
                <a:r>
                  <a:rPr lang="en-US" sz="2200" i="1" dirty="0"/>
                  <a:t>forget</a:t>
                </a:r>
                <a:r>
                  <a:rPr lang="en-US" sz="2200" dirty="0"/>
                  <a:t>) from previous memory state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200" dirty="0"/>
                  <a:t>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Add from new information candidate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Helps with vanishing gradients since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isn’t explicitly activated, and </a:t>
                </a:r>
                <a:r>
                  <a:rPr lang="en-US" sz="2400" u="sng" dirty="0">
                    <a:ea typeface="Cambria Math" panose="02040503050406030204" pitchFamily="18" charset="0"/>
                  </a:rPr>
                  <a:t>adds</a:t>
                </a:r>
                <a:r>
                  <a:rPr lang="en-US" sz="2400" dirty="0">
                    <a:ea typeface="Cambria Math" panose="02040503050406030204" pitchFamily="18" charset="0"/>
                  </a:rPr>
                  <a:t> (+) new information to older memory.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37360"/>
                <a:ext cx="10253161" cy="4599432"/>
              </a:xfrm>
              <a:blipFill>
                <a:blip r:embed="rId3"/>
                <a:stretch>
                  <a:fillRect t="-17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37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1" i="1" dirty="0"/>
                  <a:t>Forget</a:t>
                </a:r>
                <a:r>
                  <a:rPr lang="en-US" sz="2400" dirty="0"/>
                  <a:t> gate: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 vector of values in range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(0,1) </a:t>
                </a:r>
                <a:r>
                  <a:rPr lang="en-US" sz="2400" dirty="0"/>
                  <a:t>determining how much information to lose (</a:t>
                </a:r>
                <a:r>
                  <a:rPr lang="en-US" sz="2400" i="1" dirty="0"/>
                  <a:t>forget</a:t>
                </a:r>
                <a:r>
                  <a:rPr lang="en-US" sz="2400" dirty="0"/>
                  <a:t>) from each coordinate in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(previous cell state), </a:t>
                </a:r>
                <a:br>
                  <a:rPr lang="en-US" sz="2400" dirty="0">
                    <a:ea typeface="Cambria Math" panose="02040503050406030204" pitchFamily="18" charset="0"/>
                  </a:rPr>
                </a:br>
                <a:r>
                  <a:rPr lang="en-US" sz="2400" dirty="0">
                    <a:ea typeface="Cambria Math" panose="02040503050406030204" pitchFamily="18" charset="0"/>
                  </a:rPr>
                  <a:t>given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ea typeface="Cambria Math" panose="02040503050406030204" pitchFamily="18" charset="0"/>
                  </a:rPr>
                  <a:t> (current input) and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>
                    <a:ea typeface="Cambria Math" panose="02040503050406030204" pitchFamily="18" charset="0"/>
                  </a:rPr>
                  <a:t> (previous hidden state).</a:t>
                </a:r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200" dirty="0">
                    <a:ea typeface="Cambria Math" panose="02040503050406030204" pitchFamily="18" charset="0"/>
                  </a:rPr>
                  <a:t>and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2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dirty="0"/>
                  <a:t> are weight matrices which are learned during training.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  <a:blipFill>
                <a:blip r:embed="rId2"/>
                <a:stretch>
                  <a:fillRect l="-1697" t="-132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ED12C83-2218-493A-A044-A50FDDE11D02}"/>
              </a:ext>
            </a:extLst>
          </p:cNvPr>
          <p:cNvGrpSpPr/>
          <p:nvPr/>
        </p:nvGrpSpPr>
        <p:grpSpPr>
          <a:xfrm>
            <a:off x="4169154" y="3813048"/>
            <a:ext cx="3853692" cy="2426838"/>
            <a:chOff x="4164575" y="3857414"/>
            <a:chExt cx="3923809" cy="24190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75" y="3857414"/>
              <a:ext cx="3923809" cy="241904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895193" y="4374932"/>
              <a:ext cx="488731" cy="1221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017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2B3B8D-8DC7-4099-82AC-DC03D13345D2}"/>
              </a:ext>
            </a:extLst>
          </p:cNvPr>
          <p:cNvGrpSpPr/>
          <p:nvPr/>
        </p:nvGrpSpPr>
        <p:grpSpPr>
          <a:xfrm>
            <a:off x="4066284" y="3858768"/>
            <a:ext cx="4059432" cy="2399406"/>
            <a:chOff x="4164575" y="3857414"/>
            <a:chExt cx="3923809" cy="24190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75" y="3857414"/>
              <a:ext cx="3923809" cy="241904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715002" y="4697779"/>
              <a:ext cx="559676" cy="9166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 vector containing </a:t>
                </a:r>
                <a:r>
                  <a:rPr lang="en-US" sz="2400" b="1" i="1" dirty="0"/>
                  <a:t>new information </a:t>
                </a:r>
                <a:r>
                  <a:rPr lang="en-US" sz="2400" dirty="0"/>
                  <a:t>(candidate) we would like to add to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/>
                  <a:t> (current cell state) given our previous </a:t>
                </a:r>
                <a:r>
                  <a:rPr lang="en-US" sz="2400" i="1" dirty="0"/>
                  <a:t>hidden</a:t>
                </a:r>
                <a:r>
                  <a:rPr lang="en-US" sz="2400" dirty="0"/>
                  <a:t> state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/>
                  <a:t> and current input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 err="1"/>
                  <a:t>.</a:t>
                </a:r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</a:t>
                </a:r>
                <a:r>
                  <a:rPr lang="en-US" sz="2200" i="1" dirty="0"/>
                  <a:t>input</a:t>
                </a:r>
                <a:r>
                  <a:rPr lang="en-US" sz="2200" dirty="0"/>
                  <a:t> gate manipulates this vector.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 </a:t>
                </a:r>
                <a:r>
                  <a:rPr lang="en-US" sz="2200" dirty="0">
                    <a:ea typeface="Cambria Math" panose="02040503050406030204" pitchFamily="18" charset="0"/>
                  </a:rPr>
                  <a:t>and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dirty="0"/>
                  <a:t> are weight matrices which are learned during training.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  <a:blipFill>
                <a:blip r:embed="rId3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9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152568-1195-46C6-B006-7DC4723574B5}"/>
              </a:ext>
            </a:extLst>
          </p:cNvPr>
          <p:cNvGrpSpPr/>
          <p:nvPr/>
        </p:nvGrpSpPr>
        <p:grpSpPr>
          <a:xfrm>
            <a:off x="4171440" y="3776472"/>
            <a:ext cx="3849120" cy="2499990"/>
            <a:chOff x="4164575" y="3857414"/>
            <a:chExt cx="3923809" cy="24190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75" y="3857414"/>
              <a:ext cx="3923809" cy="241904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303519" y="4782311"/>
              <a:ext cx="484633" cy="8478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287285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1" i="1" dirty="0"/>
                  <a:t>Input</a:t>
                </a:r>
                <a:r>
                  <a:rPr lang="en-US" sz="2400" dirty="0"/>
                  <a:t>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 vector of values in range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(0,1) </a:t>
                </a:r>
                <a:r>
                  <a:rPr lang="en-US" sz="2400" dirty="0"/>
                  <a:t>determining how much information from each coordinate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(candidate) to add on to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(current cell state), </a:t>
                </a:r>
                <a:br>
                  <a:rPr lang="en-US" sz="2400" dirty="0">
                    <a:ea typeface="Cambria Math" panose="02040503050406030204" pitchFamily="18" charset="0"/>
                  </a:rPr>
                </a:br>
                <a:r>
                  <a:rPr lang="en-US" sz="2400" dirty="0">
                    <a:ea typeface="Cambria Math" panose="02040503050406030204" pitchFamily="18" charset="0"/>
                  </a:rPr>
                  <a:t>given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ea typeface="Cambria Math" panose="02040503050406030204" pitchFamily="18" charset="0"/>
                  </a:rPr>
                  <a:t> (current input) and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>
                    <a:ea typeface="Cambria Math" panose="02040503050406030204" pitchFamily="18" charset="0"/>
                  </a:rPr>
                  <a:t> (previous hidden state).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 </a:t>
                </a:r>
                <a:r>
                  <a:rPr lang="en-US" sz="2200" dirty="0">
                    <a:ea typeface="Cambria Math" panose="02040503050406030204" pitchFamily="18" charset="0"/>
                  </a:rPr>
                  <a:t>and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/>
                  <a:t> are weight matrices which are learned during training.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2872855"/>
              </a:xfrm>
              <a:blipFill>
                <a:blip r:embed="rId4"/>
                <a:stretch>
                  <a:fillRect l="-1697" t="-1911" r="-14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44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01368"/>
                <a:ext cx="10058400" cy="4535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vector representing the current </a:t>
                </a:r>
                <a:r>
                  <a:rPr lang="en-US" sz="2400" b="1" i="1" dirty="0"/>
                  <a:t>hidden</a:t>
                </a:r>
                <a:r>
                  <a:rPr lang="en-US" sz="2400" dirty="0"/>
                  <a:t> state. </a:t>
                </a:r>
                <a:r>
                  <a:rPr lang="en-US" sz="2400" i="1" dirty="0"/>
                  <a:t>(short)</a:t>
                </a:r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represents how much information to: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Copy from current cell state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dirty="0"/>
                  <a:t> and expose as </a:t>
                </a:r>
                <a:r>
                  <a:rPr lang="en-US" sz="2200" i="1" dirty="0"/>
                  <a:t>output</a:t>
                </a:r>
                <a:r>
                  <a:rPr lang="en-US" sz="2200" dirty="0"/>
                  <a:t>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Retain for internal memory state propagation, and gate calculations.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01368"/>
                <a:ext cx="10058400" cy="45354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5D284B7-A4BA-4132-ADBC-37F55C049394}"/>
              </a:ext>
            </a:extLst>
          </p:cNvPr>
          <p:cNvGrpSpPr/>
          <p:nvPr/>
        </p:nvGrpSpPr>
        <p:grpSpPr>
          <a:xfrm>
            <a:off x="4115932" y="3712464"/>
            <a:ext cx="3995928" cy="2624328"/>
            <a:chOff x="4115932" y="3712464"/>
            <a:chExt cx="3995928" cy="26243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100" y="3776472"/>
              <a:ext cx="3970760" cy="256032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BF63D6-C377-41AE-B6B7-A5B8CD30373C}"/>
                </a:ext>
              </a:extLst>
            </p:cNvPr>
            <p:cNvSpPr/>
            <p:nvPr/>
          </p:nvSpPr>
          <p:spPr>
            <a:xfrm>
              <a:off x="7397496" y="5340097"/>
              <a:ext cx="621792" cy="4663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DD5C1F-75DB-45A3-9E58-CD524A7DF39B}"/>
                </a:ext>
              </a:extLst>
            </p:cNvPr>
            <p:cNvSpPr/>
            <p:nvPr/>
          </p:nvSpPr>
          <p:spPr>
            <a:xfrm>
              <a:off x="4115932" y="5340096"/>
              <a:ext cx="2550044" cy="46634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2B5C11-EDAB-4F4D-8649-3E5327040702}"/>
                </a:ext>
              </a:extLst>
            </p:cNvPr>
            <p:cNvSpPr/>
            <p:nvPr/>
          </p:nvSpPr>
          <p:spPr>
            <a:xfrm>
              <a:off x="6995160" y="3712464"/>
              <a:ext cx="448056" cy="209397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37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844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Sequential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Fully Connected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Recurrent Neural Networks (RNN)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Backpropagation Through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Vanishing Gradient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Long Short Term Memory (LSTM) Networks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882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188BB4-380A-4540-AE37-464D34147D98}"/>
              </a:ext>
            </a:extLst>
          </p:cNvPr>
          <p:cNvGrpSpPr/>
          <p:nvPr/>
        </p:nvGrpSpPr>
        <p:grpSpPr>
          <a:xfrm>
            <a:off x="4116069" y="3621024"/>
            <a:ext cx="3959862" cy="2660904"/>
            <a:chOff x="4164575" y="3857414"/>
            <a:chExt cx="3923809" cy="24190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575" y="3857414"/>
              <a:ext cx="3923809" cy="241904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187968" y="4776607"/>
              <a:ext cx="559676" cy="91666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b="1" i="1" dirty="0"/>
                  <a:t>Output</a:t>
                </a:r>
                <a:r>
                  <a:rPr lang="en-US" sz="2400" dirty="0"/>
                  <a:t> gate: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90000" lvl="1" indent="-900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A vector of values in range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(0,1)</a:t>
                </a:r>
                <a:r>
                  <a:rPr lang="en-US" sz="2400" dirty="0"/>
                  <a:t> determining how much information to copy from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/>
                  <a:t> (current cell state) to the current hidden state (per coordinate)</a:t>
                </a:r>
                <a:r>
                  <a:rPr lang="en-US" sz="2400" dirty="0">
                    <a:ea typeface="Cambria Math" panose="02040503050406030204" pitchFamily="18" charset="0"/>
                  </a:rPr>
                  <a:t>, </a:t>
                </a:r>
                <a:br>
                  <a:rPr lang="en-US" sz="2400" dirty="0">
                    <a:ea typeface="Cambria Math" panose="02040503050406030204" pitchFamily="18" charset="0"/>
                  </a:rPr>
                </a:br>
                <a:r>
                  <a:rPr lang="en-US" sz="2400" dirty="0">
                    <a:ea typeface="Cambria Math" panose="02040503050406030204" pitchFamily="18" charset="0"/>
                  </a:rPr>
                  <a:t>given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ea typeface="Cambria Math" panose="02040503050406030204" pitchFamily="18" charset="0"/>
                  </a:rPr>
                  <a:t> (current input) and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r>
                  <a:rPr lang="en-US" sz="2400" dirty="0">
                    <a:ea typeface="Cambria Math" panose="02040503050406030204" pitchFamily="18" charset="0"/>
                  </a:rPr>
                  <a:t> (previous hidden state)</a:t>
                </a:r>
                <a:endParaRPr lang="en-US" sz="2400" dirty="0"/>
              </a:p>
              <a:p>
                <a:pPr marL="272880" lvl="2" indent="-900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200" dirty="0">
                    <a:ea typeface="Cambria Math" panose="02040503050406030204" pitchFamily="18" charset="0"/>
                  </a:rPr>
                  <a:t>and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200" dirty="0"/>
                  <a:t> are weight matrices which are learned during training.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4131734"/>
              </a:xfrm>
              <a:blipFill>
                <a:blip r:embed="rId3"/>
                <a:stretch>
                  <a:fillRect l="-1697" t="-206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0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B9744-A60E-40F4-BBEC-D3DB80EDE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37" y="2771322"/>
            <a:ext cx="3788663" cy="2335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4151AD-9627-4987-9E66-6A4C8930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" y="2066544"/>
            <a:ext cx="8403336" cy="3745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A2AD6D-0445-40D0-94AB-E258E9B8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 (LSTM)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2144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7844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Some phenomena have a “sequential nature” to them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Each input is a sequence of samples, divided into “intervals” –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x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...,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2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Sentences, stock prices, EEG signals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We need models that capture sequential dependencies in data over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Memory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I know that many of my friends do not like this movie because it was too long and repetitive, but I didn’t.</a:t>
            </a:r>
          </a:p>
        </p:txBody>
      </p:sp>
    </p:spTree>
    <p:extLst>
      <p:ext uri="{BB962C8B-B14F-4D97-AF65-F5344CB8AC3E}">
        <p14:creationId xmlns:p14="http://schemas.microsoft.com/office/powerpoint/2010/main" val="82835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Fully Connected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135" y="1836007"/>
            <a:ext cx="1095451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Reminder: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Consist of stacked layers of interconnected “neurons”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Each layer multiplies the input vector by a weight matrix, then applies an activation function to its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Fully Connected NNs do not “memorize” potential dependencies between 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Each sample goes through the same computations, independently of the last input or output</a:t>
            </a:r>
          </a:p>
        </p:txBody>
      </p:sp>
      <p:pic>
        <p:nvPicPr>
          <p:cNvPr id="1026" name="Picture 2" descr="תמונה קשור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92" y="4217294"/>
            <a:ext cx="3076975" cy="210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28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V2W4TCmTj2h1CE7I-DngP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4" t="9050" r="14541" b="5431"/>
          <a:stretch/>
        </p:blipFill>
        <p:spPr bwMode="auto">
          <a:xfrm>
            <a:off x="3086100" y="4608576"/>
            <a:ext cx="6080760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neural network with a directed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output of the network at time step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/>
              <a:t> is part of the input of the network </a:t>
            </a:r>
            <a:br>
              <a:rPr lang="en-US" sz="2400" dirty="0"/>
            </a:br>
            <a:r>
              <a:rPr lang="en-US" sz="2400" dirty="0"/>
              <a:t> at time step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t+1</a:t>
            </a:r>
            <a:r>
              <a:rPr lang="en-US" sz="2400" dirty="0"/>
              <a:t>.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400" dirty="0"/>
              <a:t>The cyclic connection serves as a memory state, updated at every time step given the last and current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This allows information to propagate through time, and implicitly serves as a form of “adaptive” dependence.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6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/>
                  <a:t> – The input at time step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/>
                  <a:t> – The hidden state (or memory state) at time step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200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dirty="0"/>
                  <a:t> – An activation function (</a:t>
                </a:r>
                <a:r>
                  <a:rPr lang="en-US" sz="2200" i="1" dirty="0">
                    <a:ea typeface="Cambria Math" panose="02040503050406030204" pitchFamily="18" charset="0"/>
                  </a:rPr>
                  <a:t>tanh</a:t>
                </a:r>
                <a:r>
                  <a:rPr lang="en-US" sz="2200" dirty="0"/>
                  <a:t>, </a:t>
                </a:r>
                <a:r>
                  <a:rPr lang="en-US" sz="2200" i="1" dirty="0" err="1">
                    <a:ea typeface="Cambria Math" panose="02040503050406030204" pitchFamily="18" charset="0"/>
                  </a:rPr>
                  <a:t>ReLU</a:t>
                </a:r>
                <a:r>
                  <a:rPr lang="en-US" sz="2200" dirty="0"/>
                  <a:t> etc.)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W </a:t>
                </a:r>
                <a:r>
                  <a:rPr lang="en-US" sz="2200" dirty="0"/>
                  <a:t>– The weight matrices of an RNN cell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4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84AAB70-89B0-4755-8415-65229B00DB3E}"/>
              </a:ext>
            </a:extLst>
          </p:cNvPr>
          <p:cNvGrpSpPr/>
          <p:nvPr/>
        </p:nvGrpSpPr>
        <p:grpSpPr>
          <a:xfrm>
            <a:off x="2474976" y="4214031"/>
            <a:ext cx="7242048" cy="1655063"/>
            <a:chOff x="2306423" y="4554583"/>
            <a:chExt cx="6114004" cy="1514567"/>
          </a:xfrm>
        </p:grpSpPr>
        <p:sp>
          <p:nvSpPr>
            <p:cNvPr id="4" name="Rounded Rectangle 3"/>
            <p:cNvSpPr/>
            <p:nvPr/>
          </p:nvSpPr>
          <p:spPr>
            <a:xfrm>
              <a:off x="2954412" y="4554583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981304" y="4554583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012526" y="4554583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4" idx="3"/>
              <a:endCxn id="9" idx="1"/>
            </p:cNvCxnSpPr>
            <p:nvPr/>
          </p:nvCxnSpPr>
          <p:spPr>
            <a:xfrm>
              <a:off x="4356184" y="5012372"/>
              <a:ext cx="625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306423" y="5012372"/>
              <a:ext cx="6479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34657" y="4673818"/>
              <a:ext cx="548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0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07622" y="4707521"/>
              <a:ext cx="548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22339" y="4707521"/>
              <a:ext cx="548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>
              <a:endCxn id="4" idx="2"/>
            </p:cNvCxnSpPr>
            <p:nvPr/>
          </p:nvCxnSpPr>
          <p:spPr>
            <a:xfrm flipV="1">
              <a:off x="3652335" y="5470161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96241" y="5730596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3718" y="5730596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48941" y="5730596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3</a:t>
              </a:r>
              <a:endParaRPr lang="en-US" sz="16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383076" y="5012372"/>
              <a:ext cx="625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680521" y="5472007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708708" y="5462395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9535" y="4873599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53" name="Straight Arrow Connector 52"/>
            <p:cNvCxnSpPr>
              <a:stCxn id="55" idx="6"/>
              <a:endCxn id="51" idx="2"/>
            </p:cNvCxnSpPr>
            <p:nvPr/>
          </p:nvCxnSpPr>
          <p:spPr>
            <a:xfrm>
              <a:off x="3093675" y="5012371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950082" y="4926133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3587074" y="5323469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58" name="Straight Arrow Connector 57"/>
            <p:cNvCxnSpPr>
              <a:endCxn id="4" idx="3"/>
            </p:cNvCxnSpPr>
            <p:nvPr/>
          </p:nvCxnSpPr>
          <p:spPr>
            <a:xfrm>
              <a:off x="3789022" y="5012371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7" idx="0"/>
            </p:cNvCxnSpPr>
            <p:nvPr/>
          </p:nvCxnSpPr>
          <p:spPr>
            <a:xfrm flipV="1">
              <a:off x="3659278" y="5151144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554759" y="4881895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71" name="Straight Arrow Connector 70"/>
            <p:cNvCxnSpPr>
              <a:stCxn id="72" idx="6"/>
              <a:endCxn id="70" idx="2"/>
            </p:cNvCxnSpPr>
            <p:nvPr/>
          </p:nvCxnSpPr>
          <p:spPr>
            <a:xfrm>
              <a:off x="5118899" y="5020667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4975306" y="4934429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5612298" y="5331765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5814246" y="5020667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0"/>
            </p:cNvCxnSpPr>
            <p:nvPr/>
          </p:nvCxnSpPr>
          <p:spPr>
            <a:xfrm flipV="1">
              <a:off x="5684502" y="5159440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7593778" y="4881895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77" name="Straight Arrow Connector 76"/>
            <p:cNvCxnSpPr>
              <a:stCxn id="78" idx="6"/>
              <a:endCxn id="76" idx="2"/>
            </p:cNvCxnSpPr>
            <p:nvPr/>
          </p:nvCxnSpPr>
          <p:spPr>
            <a:xfrm>
              <a:off x="7157918" y="5020667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7014325" y="4934429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7651317" y="5331765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7853265" y="5020667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9" idx="0"/>
            </p:cNvCxnSpPr>
            <p:nvPr/>
          </p:nvCxnSpPr>
          <p:spPr>
            <a:xfrm flipV="1">
              <a:off x="7723521" y="5159440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62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400" dirty="0"/>
              <a:t> can be used as an input to a fully connected neural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Sequence tagging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01168" lvl="1" indent="0">
              <a:buNone/>
            </a:pPr>
            <a:endParaRPr lang="en-US" sz="2200" dirty="0"/>
          </a:p>
          <a:p>
            <a:pPr marL="201168" lvl="1" indent="0">
              <a:buNone/>
            </a:pP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Sequence Classification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342968" y="5187187"/>
            <a:ext cx="4562530" cy="1088106"/>
            <a:chOff x="2201920" y="3108960"/>
            <a:chExt cx="6114004" cy="1514567"/>
          </a:xfrm>
        </p:grpSpPr>
        <p:sp>
          <p:nvSpPr>
            <p:cNvPr id="73" name="Rounded Rectangle 72"/>
            <p:cNvSpPr/>
            <p:nvPr/>
          </p:nvSpPr>
          <p:spPr>
            <a:xfrm>
              <a:off x="2849909" y="3108960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876801" y="3108960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908023" y="3108960"/>
              <a:ext cx="1401772" cy="9155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stCxn id="73" idx="3"/>
              <a:endCxn id="74" idx="1"/>
            </p:cNvCxnSpPr>
            <p:nvPr/>
          </p:nvCxnSpPr>
          <p:spPr>
            <a:xfrm>
              <a:off x="4251681" y="3566749"/>
              <a:ext cx="625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201920" y="3566749"/>
              <a:ext cx="6479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322011" y="3156298"/>
              <a:ext cx="548185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0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32946" y="3164594"/>
              <a:ext cx="548185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93745" y="3152771"/>
              <a:ext cx="548185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cxnSp>
          <p:nvCxnSpPr>
            <p:cNvPr id="81" name="Straight Arrow Connector 80"/>
            <p:cNvCxnSpPr>
              <a:endCxn id="73" idx="2"/>
            </p:cNvCxnSpPr>
            <p:nvPr/>
          </p:nvCxnSpPr>
          <p:spPr>
            <a:xfrm flipV="1">
              <a:off x="3547832" y="4024538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391738" y="4284973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  <a:endParaRPr lang="en-US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19215" y="4284973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  <a:endParaRPr lang="en-US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444438" y="4284973"/>
              <a:ext cx="518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r>
                <a:rPr lang="en-US" sz="1600" baseline="-25000" dirty="0"/>
                <a:t>3</a:t>
              </a:r>
              <a:endParaRPr lang="en-US" sz="1600" dirty="0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6278573" y="3566749"/>
              <a:ext cx="6251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5576018" y="4026384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7604205" y="4016772"/>
              <a:ext cx="2963" cy="3373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3425032" y="3427976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89" name="Straight Arrow Connector 88"/>
            <p:cNvCxnSpPr>
              <a:stCxn id="90" idx="6"/>
              <a:endCxn id="88" idx="2"/>
            </p:cNvCxnSpPr>
            <p:nvPr/>
          </p:nvCxnSpPr>
          <p:spPr>
            <a:xfrm>
              <a:off x="2989172" y="3566748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2845579" y="3480510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3482571" y="3877846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92" name="Straight Arrow Connector 91"/>
            <p:cNvCxnSpPr>
              <a:endCxn id="73" idx="3"/>
            </p:cNvCxnSpPr>
            <p:nvPr/>
          </p:nvCxnSpPr>
          <p:spPr>
            <a:xfrm>
              <a:off x="3684519" y="3566748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1" idx="0"/>
            </p:cNvCxnSpPr>
            <p:nvPr/>
          </p:nvCxnSpPr>
          <p:spPr>
            <a:xfrm flipV="1">
              <a:off x="3554775" y="3705521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450256" y="3436272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95" name="Straight Arrow Connector 94"/>
            <p:cNvCxnSpPr>
              <a:stCxn id="96" idx="6"/>
              <a:endCxn id="94" idx="2"/>
            </p:cNvCxnSpPr>
            <p:nvPr/>
          </p:nvCxnSpPr>
          <p:spPr>
            <a:xfrm>
              <a:off x="5014396" y="3575044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70803" y="3488806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97" name="Oval 96"/>
            <p:cNvSpPr/>
            <p:nvPr/>
          </p:nvSpPr>
          <p:spPr>
            <a:xfrm>
              <a:off x="5507795" y="3886142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5709743" y="3575044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7" idx="0"/>
            </p:cNvCxnSpPr>
            <p:nvPr/>
          </p:nvCxnSpPr>
          <p:spPr>
            <a:xfrm flipV="1">
              <a:off x="5579999" y="3713817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7489275" y="3436272"/>
              <a:ext cx="259487" cy="27754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cxnSp>
          <p:nvCxnSpPr>
            <p:cNvPr id="101" name="Straight Arrow Connector 100"/>
            <p:cNvCxnSpPr>
              <a:stCxn id="102" idx="6"/>
              <a:endCxn id="100" idx="2"/>
            </p:cNvCxnSpPr>
            <p:nvPr/>
          </p:nvCxnSpPr>
          <p:spPr>
            <a:xfrm>
              <a:off x="7053415" y="3575044"/>
              <a:ext cx="435860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6909822" y="3488806"/>
              <a:ext cx="143593" cy="1724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7546814" y="3886142"/>
              <a:ext cx="144408" cy="1389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748762" y="3575044"/>
              <a:ext cx="567162" cy="1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3" idx="0"/>
            </p:cNvCxnSpPr>
            <p:nvPr/>
          </p:nvCxnSpPr>
          <p:spPr>
            <a:xfrm flipV="1">
              <a:off x="7619018" y="3713817"/>
              <a:ext cx="0" cy="17232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/>
          <p:cNvCxnSpPr/>
          <p:nvPr/>
        </p:nvCxnSpPr>
        <p:spPr>
          <a:xfrm flipH="1" flipV="1">
            <a:off x="4319913" y="2970140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Rounded Rectangle 2047"/>
          <p:cNvSpPr/>
          <p:nvPr/>
        </p:nvSpPr>
        <p:spPr>
          <a:xfrm>
            <a:off x="3920107" y="2652579"/>
            <a:ext cx="799612" cy="33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Fully Connected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4319913" y="2515585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4143486" y="2301110"/>
            <a:ext cx="352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DT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5833432" y="2971823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433626" y="2654262"/>
            <a:ext cx="799612" cy="33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Fully Connected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H="1" flipV="1">
            <a:off x="5833432" y="2517268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57005" y="230279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7346489" y="2966683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946683" y="2649122"/>
            <a:ext cx="799612" cy="33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Fully Connected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7346489" y="2512128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170062" y="229765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VB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H="1" flipV="1">
            <a:off x="7373921" y="5036011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974115" y="4718450"/>
            <a:ext cx="799612" cy="33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Fully Connected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H="1" flipV="1">
            <a:off x="7373921" y="4581456"/>
            <a:ext cx="462" cy="1617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746030" y="4393451"/>
            <a:ext cx="1278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Positive/Negative</a:t>
            </a:r>
          </a:p>
        </p:txBody>
      </p:sp>
      <p:grpSp>
        <p:nvGrpSpPr>
          <p:cNvPr id="2056" name="Group 2055"/>
          <p:cNvGrpSpPr/>
          <p:nvPr/>
        </p:nvGrpSpPr>
        <p:grpSpPr>
          <a:xfrm>
            <a:off x="3315536" y="3122641"/>
            <a:ext cx="4562530" cy="1105762"/>
            <a:chOff x="3315536" y="3122641"/>
            <a:chExt cx="4562530" cy="1105762"/>
          </a:xfrm>
        </p:grpSpPr>
        <p:grpSp>
          <p:nvGrpSpPr>
            <p:cNvPr id="4" name="Group 3"/>
            <p:cNvGrpSpPr/>
            <p:nvPr/>
          </p:nvGrpSpPr>
          <p:grpSpPr>
            <a:xfrm>
              <a:off x="3315536" y="3134953"/>
              <a:ext cx="4562530" cy="1093450"/>
              <a:chOff x="2201920" y="3108960"/>
              <a:chExt cx="6114004" cy="151456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849909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876801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908023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5" idx="3"/>
                <a:endCxn id="6" idx="1"/>
              </p:cNvCxnSpPr>
              <p:nvPr/>
            </p:nvCxnSpPr>
            <p:spPr>
              <a:xfrm>
                <a:off x="4251681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2201920" y="3566749"/>
                <a:ext cx="64798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306596" y="3165911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endParaRPr lang="en-US" sz="16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56714" y="3164540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93745" y="3153139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cxnSp>
            <p:nvCxnSpPr>
              <p:cNvPr id="13" name="Straight Arrow Connector 12"/>
              <p:cNvCxnSpPr>
                <a:endCxn id="5" idx="2"/>
              </p:cNvCxnSpPr>
              <p:nvPr/>
            </p:nvCxnSpPr>
            <p:spPr>
              <a:xfrm flipV="1">
                <a:off x="3547832" y="4024538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391738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19215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444438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3</a:t>
                </a:r>
                <a:endParaRPr lang="en-US" sz="1600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6278573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5576018" y="4026384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7604205" y="4016772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425032" y="3427976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21" name="Straight Arrow Connector 20"/>
              <p:cNvCxnSpPr>
                <a:stCxn id="22" idx="6"/>
                <a:endCxn id="20" idx="2"/>
              </p:cNvCxnSpPr>
              <p:nvPr/>
            </p:nvCxnSpPr>
            <p:spPr>
              <a:xfrm>
                <a:off x="2989172" y="3566748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2845579" y="3480510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482571" y="3877846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24" name="Straight Arrow Connector 23"/>
              <p:cNvCxnSpPr>
                <a:endCxn id="5" idx="3"/>
              </p:cNvCxnSpPr>
              <p:nvPr/>
            </p:nvCxnSpPr>
            <p:spPr>
              <a:xfrm>
                <a:off x="3684519" y="3566748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0"/>
              </p:cNvCxnSpPr>
              <p:nvPr/>
            </p:nvCxnSpPr>
            <p:spPr>
              <a:xfrm flipV="1">
                <a:off x="3554775" y="3705521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5450256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27" name="Straight Arrow Connector 26"/>
              <p:cNvCxnSpPr>
                <a:stCxn id="28" idx="6"/>
                <a:endCxn id="26" idx="2"/>
              </p:cNvCxnSpPr>
              <p:nvPr/>
            </p:nvCxnSpPr>
            <p:spPr>
              <a:xfrm>
                <a:off x="5014396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4870803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507795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709743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9" idx="0"/>
              </p:cNvCxnSpPr>
              <p:nvPr/>
            </p:nvCxnSpPr>
            <p:spPr>
              <a:xfrm flipV="1">
                <a:off x="5579999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7489275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33" name="Straight Arrow Connector 32"/>
              <p:cNvCxnSpPr>
                <a:stCxn id="34" idx="6"/>
                <a:endCxn id="32" idx="2"/>
              </p:cNvCxnSpPr>
              <p:nvPr/>
            </p:nvCxnSpPr>
            <p:spPr>
              <a:xfrm>
                <a:off x="7053415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6909822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546814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748762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5" idx="0"/>
              </p:cNvCxnSpPr>
              <p:nvPr/>
            </p:nvCxnSpPr>
            <p:spPr>
              <a:xfrm flipV="1">
                <a:off x="7619018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Arrow Connector 123"/>
            <p:cNvCxnSpPr>
              <a:stCxn id="20" idx="0"/>
              <a:endCxn id="5" idx="0"/>
            </p:cNvCxnSpPr>
            <p:nvPr/>
          </p:nvCxnSpPr>
          <p:spPr>
            <a:xfrm flipH="1" flipV="1">
              <a:off x="4322124" y="3134953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H="1" flipV="1">
              <a:off x="5824580" y="3122641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 flipV="1">
              <a:off x="7356519" y="3131689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Arrow Connector 128"/>
          <p:cNvCxnSpPr/>
          <p:nvPr/>
        </p:nvCxnSpPr>
        <p:spPr>
          <a:xfrm flipH="1" flipV="1">
            <a:off x="7375109" y="5183451"/>
            <a:ext cx="2970" cy="230315"/>
          </a:xfrm>
          <a:prstGeom prst="straightConnector1">
            <a:avLst/>
          </a:prstGeom>
          <a:ln w="28575">
            <a:solidFill>
              <a:srgbClr val="09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Oval Callout 2054"/>
          <p:cNvSpPr/>
          <p:nvPr/>
        </p:nvSpPr>
        <p:spPr>
          <a:xfrm>
            <a:off x="8945396" y="2710784"/>
            <a:ext cx="2702250" cy="1434495"/>
          </a:xfrm>
          <a:prstGeom prst="wedgeEllipseCallout">
            <a:avLst>
              <a:gd name="adj1" fmla="val -92857"/>
              <a:gd name="adj2" fmla="val -427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Weights are shared across time steps</a:t>
            </a:r>
          </a:p>
          <a:p>
            <a:pPr algn="ctr"/>
            <a:r>
              <a:rPr lang="en-US" sz="1600" dirty="0"/>
              <a:t>(Time Distributed)</a:t>
            </a:r>
          </a:p>
        </p:txBody>
      </p:sp>
    </p:spTree>
    <p:extLst>
      <p:ext uri="{BB962C8B-B14F-4D97-AF65-F5344CB8AC3E}">
        <p14:creationId xmlns:p14="http://schemas.microsoft.com/office/powerpoint/2010/main" val="3402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Stacked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 can stack RNNs to get a deeper, more complex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Intuitively, attempt to capture complex sequential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Each output of a layer is the input of the layer above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14735" y="3706116"/>
            <a:ext cx="4562530" cy="918221"/>
            <a:chOff x="3315536" y="3122641"/>
            <a:chExt cx="4562530" cy="918221"/>
          </a:xfrm>
        </p:grpSpPr>
        <p:grpSp>
          <p:nvGrpSpPr>
            <p:cNvPr id="5" name="Group 4"/>
            <p:cNvGrpSpPr/>
            <p:nvPr/>
          </p:nvGrpSpPr>
          <p:grpSpPr>
            <a:xfrm>
              <a:off x="3315536" y="3134953"/>
              <a:ext cx="4562530" cy="905909"/>
              <a:chOff x="2201920" y="3108960"/>
              <a:chExt cx="6114004" cy="1254799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849909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76801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6908023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/>
              <p:cNvCxnSpPr>
                <a:stCxn id="9" idx="3"/>
                <a:endCxn id="10" idx="1"/>
              </p:cNvCxnSpPr>
              <p:nvPr/>
            </p:nvCxnSpPr>
            <p:spPr>
              <a:xfrm>
                <a:off x="4251681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201920" y="3566749"/>
                <a:ext cx="64798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306596" y="3165911"/>
                <a:ext cx="548185" cy="46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endParaRPr lang="en-US" sz="16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56714" y="3164540"/>
                <a:ext cx="548185" cy="46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393745" y="3153139"/>
                <a:ext cx="548185" cy="46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cxnSp>
            <p:nvCxnSpPr>
              <p:cNvPr id="17" name="Straight Arrow Connector 16"/>
              <p:cNvCxnSpPr>
                <a:endCxn id="9" idx="2"/>
              </p:cNvCxnSpPr>
              <p:nvPr/>
            </p:nvCxnSpPr>
            <p:spPr>
              <a:xfrm flipV="1">
                <a:off x="3547832" y="4024538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278573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576018" y="4026384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7604205" y="4016772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3425032" y="3427976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25" name="Straight Arrow Connector 24"/>
              <p:cNvCxnSpPr>
                <a:stCxn id="26" idx="6"/>
                <a:endCxn id="24" idx="2"/>
              </p:cNvCxnSpPr>
              <p:nvPr/>
            </p:nvCxnSpPr>
            <p:spPr>
              <a:xfrm>
                <a:off x="2989172" y="3566748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2845579" y="3480510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482571" y="3877846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28" name="Straight Arrow Connector 27"/>
              <p:cNvCxnSpPr>
                <a:endCxn id="9" idx="3"/>
              </p:cNvCxnSpPr>
              <p:nvPr/>
            </p:nvCxnSpPr>
            <p:spPr>
              <a:xfrm>
                <a:off x="3684519" y="3566748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7" idx="0"/>
              </p:cNvCxnSpPr>
              <p:nvPr/>
            </p:nvCxnSpPr>
            <p:spPr>
              <a:xfrm flipV="1">
                <a:off x="3554775" y="3705521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50256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31" name="Straight Arrow Connector 30"/>
              <p:cNvCxnSpPr>
                <a:stCxn id="32" idx="6"/>
                <a:endCxn id="30" idx="2"/>
              </p:cNvCxnSpPr>
              <p:nvPr/>
            </p:nvCxnSpPr>
            <p:spPr>
              <a:xfrm>
                <a:off x="5014396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4870803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07795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5709743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0"/>
              </p:cNvCxnSpPr>
              <p:nvPr/>
            </p:nvCxnSpPr>
            <p:spPr>
              <a:xfrm flipV="1">
                <a:off x="5579999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7489275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37" name="Straight Arrow Connector 36"/>
              <p:cNvCxnSpPr>
                <a:stCxn id="38" idx="6"/>
                <a:endCxn id="36" idx="2"/>
              </p:cNvCxnSpPr>
              <p:nvPr/>
            </p:nvCxnSpPr>
            <p:spPr>
              <a:xfrm>
                <a:off x="7053415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6909822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546814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7748762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9" idx="0"/>
              </p:cNvCxnSpPr>
              <p:nvPr/>
            </p:nvCxnSpPr>
            <p:spPr>
              <a:xfrm flipV="1">
                <a:off x="7619018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>
              <a:stCxn id="24" idx="0"/>
              <a:endCxn id="9" idx="0"/>
            </p:cNvCxnSpPr>
            <p:nvPr/>
          </p:nvCxnSpPr>
          <p:spPr>
            <a:xfrm flipH="1" flipV="1">
              <a:off x="4322124" y="3134953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5824580" y="3122641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7356519" y="3131689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23444" y="4623955"/>
            <a:ext cx="4562530" cy="1105762"/>
            <a:chOff x="3315536" y="3122641"/>
            <a:chExt cx="4562530" cy="1105762"/>
          </a:xfrm>
        </p:grpSpPr>
        <p:grpSp>
          <p:nvGrpSpPr>
            <p:cNvPr id="43" name="Group 42"/>
            <p:cNvGrpSpPr/>
            <p:nvPr/>
          </p:nvGrpSpPr>
          <p:grpSpPr>
            <a:xfrm>
              <a:off x="3315536" y="3134953"/>
              <a:ext cx="4562530" cy="1093450"/>
              <a:chOff x="2201920" y="3108960"/>
              <a:chExt cx="6114004" cy="151456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849909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76801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908023" y="3108960"/>
                <a:ext cx="1401772" cy="91557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stCxn id="47" idx="3"/>
                <a:endCxn id="48" idx="1"/>
              </p:cNvCxnSpPr>
              <p:nvPr/>
            </p:nvCxnSpPr>
            <p:spPr>
              <a:xfrm>
                <a:off x="4251681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2201920" y="3566749"/>
                <a:ext cx="64798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306596" y="3165911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endParaRPr lang="en-US" sz="16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356714" y="3164540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393745" y="3153139"/>
                <a:ext cx="5481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h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cxnSp>
            <p:nvCxnSpPr>
              <p:cNvPr id="55" name="Straight Arrow Connector 54"/>
              <p:cNvCxnSpPr>
                <a:endCxn id="47" idx="2"/>
              </p:cNvCxnSpPr>
              <p:nvPr/>
            </p:nvCxnSpPr>
            <p:spPr>
              <a:xfrm flipV="1">
                <a:off x="3547832" y="4024538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3391738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1</a:t>
                </a:r>
                <a:endParaRPr 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419215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2</a:t>
                </a:r>
                <a:endParaRPr lang="en-US" sz="16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444438" y="4284973"/>
                <a:ext cx="518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3</a:t>
                </a:r>
                <a:endParaRPr lang="en-US" sz="1600" dirty="0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6278573" y="3566749"/>
                <a:ext cx="62512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5576018" y="4026384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7604205" y="4016772"/>
                <a:ext cx="2963" cy="33737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3425032" y="3427976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63" name="Straight Arrow Connector 62"/>
              <p:cNvCxnSpPr>
                <a:stCxn id="64" idx="6"/>
                <a:endCxn id="62" idx="2"/>
              </p:cNvCxnSpPr>
              <p:nvPr/>
            </p:nvCxnSpPr>
            <p:spPr>
              <a:xfrm>
                <a:off x="2989172" y="3566748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2845579" y="3480510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482571" y="3877846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66" name="Straight Arrow Connector 65"/>
              <p:cNvCxnSpPr>
                <a:endCxn id="47" idx="3"/>
              </p:cNvCxnSpPr>
              <p:nvPr/>
            </p:nvCxnSpPr>
            <p:spPr>
              <a:xfrm>
                <a:off x="3684519" y="3566748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65" idx="0"/>
              </p:cNvCxnSpPr>
              <p:nvPr/>
            </p:nvCxnSpPr>
            <p:spPr>
              <a:xfrm flipV="1">
                <a:off x="3554775" y="3705521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5450256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69" name="Straight Arrow Connector 68"/>
              <p:cNvCxnSpPr>
                <a:stCxn id="70" idx="6"/>
                <a:endCxn id="68" idx="2"/>
              </p:cNvCxnSpPr>
              <p:nvPr/>
            </p:nvCxnSpPr>
            <p:spPr>
              <a:xfrm>
                <a:off x="5014396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4870803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507795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709743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71" idx="0"/>
              </p:cNvCxnSpPr>
              <p:nvPr/>
            </p:nvCxnSpPr>
            <p:spPr>
              <a:xfrm flipV="1">
                <a:off x="5579999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7489275" y="3436272"/>
                <a:ext cx="259487" cy="27754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+</a:t>
                </a:r>
              </a:p>
            </p:txBody>
          </p:sp>
          <p:cxnSp>
            <p:nvCxnSpPr>
              <p:cNvPr id="75" name="Straight Arrow Connector 74"/>
              <p:cNvCxnSpPr>
                <a:stCxn id="76" idx="6"/>
                <a:endCxn id="74" idx="2"/>
              </p:cNvCxnSpPr>
              <p:nvPr/>
            </p:nvCxnSpPr>
            <p:spPr>
              <a:xfrm>
                <a:off x="7053415" y="3575044"/>
                <a:ext cx="435860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6909822" y="3488806"/>
                <a:ext cx="143593" cy="17247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W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46814" y="3886142"/>
                <a:ext cx="144408" cy="1389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7748762" y="3575044"/>
                <a:ext cx="567162" cy="1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7" idx="0"/>
              </p:cNvCxnSpPr>
              <p:nvPr/>
            </p:nvCxnSpPr>
            <p:spPr>
              <a:xfrm flipV="1">
                <a:off x="7619018" y="3713817"/>
                <a:ext cx="0" cy="172325"/>
              </a:xfrm>
              <a:prstGeom prst="straightConnector1">
                <a:avLst/>
              </a:prstGeom>
              <a:ln w="28575">
                <a:solidFill>
                  <a:srgbClr val="0985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>
              <a:stCxn id="62" idx="0"/>
              <a:endCxn id="47" idx="0"/>
            </p:cNvCxnSpPr>
            <p:nvPr/>
          </p:nvCxnSpPr>
          <p:spPr>
            <a:xfrm flipH="1" flipV="1">
              <a:off x="4322124" y="3134953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5824580" y="3122641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7356519" y="3131689"/>
              <a:ext cx="2970" cy="230315"/>
            </a:xfrm>
            <a:prstGeom prst="straightConnector1">
              <a:avLst/>
            </a:prstGeom>
            <a:ln w="28575">
              <a:solidFill>
                <a:srgbClr val="0985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25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Information From The Future?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dirty="0"/>
              <a:t>Example 1: He said, "Teddy Bears are on sale".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 2: He said, "Teddy Roosevelt was a great president".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77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8050</TotalTime>
  <Words>1324</Words>
  <Application>Microsoft Office PowerPoint</Application>
  <PresentationFormat>Widescreen</PresentationFormat>
  <Paragraphs>199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Tutorial 4: Recurrent Neural Networks  and LSTM</vt:lpstr>
      <vt:lpstr>Agenda</vt:lpstr>
      <vt:lpstr>Sequential Data</vt:lpstr>
      <vt:lpstr>Fully Connected Neural Networks</vt:lpstr>
      <vt:lpstr>Recurrent Neural Networks</vt:lpstr>
      <vt:lpstr>Recurrent Neural Networks</vt:lpstr>
      <vt:lpstr>Recurrent Neural Networks</vt:lpstr>
      <vt:lpstr>Stacked RNNs</vt:lpstr>
      <vt:lpstr>What About Information From The Future?</vt:lpstr>
      <vt:lpstr>Bi-Directional RNNs</vt:lpstr>
      <vt:lpstr>Stacked Bi-Directional RNNs</vt:lpstr>
      <vt:lpstr>Back-Propagation Through Time (BPTT)</vt:lpstr>
      <vt:lpstr>Vanishing Gradients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  <vt:lpstr>Long Short Term Memory (LSTM)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and LSTM</dc:title>
  <dc:creator>Dor Zohar;Nadav Oved</dc:creator>
  <cp:lastModifiedBy>tomer volk</cp:lastModifiedBy>
  <cp:revision>203</cp:revision>
  <dcterms:created xsi:type="dcterms:W3CDTF">2018-01-03T12:45:15Z</dcterms:created>
  <dcterms:modified xsi:type="dcterms:W3CDTF">2021-09-08T17:15:40Z</dcterms:modified>
</cp:coreProperties>
</file>