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9" r:id="rId1"/>
    <p:sldMasterId id="2147483661" r:id="rId2"/>
    <p:sldMasterId id="2147483711" r:id="rId3"/>
  </p:sldMasterIdLst>
  <p:notesMasterIdLst>
    <p:notesMasterId r:id="rId9"/>
  </p:notesMasterIdLst>
  <p:handoutMasterIdLst>
    <p:handoutMasterId r:id="rId10"/>
  </p:handoutMasterIdLst>
  <p:sldIdLst>
    <p:sldId id="257" r:id="rId4"/>
    <p:sldId id="469" r:id="rId5"/>
    <p:sldId id="470" r:id="rId6"/>
    <p:sldId id="471" r:id="rId7"/>
    <p:sldId id="467" r:id="rId8"/>
  </p:sldIdLst>
  <p:sldSz cx="9144000" cy="6858000" type="screen4x3"/>
  <p:notesSz cx="6669088" cy="9926638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2BC19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6628" autoAdjust="0"/>
    <p:restoredTop sz="94717" autoAdjust="0"/>
  </p:normalViewPr>
  <p:slideViewPr>
    <p:cSldViewPr>
      <p:cViewPr varScale="1">
        <p:scale>
          <a:sx n="105" d="100"/>
          <a:sy n="105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8" y="-108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58B1F4C-39A8-4393-AE69-93C5E63FF79F}" type="datetimeFigureOut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84440DA-5C99-42A5-8D15-48F59518A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779150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44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E6E29B-4D0F-4B3B-9DD8-29989D4224CB}" type="datetimeFigureOut">
              <a:rPr lang="he-IL"/>
              <a:pPr>
                <a:defRPr/>
              </a:pPr>
              <a:t>י"א/אייר/תשע"ד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779150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44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59C75D9-8BBF-4056-B623-2A0D980A5C3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313F8-9EB9-492E-937F-03A843A40D95}" type="slidenum">
              <a:rPr lang="he-IL" smtClean="0"/>
              <a:pPr/>
              <a:t>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593725"/>
            <a:ext cx="2057400" cy="58054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593725"/>
            <a:ext cx="6019800" cy="58054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elB.MANPOWER-IL.COM\Documents\6 - Admin\ExperisSoftware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34388" y="5924550"/>
            <a:ext cx="70961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593725"/>
            <a:ext cx="2057400" cy="58054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593725"/>
            <a:ext cx="6019800" cy="58054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6" descr="experis_r_vert_mpg_pm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5638800"/>
            <a:ext cx="7016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42"/>
          <p:cNvSpPr txBox="1">
            <a:spLocks noChangeArrowheads="1"/>
          </p:cNvSpPr>
          <p:nvPr/>
        </p:nvSpPr>
        <p:spPr>
          <a:xfrm>
            <a:off x="4495800" y="5214938"/>
            <a:ext cx="2362200" cy="2714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rgbClr val="CEE0ED">
                    <a:alpha val="70000"/>
                  </a:srgb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  <a:defRPr/>
            </a:pPr>
            <a:fld id="{A093B7ED-CCA6-DE44-90D6-2F74B15392F1}" type="datetime2">
              <a:rPr lang="en-US" sz="1200" smtClean="0">
                <a:solidFill>
                  <a:srgbClr val="FFFFFF"/>
                </a:solidFill>
                <a:latin typeface="Arial"/>
                <a:cs typeface="Arial" pitchFamily="34" charset="0"/>
              </a:rPr>
              <a:pPr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Sunday, May 11, 2014</a:t>
            </a:fld>
            <a:endParaRPr lang="en-US" sz="1200" dirty="0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14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3581400" y="2438400"/>
            <a:ext cx="4648200" cy="1447800"/>
          </a:xfrm>
        </p:spPr>
        <p:txBody>
          <a:bodyPr>
            <a:noAutofit/>
          </a:bodyPr>
          <a:lstStyle>
            <a:lvl1pPr algn="l">
              <a:lnSpc>
                <a:spcPts val="43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green_gradient_backgrou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42"/>
          <p:cNvSpPr txBox="1">
            <a:spLocks noChangeArrowheads="1"/>
          </p:cNvSpPr>
          <p:nvPr/>
        </p:nvSpPr>
        <p:spPr>
          <a:xfrm>
            <a:off x="5334000" y="4343400"/>
            <a:ext cx="3200400" cy="27146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rgbClr val="D5E8F4"/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C46D24"/>
                </a:solidFill>
                <a:latin typeface="Arial"/>
                <a:cs typeface="Arial" pitchFamily="34" charset="0"/>
              </a:rPr>
              <a:t>Presenter’s Name</a:t>
            </a:r>
            <a:endParaRPr lang="en-US" sz="1600" dirty="0">
              <a:solidFill>
                <a:srgbClr val="C46D24"/>
              </a:solidFill>
              <a:latin typeface="Arial"/>
              <a:cs typeface="Arial" pitchFamily="34" charset="0"/>
            </a:endParaRPr>
          </a:p>
        </p:txBody>
      </p:sp>
      <p:sp>
        <p:nvSpPr>
          <p:cNvPr id="5" name="Rectangle 1042"/>
          <p:cNvSpPr txBox="1">
            <a:spLocks noChangeArrowheads="1"/>
          </p:cNvSpPr>
          <p:nvPr/>
        </p:nvSpPr>
        <p:spPr>
          <a:xfrm>
            <a:off x="5334000" y="4648200"/>
            <a:ext cx="3124200" cy="27146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rgbClr val="CEE0ED">
                    <a:alpha val="70000"/>
                  </a:srgb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  <a:defRPr/>
            </a:pPr>
            <a:fld id="{A093B7ED-CCA6-DE44-90D6-2F74B15392F1}" type="datetime2">
              <a:rPr lang="en-US" sz="1200" smtClean="0">
                <a:solidFill>
                  <a:srgbClr val="C46D24"/>
                </a:solidFill>
                <a:latin typeface="Arial"/>
                <a:cs typeface="Arial" pitchFamily="34" charset="0"/>
              </a:rPr>
              <a:pPr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Sunday, May 11, 2014</a:t>
            </a:fld>
            <a:endParaRPr lang="en-US" sz="1200" dirty="0">
              <a:solidFill>
                <a:srgbClr val="C46D24"/>
              </a:solidFill>
              <a:latin typeface="Arial"/>
              <a:cs typeface="Arial" pitchFamily="34" charset="0"/>
            </a:endParaRPr>
          </a:p>
        </p:txBody>
      </p:sp>
      <p:pic>
        <p:nvPicPr>
          <p:cNvPr id="6" name="Picture 14" descr="experis_r_vert_mpg_pm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4016375"/>
            <a:ext cx="625475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3505200" y="2743200"/>
            <a:ext cx="5029200" cy="685800"/>
          </a:xfrm>
        </p:spPr>
        <p:txBody>
          <a:bodyPr>
            <a:noAutofit/>
          </a:bodyPr>
          <a:lstStyle>
            <a:lvl1pPr algn="l">
              <a:lnSpc>
                <a:spcPts val="4300"/>
              </a:lnSpc>
              <a:defRPr sz="3000" spc="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3725"/>
            <a:ext cx="8229600" cy="549276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99012"/>
          </a:xfrm>
        </p:spPr>
        <p:txBody>
          <a:bodyPr lIns="0" bIns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39762"/>
          </a:xfrm>
        </p:spPr>
        <p:txBody>
          <a:bodyPr bIns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44762"/>
            <a:ext cx="4040188" cy="36274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05000"/>
            <a:ext cx="4041775" cy="639762"/>
          </a:xfrm>
        </p:spPr>
        <p:txBody>
          <a:bodyPr tIns="0" bIns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44762"/>
            <a:ext cx="4041775" cy="36274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Test PP Section 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3530184" cy="139565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green_subsection_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42"/>
          <p:cNvSpPr txBox="1">
            <a:spLocks noChangeArrowheads="1"/>
          </p:cNvSpPr>
          <p:nvPr/>
        </p:nvSpPr>
        <p:spPr>
          <a:xfrm>
            <a:off x="1219200" y="2133600"/>
            <a:ext cx="3200400" cy="27146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rgbClr val="D5E8F4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FFFFFF"/>
                </a:solidFill>
                <a:latin typeface="Arial"/>
                <a:cs typeface="Arial" pitchFamily="34" charset="0"/>
              </a:rPr>
              <a:t>Information</a:t>
            </a:r>
            <a:endParaRPr lang="en-US" sz="1600" dirty="0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3530184" cy="139565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orange_subsection_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3530184" cy="139565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spc="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red_subsection_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42"/>
          <p:cNvSpPr txBox="1">
            <a:spLocks noChangeArrowheads="1"/>
          </p:cNvSpPr>
          <p:nvPr/>
        </p:nvSpPr>
        <p:spPr>
          <a:xfrm>
            <a:off x="1219200" y="2133600"/>
            <a:ext cx="3200400" cy="27146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rgbClr val="D5E8F4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FFFFFF"/>
                </a:solidFill>
                <a:latin typeface="Arial"/>
                <a:cs typeface="Arial" pitchFamily="34" charset="0"/>
              </a:rPr>
              <a:t>Information</a:t>
            </a:r>
            <a:endParaRPr lang="en-US" sz="1600" dirty="0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4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3530184" cy="139565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spc="0" baseline="0">
                <a:solidFill>
                  <a:srgbClr val="CD545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>
                <a:solidFill>
                  <a:srgbClr val="466EA5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90BC9C66-5289-4E45-8CAC-45CA377952DE}" type="datetimeFigureOut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466EA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466EA5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778FCE-3FBD-4D1D-93AD-2C50E30D44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39762"/>
          </a:xfrm>
        </p:spPr>
        <p:txBody>
          <a:bodyPr bIns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44762"/>
            <a:ext cx="4040188" cy="36274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05000"/>
            <a:ext cx="4041775" cy="639762"/>
          </a:xfrm>
        </p:spPr>
        <p:txBody>
          <a:bodyPr tIns="0" bIns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44762"/>
            <a:ext cx="4041775" cy="36274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/>
          </p:nvPr>
        </p:nvSpPr>
        <p:spPr>
          <a:xfrm>
            <a:off x="457200" y="593725"/>
            <a:ext cx="8229600" cy="58054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93725"/>
            <a:ext cx="8229600" cy="54927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661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93725"/>
            <a:ext cx="8229600" cy="54927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614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705600" y="0"/>
            <a:ext cx="1981200" cy="4572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Experis Certification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584950"/>
            <a:ext cx="2590800" cy="1222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800" dirty="0" smtClean="0">
                <a:solidFill>
                  <a:srgbClr val="888B8D"/>
                </a:solidFill>
                <a:cs typeface="Arial" charset="0"/>
              </a:rPr>
              <a:t>Experis  |  </a:t>
            </a:r>
            <a:fld id="{1EC6C0FE-F991-7440-87EE-903BFA8244C6}" type="datetime2">
              <a:rPr lang="en-US" sz="800" smtClean="0">
                <a:solidFill>
                  <a:srgbClr val="888B8D"/>
                </a:solidFill>
                <a:cs typeface="Arial" charset="0"/>
              </a:rPr>
              <a:pPr algn="l" eaLnBrk="1" hangingPunct="1">
                <a:defRPr/>
              </a:pPr>
              <a:t>Sunday, May 11, 2014</a:t>
            </a:fld>
            <a:endParaRPr lang="en-US" sz="800" dirty="0" smtClean="0">
              <a:solidFill>
                <a:srgbClr val="888B8D"/>
              </a:solidFill>
              <a:cs typeface="Arial" charset="0"/>
            </a:endParaRPr>
          </a:p>
        </p:txBody>
      </p:sp>
      <p:sp>
        <p:nvSpPr>
          <p:cNvPr id="1029" name="TextBox 9"/>
          <p:cNvSpPr txBox="1">
            <a:spLocks noChangeArrowheads="1"/>
          </p:cNvSpPr>
          <p:nvPr/>
        </p:nvSpPr>
        <p:spPr bwMode="auto">
          <a:xfrm>
            <a:off x="4429125" y="6572250"/>
            <a:ext cx="576263" cy="1238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3287EB1E-F70D-4173-AC00-5D3F180CF34F}" type="slidenum">
              <a:rPr lang="he-IL" sz="800" b="1">
                <a:solidFill>
                  <a:srgbClr val="888B8D"/>
                </a:solidFill>
                <a:cs typeface="+mn-cs"/>
              </a:rPr>
              <a:pPr>
                <a:defRPr/>
              </a:pPr>
              <a:t>‹#›</a:t>
            </a:fld>
            <a:endParaRPr lang="en-US" sz="800" b="1" dirty="0">
              <a:solidFill>
                <a:srgbClr val="888B8D"/>
              </a:solidFill>
              <a:cs typeface="+mn-cs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3725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Users\JoelB.MANPOWER-IL.COM\Documents\6 - Admin\ExperisSoftwareLogo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70875" y="5710238"/>
            <a:ext cx="873125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sldNum="0" hdr="0" ftr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>
          <a:solidFill>
            <a:srgbClr val="282A32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800">
          <a:solidFill>
            <a:srgbClr val="282A32"/>
          </a:solidFill>
          <a:latin typeface="+mn-lt"/>
          <a:ea typeface="Arial" pitchFamily="34" charset="0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>
          <a:solidFill>
            <a:srgbClr val="282A32"/>
          </a:solidFill>
          <a:latin typeface="+mn-lt"/>
          <a:ea typeface="Arial" pitchFamily="34" charset="0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614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705600" y="0"/>
            <a:ext cx="1981200" cy="4572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FFFFFF"/>
                </a:solidFill>
              </a:rPr>
              <a:t>Experis Certification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584950"/>
            <a:ext cx="2590800" cy="1222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800" dirty="0" smtClean="0">
                <a:solidFill>
                  <a:srgbClr val="888B8D"/>
                </a:solidFill>
                <a:cs typeface="Arial" charset="0"/>
              </a:rPr>
              <a:t>Experis  |  </a:t>
            </a:r>
            <a:fld id="{1EC6C0FE-F991-7440-87EE-903BFA8244C6}" type="datetime2">
              <a:rPr lang="en-US" sz="800" smtClean="0">
                <a:solidFill>
                  <a:srgbClr val="888B8D"/>
                </a:solidFill>
                <a:cs typeface="Arial" charset="0"/>
              </a:rPr>
              <a:pPr algn="l" eaLnBrk="1" hangingPunct="1">
                <a:defRPr/>
              </a:pPr>
              <a:t>Sunday, May 11, 2014</a:t>
            </a:fld>
            <a:endParaRPr lang="en-US" sz="800" dirty="0" smtClean="0">
              <a:solidFill>
                <a:srgbClr val="888B8D"/>
              </a:solidFill>
              <a:cs typeface="Arial" charset="0"/>
            </a:endParaRPr>
          </a:p>
        </p:txBody>
      </p:sp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4143375" y="6572250"/>
            <a:ext cx="1905000" cy="1222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C4BE8B80-51EA-40CC-964A-3F52238FBA92}" type="slidenum">
              <a:rPr lang="he-IL" sz="800" b="1">
                <a:solidFill>
                  <a:srgbClr val="888B8D"/>
                </a:solidFill>
                <a:cs typeface="+mn-cs"/>
              </a:rPr>
              <a:pPr>
                <a:defRPr/>
              </a:pPr>
              <a:t>‹#›</a:t>
            </a:fld>
            <a:endParaRPr lang="en-US" sz="800" b="1" dirty="0">
              <a:solidFill>
                <a:srgbClr val="888B8D"/>
              </a:solidFill>
              <a:cs typeface="+mn-cs"/>
            </a:endParaRPr>
          </a:p>
        </p:txBody>
      </p:sp>
      <p:sp>
        <p:nvSpPr>
          <p:cNvPr id="20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3725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6" name="Picture 2" descr="C:\Users\JoelB.MANPOWER-IL.COM\Documents\6 - Admin\ExperisSoftwareLogo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434388" y="5924550"/>
            <a:ext cx="70961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83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>
          <a:solidFill>
            <a:srgbClr val="282A3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800">
          <a:solidFill>
            <a:srgbClr val="282A32"/>
          </a:solidFill>
          <a:latin typeface="+mn-lt"/>
          <a:ea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>
          <a:solidFill>
            <a:srgbClr val="282A32"/>
          </a:solidFill>
          <a:latin typeface="+mn-lt"/>
          <a:ea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614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3725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705600" y="0"/>
            <a:ext cx="1981200" cy="4572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FFFFFF"/>
                </a:solidFill>
              </a:rPr>
              <a:t>Experis Certification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584950"/>
            <a:ext cx="2590800" cy="1222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800" dirty="0" smtClean="0">
                <a:solidFill>
                  <a:srgbClr val="888B8D"/>
                </a:solidFill>
                <a:cs typeface="Arial" charset="0"/>
              </a:rPr>
              <a:t>Experis  |  </a:t>
            </a:r>
            <a:fld id="{1EC6C0FE-F991-7440-87EE-903BFA8244C6}" type="datetime2">
              <a:rPr lang="en-US" sz="800" smtClean="0">
                <a:solidFill>
                  <a:srgbClr val="888B8D"/>
                </a:solidFill>
                <a:cs typeface="Arial" charset="0"/>
              </a:rPr>
              <a:pPr algn="l" eaLnBrk="1" hangingPunct="1">
                <a:defRPr/>
              </a:pPr>
              <a:t>Sunday, May 11, 2014</a:t>
            </a:fld>
            <a:endParaRPr lang="en-US" sz="800" dirty="0" smtClean="0">
              <a:solidFill>
                <a:srgbClr val="888B8D"/>
              </a:solidFill>
              <a:cs typeface="Arial" charset="0"/>
            </a:endParaRPr>
          </a:p>
        </p:txBody>
      </p:sp>
      <p:sp>
        <p:nvSpPr>
          <p:cNvPr id="3079" name="TextBox 9"/>
          <p:cNvSpPr txBox="1">
            <a:spLocks noChangeArrowheads="1"/>
          </p:cNvSpPr>
          <p:nvPr/>
        </p:nvSpPr>
        <p:spPr bwMode="auto">
          <a:xfrm>
            <a:off x="4071938" y="6572250"/>
            <a:ext cx="19050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fld id="{7BE8A1BA-B450-42E3-8E93-4ADB4BF450CB}" type="slidenum">
              <a:rPr lang="he-IL" sz="800" b="1">
                <a:solidFill>
                  <a:srgbClr val="888B8D"/>
                </a:solidFill>
                <a:ea typeface="MS PGothic" pitchFamily="34" charset="-128"/>
                <a:cs typeface="+mn-cs"/>
              </a:rPr>
              <a:pPr>
                <a:defRPr/>
              </a:pPr>
              <a:t>‹#›</a:t>
            </a:fld>
            <a:endParaRPr lang="en-US" sz="800" b="1" dirty="0">
              <a:solidFill>
                <a:srgbClr val="888B8D"/>
              </a:solidFill>
              <a:ea typeface="MS PGothic" pitchFamily="34" charset="-128"/>
              <a:cs typeface="+mn-cs"/>
            </a:endParaRPr>
          </a:p>
        </p:txBody>
      </p:sp>
      <p:pic>
        <p:nvPicPr>
          <p:cNvPr id="3080" name="Picture 2" descr="C:\Users\JoelB.MANPOWER-IL.COM\Documents\6 - Admin\ExperisSoftwareLogo.PN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434388" y="5924550"/>
            <a:ext cx="70961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75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rgbClr val="282A32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800" kern="1200">
          <a:solidFill>
            <a:srgbClr val="282A32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282A32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 kern="1200">
          <a:solidFill>
            <a:srgbClr val="282A32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 kern="1200">
          <a:solidFill>
            <a:srgbClr val="282A32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KingsToaster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Growth PPT Cov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1275" y="14288"/>
            <a:ext cx="9239250" cy="691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3025775"/>
            <a:ext cx="55006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</a:pP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13316" name="Picture 5" descr="EXP_BE_Logo_SS_STK_MC_RGB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8" y="5303838"/>
            <a:ext cx="8667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16" descr="C:\Users\JoelB.MANPOWER-IL.COM\Documents\Starting Here Templates\Experis Software 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" y="5286375"/>
            <a:ext cx="1143000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28662" y="3643314"/>
            <a:ext cx="5248275" cy="11096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82A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Joel Bursztyn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rgbClr val="282A32"/>
                </a:solidFill>
                <a:latin typeface="+mn-lt"/>
                <a:cs typeface="+mn-cs"/>
              </a:rPr>
              <a:t>May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82A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2014</a:t>
            </a:r>
            <a:endParaRPr kumimoji="0" lang="en-US" sz="2800" b="1" i="1" u="none" strike="noStrike" kern="0" cap="none" spc="0" normalizeH="0" baseline="0" noProof="0" dirty="0" smtClean="0">
              <a:ln>
                <a:noFill/>
              </a:ln>
              <a:solidFill>
                <a:srgbClr val="282A3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57158" y="1357298"/>
            <a:ext cx="285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Embedded SW Oven 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84673" y="1017917"/>
            <a:ext cx="3804248" cy="5607170"/>
          </a:xfrm>
          <a:solidFill>
            <a:schemeClr val="bg2">
              <a:lumMod val="90000"/>
            </a:schemeClr>
          </a:solidFill>
        </p:spPr>
        <p:txBody>
          <a:bodyPr>
            <a:normAutofit fontScale="70000" lnSpcReduction="20000"/>
          </a:bodyPr>
          <a:lstStyle/>
          <a:p>
            <a:pPr algn="ctr" rtl="0" eaLnBrk="1" hangingPunct="1">
              <a:buNone/>
            </a:pPr>
            <a:r>
              <a:rPr lang="en-US" dirty="0" smtClean="0"/>
              <a:t>Oven Controller</a:t>
            </a:r>
          </a:p>
          <a:p>
            <a:pPr algn="l" rtl="0"/>
            <a:r>
              <a:rPr lang="en-US" sz="2400" dirty="0" smtClean="0"/>
              <a:t>Oven has the following data</a:t>
            </a:r>
          </a:p>
          <a:p>
            <a:pPr lvl="1" algn="l" rtl="0"/>
            <a:r>
              <a:rPr lang="en-US" sz="2000" dirty="0" smtClean="0"/>
              <a:t>Temperature (0.. 400)</a:t>
            </a:r>
          </a:p>
          <a:p>
            <a:pPr lvl="1" algn="l" rtl="0"/>
            <a:r>
              <a:rPr lang="en-US" sz="2000" dirty="0" smtClean="0"/>
              <a:t>Heat: ambient, hot</a:t>
            </a:r>
            <a:r>
              <a:rPr lang="en-US" sz="2000" dirty="0" smtClean="0">
                <a:solidFill>
                  <a:srgbClr val="FF0000"/>
                </a:solidFill>
              </a:rPr>
              <a:t>, over Heat</a:t>
            </a:r>
          </a:p>
          <a:p>
            <a:pPr lvl="1" algn="l" rtl="0"/>
            <a:r>
              <a:rPr lang="en-US" sz="2000" dirty="0" smtClean="0"/>
              <a:t>Humidity: </a:t>
            </a:r>
          </a:p>
          <a:p>
            <a:pPr lvl="2" algn="l" rtl="0"/>
            <a:r>
              <a:rPr lang="en-US" sz="1600" dirty="0" smtClean="0"/>
              <a:t>low, mid-low, mid high, high, </a:t>
            </a:r>
            <a:r>
              <a:rPr lang="en-US" sz="1600" dirty="0" smtClean="0">
                <a:solidFill>
                  <a:srgbClr val="FF0000"/>
                </a:solidFill>
              </a:rPr>
              <a:t>too High</a:t>
            </a:r>
          </a:p>
          <a:p>
            <a:pPr lvl="1" algn="l" rtl="0"/>
            <a:r>
              <a:rPr lang="en-US" sz="2000" dirty="0" smtClean="0"/>
              <a:t>User – immediate stop request</a:t>
            </a:r>
          </a:p>
          <a:p>
            <a:pPr lvl="1" algn="l" rtl="0"/>
            <a:r>
              <a:rPr lang="en-US" sz="2000" dirty="0" smtClean="0"/>
              <a:t>Off/On button</a:t>
            </a:r>
          </a:p>
          <a:p>
            <a:pPr lvl="1" algn="l" rtl="0"/>
            <a:r>
              <a:rPr lang="en-US" sz="2000" dirty="0" smtClean="0"/>
              <a:t>Turbo Fan on</a:t>
            </a:r>
          </a:p>
          <a:p>
            <a:pPr lvl="1" algn="l" rtl="0"/>
            <a:r>
              <a:rPr lang="en-US" sz="2000" dirty="0" smtClean="0"/>
              <a:t>Electric consumption</a:t>
            </a:r>
          </a:p>
          <a:p>
            <a:pPr lvl="2" algn="l" rtl="0"/>
            <a:r>
              <a:rPr lang="en-US" sz="1600" dirty="0" smtClean="0"/>
              <a:t>Low, Medium, High</a:t>
            </a:r>
            <a:r>
              <a:rPr lang="en-US" sz="1600" dirty="0" smtClean="0">
                <a:solidFill>
                  <a:srgbClr val="FF0000"/>
                </a:solidFill>
              </a:rPr>
              <a:t>, Too-High</a:t>
            </a:r>
            <a:endParaRPr lang="en-US" sz="1600" dirty="0" smtClean="0"/>
          </a:p>
          <a:p>
            <a:pPr lvl="1" algn="l" rtl="0"/>
            <a:r>
              <a:rPr lang="en-US" sz="2000" dirty="0" smtClean="0"/>
              <a:t>Time from Start, Time to finish</a:t>
            </a:r>
          </a:p>
          <a:p>
            <a:pPr lvl="1" algn="l" rtl="0"/>
            <a:r>
              <a:rPr lang="en-US" sz="2000" dirty="0" smtClean="0"/>
              <a:t>Heat command</a:t>
            </a:r>
          </a:p>
          <a:p>
            <a:pPr lvl="2" algn="l" rtl="0"/>
            <a:r>
              <a:rPr lang="en-US" sz="1600" dirty="0" smtClean="0"/>
              <a:t> </a:t>
            </a:r>
            <a:r>
              <a:rPr lang="en-US" sz="1600" dirty="0" err="1" smtClean="0"/>
              <a:t>Overide</a:t>
            </a:r>
            <a:r>
              <a:rPr lang="en-US" sz="1600" dirty="0" smtClean="0"/>
              <a:t> anything except Emergency (heat/consumption)</a:t>
            </a:r>
          </a:p>
          <a:p>
            <a:r>
              <a:rPr lang="en-US" sz="2600" dirty="0" smtClean="0"/>
              <a:t>User Program:</a:t>
            </a:r>
          </a:p>
          <a:p>
            <a:pPr lvl="1"/>
            <a:r>
              <a:rPr lang="en-US" sz="2300" dirty="0" smtClean="0"/>
              <a:t>Time &amp; required temperature</a:t>
            </a:r>
          </a:p>
          <a:p>
            <a:r>
              <a:rPr lang="en-US" sz="2600" dirty="0" smtClean="0"/>
              <a:t>Controls:</a:t>
            </a:r>
          </a:p>
          <a:p>
            <a:pPr lvl="1"/>
            <a:r>
              <a:rPr lang="en-US" sz="2300" dirty="0" smtClean="0"/>
              <a:t>Heater, Fan, heat on Led, Humidity status,</a:t>
            </a:r>
          </a:p>
          <a:p>
            <a:pPr lvl="1"/>
            <a:r>
              <a:rPr lang="en-US" sz="2300" dirty="0" smtClean="0"/>
              <a:t>Emergency LED.</a:t>
            </a:r>
          </a:p>
          <a:p>
            <a:r>
              <a:rPr lang="en-US" sz="2000" dirty="0" smtClean="0"/>
              <a:t>Controls in the next slides</a:t>
            </a:r>
            <a:endParaRPr lang="en-US" sz="2500" dirty="0" smtClean="0"/>
          </a:p>
          <a:p>
            <a:pPr lvl="1" algn="l" rtl="0"/>
            <a:endParaRPr lang="en-US" sz="2000" dirty="0" smtClean="0"/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>
          <a:xfrm>
            <a:off x="1173100" y="0"/>
            <a:ext cx="6657975" cy="1143000"/>
          </a:xfrm>
        </p:spPr>
        <p:txBody>
          <a:bodyPr/>
          <a:lstStyle/>
          <a:p>
            <a:pPr rtl="0"/>
            <a:r>
              <a:rPr lang="en-US" sz="3600" dirty="0" smtClean="0"/>
              <a:t>Exercise - Oven </a:t>
            </a:r>
            <a:r>
              <a:rPr lang="en-US" sz="3600" dirty="0" smtClean="0">
                <a:solidFill>
                  <a:schemeClr val="bg1"/>
                </a:solidFill>
              </a:rPr>
              <a:t>Solution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3" action="ppaction://hlinkfile"/>
              </a:rPr>
              <a:t>KingsToaster.txt</a:t>
            </a:r>
            <a:endParaRPr lang="en-US" sz="3600" dirty="0" smtClean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483111" y="3109390"/>
            <a:ext cx="4334774" cy="1661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/>
              <a:t>Design the SOC to maintain such a Appliance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/>
              <a:t>W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rite the logic for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oven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aseline="0" dirty="0" smtClean="0"/>
              <a:t>KISS</a:t>
            </a:r>
            <a:r>
              <a:rPr lang="en-US" sz="2400" dirty="0" smtClean="0"/>
              <a:t> and Efficient(where needed)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Generate events (Random and explicit) that test this logic. 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35808" y="4924308"/>
            <a:ext cx="4321834" cy="168852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 Output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User Program </a:t>
            </a:r>
            <a:br>
              <a:rPr lang="en-US" dirty="0" smtClean="0"/>
            </a:br>
            <a:r>
              <a:rPr lang="en-US" dirty="0" smtClean="0"/>
              <a:t>	generate and print events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Print reaction of the logic to the events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513772" y="984786"/>
            <a:ext cx="4273069" cy="19041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Oven Required special Behavior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lang="en-US" sz="2100" dirty="0" smtClean="0">
                <a:solidFill>
                  <a:srgbClr val="FF0000"/>
                </a:solidFill>
              </a:rPr>
              <a:t>Emergency</a:t>
            </a:r>
            <a:r>
              <a:rPr lang="en-US" sz="2100" dirty="0" smtClean="0"/>
              <a:t> (any red situation ) stop!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High Humidity or delta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temp&gt;100 start fan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100" dirty="0" smtClean="0"/>
              <a:t>On Delta temp&gt; 10 [</a:t>
            </a:r>
            <a:r>
              <a:rPr lang="en-US" sz="2100" dirty="0" err="1" smtClean="0"/>
              <a:t>dis</a:t>
            </a:r>
            <a:r>
              <a:rPr lang="en-US" sz="2100" dirty="0" smtClean="0"/>
              <a:t>]operate heater</a:t>
            </a:r>
            <a:endParaRPr kumimoji="0" lang="en-US" sz="21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6788" y="1"/>
            <a:ext cx="6772275" cy="600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Oven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1029" y="1417356"/>
            <a:ext cx="4121944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528638" y="2212699"/>
            <a:ext cx="2383528" cy="662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Group 20"/>
          <p:cNvGrpSpPr/>
          <p:nvPr/>
        </p:nvGrpSpPr>
        <p:grpSpPr>
          <a:xfrm>
            <a:off x="5343525" y="2196964"/>
            <a:ext cx="3328988" cy="470037"/>
            <a:chOff x="10001250" y="2054088"/>
            <a:chExt cx="1905000" cy="851037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21"/>
          <p:cNvGrpSpPr/>
          <p:nvPr/>
        </p:nvGrpSpPr>
        <p:grpSpPr>
          <a:xfrm>
            <a:off x="4914900" y="2247901"/>
            <a:ext cx="3921919" cy="1590675"/>
            <a:chOff x="10001250" y="2054088"/>
            <a:chExt cx="1905000" cy="851037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24"/>
          <p:cNvGrpSpPr/>
          <p:nvPr/>
        </p:nvGrpSpPr>
        <p:grpSpPr>
          <a:xfrm>
            <a:off x="5414962" y="1787389"/>
            <a:ext cx="3186113" cy="355737"/>
            <a:chOff x="10001250" y="2054088"/>
            <a:chExt cx="1905000" cy="851037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27"/>
          <p:cNvGrpSpPr/>
          <p:nvPr/>
        </p:nvGrpSpPr>
        <p:grpSpPr>
          <a:xfrm>
            <a:off x="4564855" y="4505189"/>
            <a:ext cx="4264820" cy="470037"/>
            <a:chOff x="10001250" y="2054088"/>
            <a:chExt cx="1905000" cy="851037"/>
          </a:xfrm>
        </p:grpSpPr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30"/>
          <p:cNvGrpSpPr/>
          <p:nvPr/>
        </p:nvGrpSpPr>
        <p:grpSpPr>
          <a:xfrm flipH="1" flipV="1">
            <a:off x="457200" y="5371963"/>
            <a:ext cx="3769518" cy="470037"/>
            <a:chOff x="10001250" y="2054088"/>
            <a:chExt cx="1905000" cy="851037"/>
          </a:xfrm>
        </p:grpSpPr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Group 33"/>
          <p:cNvGrpSpPr/>
          <p:nvPr/>
        </p:nvGrpSpPr>
        <p:grpSpPr>
          <a:xfrm>
            <a:off x="5136356" y="2209801"/>
            <a:ext cx="3743326" cy="1047750"/>
            <a:chOff x="10001250" y="2054088"/>
            <a:chExt cx="1905000" cy="851037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783039" y="1847850"/>
            <a:ext cx="1745094" cy="369332"/>
          </a:xfrm>
          <a:prstGeom prst="rect">
            <a:avLst/>
          </a:prstGeom>
          <a:noFill/>
          <a:ln>
            <a:noFill/>
          </a:ln>
        </p:spPr>
        <p:txBody>
          <a:bodyPr wrap="none" rtlCol="1" anchor="ctr" anchorCtr="1">
            <a:spAutoFit/>
          </a:bodyPr>
          <a:lstStyle/>
          <a:p>
            <a:r>
              <a:rPr lang="en-US" dirty="0" smtClean="0"/>
              <a:t>Required Temp</a:t>
            </a:r>
            <a:endParaRPr lang="he-IL" dirty="0"/>
          </a:p>
        </p:txBody>
      </p:sp>
      <p:grpSp>
        <p:nvGrpSpPr>
          <p:cNvPr id="9" name="Group 41"/>
          <p:cNvGrpSpPr/>
          <p:nvPr/>
        </p:nvGrpSpPr>
        <p:grpSpPr>
          <a:xfrm flipH="1">
            <a:off x="635793" y="1720713"/>
            <a:ext cx="3186113" cy="431943"/>
            <a:chOff x="7400924" y="1663563"/>
            <a:chExt cx="4248151" cy="679967"/>
          </a:xfrm>
        </p:grpSpPr>
        <p:grpSp>
          <p:nvGrpSpPr>
            <p:cNvPr id="12" name="Group 37"/>
            <p:cNvGrpSpPr/>
            <p:nvPr/>
          </p:nvGrpSpPr>
          <p:grpSpPr>
            <a:xfrm>
              <a:off x="7400924" y="1663563"/>
              <a:ext cx="4248151" cy="470037"/>
              <a:chOff x="10001250" y="2054088"/>
              <a:chExt cx="1905000" cy="851037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9594575" y="2478156"/>
                <a:ext cx="848139" cy="3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10001250" y="2895600"/>
                <a:ext cx="1905000" cy="9525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9925048" y="1762126"/>
              <a:ext cx="918715" cy="5814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1" anchor="ctr" anchorCtr="1">
              <a:spAutoFit/>
            </a:bodyPr>
            <a:lstStyle/>
            <a:p>
              <a:r>
                <a:rPr lang="en-US" dirty="0" smtClean="0"/>
                <a:t>Time</a:t>
              </a:r>
              <a:endParaRPr lang="he-IL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86550" y="2362200"/>
            <a:ext cx="2128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smtClean="0"/>
              <a:t>Stop Immediately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6672262" y="2943225"/>
            <a:ext cx="2128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smtClean="0"/>
              <a:t>Heat Immediately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521494" y="2190750"/>
            <a:ext cx="2128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smtClean="0"/>
              <a:t>On/Off</a:t>
            </a:r>
            <a:endParaRPr lang="he-IL" dirty="0"/>
          </a:p>
        </p:txBody>
      </p:sp>
      <p:sp>
        <p:nvSpPr>
          <p:cNvPr id="46" name="Oval 45"/>
          <p:cNvSpPr/>
          <p:nvPr/>
        </p:nvSpPr>
        <p:spPr>
          <a:xfrm>
            <a:off x="3960019" y="2105025"/>
            <a:ext cx="762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grpSp>
        <p:nvGrpSpPr>
          <p:cNvPr id="13" name="Group 37"/>
          <p:cNvGrpSpPr/>
          <p:nvPr/>
        </p:nvGrpSpPr>
        <p:grpSpPr>
          <a:xfrm flipH="1">
            <a:off x="585787" y="2193925"/>
            <a:ext cx="3424235" cy="673100"/>
            <a:chOff x="10001250" y="2054088"/>
            <a:chExt cx="1905000" cy="851037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 flipH="1">
            <a:off x="854960" y="2524573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1" anchor="ctr" anchorCtr="1">
            <a:spAutoFit/>
          </a:bodyPr>
          <a:lstStyle/>
          <a:p>
            <a:r>
              <a:rPr lang="en-US" dirty="0" smtClean="0"/>
              <a:t>Heat Led On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6653212" y="4543425"/>
            <a:ext cx="2128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smtClean="0"/>
              <a:t>Turbo Fan</a:t>
            </a:r>
            <a:endParaRPr lang="he-IL" dirty="0"/>
          </a:p>
        </p:txBody>
      </p:sp>
      <p:grpSp>
        <p:nvGrpSpPr>
          <p:cNvPr id="14" name="Group 37"/>
          <p:cNvGrpSpPr/>
          <p:nvPr/>
        </p:nvGrpSpPr>
        <p:grpSpPr>
          <a:xfrm flipH="1">
            <a:off x="442912" y="2206625"/>
            <a:ext cx="3795712" cy="1625600"/>
            <a:chOff x="10001250" y="2054088"/>
            <a:chExt cx="1905000" cy="851037"/>
          </a:xfrm>
        </p:grpSpPr>
        <p:cxnSp>
          <p:nvCxnSpPr>
            <p:cNvPr id="60" name="Straight Arrow Connector 59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 flipH="1">
            <a:off x="617088" y="3426273"/>
            <a:ext cx="1864613" cy="369332"/>
          </a:xfrm>
          <a:prstGeom prst="rect">
            <a:avLst/>
          </a:prstGeom>
          <a:noFill/>
          <a:ln>
            <a:noFill/>
          </a:ln>
        </p:spPr>
        <p:txBody>
          <a:bodyPr wrap="none" rtlCol="1" anchor="ctr" anchorCtr="1">
            <a:spAutoFit/>
          </a:bodyPr>
          <a:lstStyle/>
          <a:p>
            <a:r>
              <a:rPr lang="en-US" dirty="0" smtClean="0"/>
              <a:t>Humidity Status </a:t>
            </a: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4158852" y="2109788"/>
            <a:ext cx="762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69" name="Oval 68"/>
          <p:cNvSpPr/>
          <p:nvPr/>
        </p:nvSpPr>
        <p:spPr>
          <a:xfrm>
            <a:off x="4916091" y="2101847"/>
            <a:ext cx="762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6693694" y="3433763"/>
            <a:ext cx="2128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smtClean="0"/>
              <a:t>Emergency-Status</a:t>
            </a:r>
            <a:endParaRPr lang="he-IL" dirty="0"/>
          </a:p>
        </p:txBody>
      </p:sp>
      <p:sp>
        <p:nvSpPr>
          <p:cNvPr id="72" name="TextBox 71"/>
          <p:cNvSpPr txBox="1"/>
          <p:nvPr/>
        </p:nvSpPr>
        <p:spPr>
          <a:xfrm flipH="1">
            <a:off x="583807" y="4912173"/>
            <a:ext cx="877164" cy="369332"/>
          </a:xfrm>
          <a:prstGeom prst="rect">
            <a:avLst/>
          </a:prstGeom>
          <a:noFill/>
          <a:ln>
            <a:noFill/>
          </a:ln>
        </p:spPr>
        <p:txBody>
          <a:bodyPr wrap="none" rtlCol="1" anchor="ctr" anchorCtr="1">
            <a:spAutoFit/>
          </a:bodyPr>
          <a:lstStyle/>
          <a:p>
            <a:r>
              <a:rPr lang="en-US" dirty="0" smtClean="0"/>
              <a:t>Heater</a:t>
            </a:r>
            <a:endParaRPr lang="he-IL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492919" y="1"/>
            <a:ext cx="6772275" cy="1325563"/>
          </a:xfrm>
        </p:spPr>
        <p:txBody>
          <a:bodyPr/>
          <a:lstStyle/>
          <a:p>
            <a:r>
              <a:rPr lang="he-IL" dirty="0" smtClean="0"/>
              <a:t> </a:t>
            </a:r>
            <a:r>
              <a:rPr lang="en-US" dirty="0" smtClean="0"/>
              <a:t>Oven Control</a:t>
            </a:r>
            <a:endParaRPr lang="he-IL" dirty="0"/>
          </a:p>
        </p:txBody>
      </p:sp>
      <p:grpSp>
        <p:nvGrpSpPr>
          <p:cNvPr id="2" name="Group 24"/>
          <p:cNvGrpSpPr/>
          <p:nvPr/>
        </p:nvGrpSpPr>
        <p:grpSpPr>
          <a:xfrm>
            <a:off x="5722144" y="1511164"/>
            <a:ext cx="3186113" cy="355737"/>
            <a:chOff x="10001250" y="2054088"/>
            <a:chExt cx="1905000" cy="851037"/>
          </a:xfrm>
        </p:grpSpPr>
        <p:cxnSp>
          <p:nvCxnSpPr>
            <p:cNvPr id="5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קבוצה 6"/>
          <p:cNvGrpSpPr/>
          <p:nvPr/>
        </p:nvGrpSpPr>
        <p:grpSpPr>
          <a:xfrm>
            <a:off x="2971801" y="1276350"/>
            <a:ext cx="2914650" cy="247650"/>
            <a:chOff x="647701" y="6162675"/>
            <a:chExt cx="3886200" cy="247650"/>
          </a:xfrm>
          <a:solidFill>
            <a:schemeClr val="bg2">
              <a:lumMod val="90000"/>
            </a:schemeClr>
          </a:solidFill>
        </p:grpSpPr>
        <p:grpSp>
          <p:nvGrpSpPr>
            <p:cNvPr id="7" name="קבוצה 46"/>
            <p:cNvGrpSpPr/>
            <p:nvPr/>
          </p:nvGrpSpPr>
          <p:grpSpPr>
            <a:xfrm>
              <a:off x="647701" y="6162675"/>
              <a:ext cx="1295400" cy="247650"/>
              <a:chOff x="647701" y="6162675"/>
              <a:chExt cx="1295400" cy="247650"/>
            </a:xfrm>
            <a:grpFill/>
          </p:grpSpPr>
          <p:sp>
            <p:nvSpPr>
              <p:cNvPr id="19" name="מלבן 18"/>
              <p:cNvSpPr/>
              <p:nvPr/>
            </p:nvSpPr>
            <p:spPr>
              <a:xfrm>
                <a:off x="647701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0" name="מלבן 19"/>
              <p:cNvSpPr/>
              <p:nvPr/>
            </p:nvSpPr>
            <p:spPr>
              <a:xfrm>
                <a:off x="952501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1" name="מלבן 20"/>
              <p:cNvSpPr/>
              <p:nvPr/>
            </p:nvSpPr>
            <p:spPr>
              <a:xfrm>
                <a:off x="1285876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2" name="מלבן 21"/>
              <p:cNvSpPr/>
              <p:nvPr/>
            </p:nvSpPr>
            <p:spPr>
              <a:xfrm>
                <a:off x="1619251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</p:grpSp>
        <p:grpSp>
          <p:nvGrpSpPr>
            <p:cNvPr id="8" name="קבוצה 56"/>
            <p:cNvGrpSpPr/>
            <p:nvPr/>
          </p:nvGrpSpPr>
          <p:grpSpPr>
            <a:xfrm>
              <a:off x="1943101" y="6162675"/>
              <a:ext cx="1295400" cy="247650"/>
              <a:chOff x="647701" y="6162675"/>
              <a:chExt cx="1295400" cy="247650"/>
            </a:xfrm>
            <a:grpFill/>
          </p:grpSpPr>
          <p:sp>
            <p:nvSpPr>
              <p:cNvPr id="15" name="מלבן 14"/>
              <p:cNvSpPr/>
              <p:nvPr/>
            </p:nvSpPr>
            <p:spPr>
              <a:xfrm>
                <a:off x="647701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6" name="מלבן 15"/>
              <p:cNvSpPr/>
              <p:nvPr/>
            </p:nvSpPr>
            <p:spPr>
              <a:xfrm>
                <a:off x="952501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7" name="מלבן 16"/>
              <p:cNvSpPr/>
              <p:nvPr/>
            </p:nvSpPr>
            <p:spPr>
              <a:xfrm>
                <a:off x="1285876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8" name="מלבן 17"/>
              <p:cNvSpPr/>
              <p:nvPr/>
            </p:nvSpPr>
            <p:spPr>
              <a:xfrm>
                <a:off x="1619251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</p:grpSp>
        <p:grpSp>
          <p:nvGrpSpPr>
            <p:cNvPr id="9" name="קבוצה 66"/>
            <p:cNvGrpSpPr/>
            <p:nvPr/>
          </p:nvGrpSpPr>
          <p:grpSpPr>
            <a:xfrm>
              <a:off x="3238501" y="6162675"/>
              <a:ext cx="1295400" cy="247650"/>
              <a:chOff x="647701" y="6162675"/>
              <a:chExt cx="1295400" cy="247650"/>
            </a:xfrm>
            <a:grpFill/>
          </p:grpSpPr>
          <p:sp>
            <p:nvSpPr>
              <p:cNvPr id="11" name="מלבן 10"/>
              <p:cNvSpPr/>
              <p:nvPr/>
            </p:nvSpPr>
            <p:spPr>
              <a:xfrm>
                <a:off x="647701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2" name="מלבן 11"/>
              <p:cNvSpPr/>
              <p:nvPr/>
            </p:nvSpPr>
            <p:spPr>
              <a:xfrm>
                <a:off x="952501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3" name="מלבן 12"/>
              <p:cNvSpPr/>
              <p:nvPr/>
            </p:nvSpPr>
            <p:spPr>
              <a:xfrm>
                <a:off x="1285876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4" name="מלבן 13"/>
              <p:cNvSpPr/>
              <p:nvPr/>
            </p:nvSpPr>
            <p:spPr>
              <a:xfrm>
                <a:off x="1619251" y="6162675"/>
                <a:ext cx="323850" cy="24765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</p:grpSp>
      </p:grpSp>
      <p:grpSp>
        <p:nvGrpSpPr>
          <p:cNvPr id="10" name="Group 24"/>
          <p:cNvGrpSpPr/>
          <p:nvPr/>
        </p:nvGrpSpPr>
        <p:grpSpPr>
          <a:xfrm>
            <a:off x="5472112" y="1514476"/>
            <a:ext cx="3500438" cy="685800"/>
            <a:chOff x="10001250" y="2054088"/>
            <a:chExt cx="1905000" cy="851037"/>
          </a:xfrm>
        </p:grpSpPr>
        <p:cxnSp>
          <p:nvCxnSpPr>
            <p:cNvPr id="24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4"/>
          <p:cNvGrpSpPr/>
          <p:nvPr/>
        </p:nvGrpSpPr>
        <p:grpSpPr>
          <a:xfrm>
            <a:off x="5250657" y="1495426"/>
            <a:ext cx="3736181" cy="1095375"/>
            <a:chOff x="10001250" y="2054088"/>
            <a:chExt cx="1905000" cy="851037"/>
          </a:xfrm>
        </p:grpSpPr>
        <p:cxnSp>
          <p:nvCxnSpPr>
            <p:cNvPr id="27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4"/>
          <p:cNvGrpSpPr/>
          <p:nvPr/>
        </p:nvGrpSpPr>
        <p:grpSpPr>
          <a:xfrm>
            <a:off x="5007769" y="1520688"/>
            <a:ext cx="3911060" cy="1546362"/>
            <a:chOff x="10001250" y="2054088"/>
            <a:chExt cx="1905000" cy="851037"/>
          </a:xfrm>
        </p:grpSpPr>
        <p:cxnSp>
          <p:nvCxnSpPr>
            <p:cNvPr id="30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4"/>
          <p:cNvGrpSpPr/>
          <p:nvPr/>
        </p:nvGrpSpPr>
        <p:grpSpPr>
          <a:xfrm>
            <a:off x="4757737" y="1524001"/>
            <a:ext cx="4296905" cy="1924049"/>
            <a:chOff x="10001250" y="2054088"/>
            <a:chExt cx="1905000" cy="851037"/>
          </a:xfrm>
        </p:grpSpPr>
        <p:cxnSp>
          <p:nvCxnSpPr>
            <p:cNvPr id="33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24"/>
          <p:cNvGrpSpPr/>
          <p:nvPr/>
        </p:nvGrpSpPr>
        <p:grpSpPr>
          <a:xfrm>
            <a:off x="4536281" y="1504951"/>
            <a:ext cx="4586288" cy="2409825"/>
            <a:chOff x="10001250" y="2054088"/>
            <a:chExt cx="1905000" cy="851037"/>
          </a:xfrm>
        </p:grpSpPr>
        <p:cxnSp>
          <p:nvCxnSpPr>
            <p:cNvPr id="36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979444" y="1447800"/>
            <a:ext cx="2128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err="1" smtClean="0"/>
              <a:t>HeaterOn</a:t>
            </a:r>
            <a:r>
              <a:rPr lang="en-US" dirty="0" smtClean="0"/>
              <a:t>(R/W)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6979444" y="1885950"/>
            <a:ext cx="2128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err="1" smtClean="0"/>
              <a:t>FanOn</a:t>
            </a:r>
            <a:r>
              <a:rPr lang="en-US" dirty="0" smtClean="0"/>
              <a:t>(R/W)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6979444" y="2295525"/>
            <a:ext cx="2128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err="1" smtClean="0"/>
              <a:t>HeatLedOn</a:t>
            </a:r>
            <a:r>
              <a:rPr lang="en-US" dirty="0" smtClean="0"/>
              <a:t> (R/W)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6979444" y="2724150"/>
            <a:ext cx="21288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smtClean="0"/>
              <a:t>Humidity </a:t>
            </a:r>
            <a:r>
              <a:rPr lang="en-US" dirty="0" err="1" smtClean="0"/>
              <a:t>LedOn</a:t>
            </a:r>
            <a:r>
              <a:rPr lang="en-US" dirty="0" smtClean="0"/>
              <a:t>(R/W)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6979444" y="3114675"/>
            <a:ext cx="21288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smtClean="0"/>
              <a:t>Stop Immediately(W)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979444" y="3590925"/>
            <a:ext cx="2128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err="1" smtClean="0"/>
              <a:t>PowerOn</a:t>
            </a:r>
            <a:endParaRPr lang="he-IL" dirty="0"/>
          </a:p>
        </p:txBody>
      </p:sp>
      <p:grpSp>
        <p:nvGrpSpPr>
          <p:cNvPr id="35" name="Group 24"/>
          <p:cNvGrpSpPr/>
          <p:nvPr/>
        </p:nvGrpSpPr>
        <p:grpSpPr>
          <a:xfrm flipH="1">
            <a:off x="144477" y="1539739"/>
            <a:ext cx="2997527" cy="355737"/>
            <a:chOff x="10001250" y="2054088"/>
            <a:chExt cx="1905000" cy="851037"/>
          </a:xfrm>
        </p:grpSpPr>
        <p:cxnSp>
          <p:nvCxnSpPr>
            <p:cNvPr id="45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24"/>
          <p:cNvGrpSpPr/>
          <p:nvPr/>
        </p:nvGrpSpPr>
        <p:grpSpPr>
          <a:xfrm flipH="1">
            <a:off x="83989" y="1543051"/>
            <a:ext cx="3293247" cy="685800"/>
            <a:chOff x="10001250" y="2054088"/>
            <a:chExt cx="1905000" cy="851037"/>
          </a:xfrm>
        </p:grpSpPr>
        <p:cxnSp>
          <p:nvCxnSpPr>
            <p:cNvPr id="48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24"/>
          <p:cNvGrpSpPr/>
          <p:nvPr/>
        </p:nvGrpSpPr>
        <p:grpSpPr>
          <a:xfrm flipH="1">
            <a:off x="70548" y="1524000"/>
            <a:ext cx="3515036" cy="1095375"/>
            <a:chOff x="10001250" y="2054088"/>
            <a:chExt cx="1905000" cy="851037"/>
          </a:xfrm>
        </p:grpSpPr>
        <p:cxnSp>
          <p:nvCxnSpPr>
            <p:cNvPr id="51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24"/>
          <p:cNvGrpSpPr/>
          <p:nvPr/>
        </p:nvGrpSpPr>
        <p:grpSpPr>
          <a:xfrm flipH="1">
            <a:off x="134532" y="1549263"/>
            <a:ext cx="3679564" cy="1546362"/>
            <a:chOff x="10001250" y="2054088"/>
            <a:chExt cx="1905000" cy="851037"/>
          </a:xfrm>
        </p:grpSpPr>
        <p:cxnSp>
          <p:nvCxnSpPr>
            <p:cNvPr id="54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24"/>
          <p:cNvGrpSpPr/>
          <p:nvPr/>
        </p:nvGrpSpPr>
        <p:grpSpPr>
          <a:xfrm flipH="1">
            <a:off x="6756" y="1552576"/>
            <a:ext cx="4042571" cy="1924049"/>
            <a:chOff x="10001250" y="2054088"/>
            <a:chExt cx="1905000" cy="851037"/>
          </a:xfrm>
        </p:grpSpPr>
        <p:cxnSp>
          <p:nvCxnSpPr>
            <p:cNvPr id="57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24"/>
          <p:cNvGrpSpPr/>
          <p:nvPr/>
        </p:nvGrpSpPr>
        <p:grpSpPr>
          <a:xfrm flipH="1">
            <a:off x="-57150" y="1533526"/>
            <a:ext cx="4314824" cy="2409825"/>
            <a:chOff x="10001250" y="2054088"/>
            <a:chExt cx="1905000" cy="851037"/>
          </a:xfrm>
        </p:grpSpPr>
        <p:cxnSp>
          <p:nvCxnSpPr>
            <p:cNvPr id="60" name="Straight Arrow Connector 25"/>
            <p:cNvCxnSpPr/>
            <p:nvPr/>
          </p:nvCxnSpPr>
          <p:spPr>
            <a:xfrm rot="5400000" flipH="1" flipV="1">
              <a:off x="9594575" y="2478156"/>
              <a:ext cx="848139" cy="3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26"/>
            <p:cNvCxnSpPr/>
            <p:nvPr/>
          </p:nvCxnSpPr>
          <p:spPr>
            <a:xfrm flipV="1">
              <a:off x="10001250" y="2895600"/>
              <a:ext cx="1905000" cy="952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 flipH="1">
            <a:off x="-43709" y="1476375"/>
            <a:ext cx="15867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Heat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flipH="1">
            <a:off x="-43709" y="1914525"/>
            <a:ext cx="20028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Over Humidity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flipH="1">
            <a:off x="-43709" y="2324100"/>
            <a:ext cx="28654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Over Current Consumption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-43709" y="2752725"/>
            <a:ext cx="20028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pPr algn="just"/>
            <a:r>
              <a:rPr lang="en-US" dirty="0" smtClean="0"/>
              <a:t>Reset</a:t>
            </a:r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 flipH="1">
            <a:off x="-43709" y="3143250"/>
            <a:ext cx="20028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pPr algn="just"/>
            <a:r>
              <a:rPr lang="en-US" dirty="0" smtClean="0"/>
              <a:t>Future Use</a:t>
            </a:r>
            <a:endParaRPr lang="he-IL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-43709" y="3619500"/>
            <a:ext cx="20028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pPr algn="just"/>
            <a:r>
              <a:rPr lang="en-US" dirty="0" smtClean="0"/>
              <a:t>Future Use</a:t>
            </a:r>
            <a:endParaRPr lang="he-IL" dirty="0"/>
          </a:p>
        </p:txBody>
      </p:sp>
      <p:sp>
        <p:nvSpPr>
          <p:cNvPr id="69" name="TextBox 68"/>
          <p:cNvSpPr txBox="1"/>
          <p:nvPr/>
        </p:nvSpPr>
        <p:spPr>
          <a:xfrm>
            <a:off x="249382" y="1181100"/>
            <a:ext cx="26795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r>
              <a:rPr lang="en-US" dirty="0" smtClean="0"/>
              <a:t>Control and Status &amp;1000550</a:t>
            </a:r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3171825" y="781051"/>
            <a:ext cx="307181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 anchorCtr="1">
            <a:spAutoFit/>
          </a:bodyPr>
          <a:lstStyle/>
          <a:p>
            <a:pPr algn="r"/>
            <a:r>
              <a:rPr lang="en-US" sz="3200" dirty="0" smtClean="0"/>
              <a:t>9 8 7 </a:t>
            </a:r>
            <a:r>
              <a:rPr lang="en-US" sz="3600" dirty="0" smtClean="0"/>
              <a:t>6 5 4 3 2 1 0</a:t>
            </a:r>
            <a:endParaRPr lang="he-IL" sz="3600" dirty="0"/>
          </a:p>
        </p:txBody>
      </p:sp>
      <p:graphicFrame>
        <p:nvGraphicFramePr>
          <p:cNvPr id="71" name="טבלה 70"/>
          <p:cNvGraphicFramePr>
            <a:graphicFrameLocks noGrp="1"/>
          </p:cNvGraphicFramePr>
          <p:nvPr/>
        </p:nvGraphicFramePr>
        <p:xfrm>
          <a:off x="732556" y="4149430"/>
          <a:ext cx="7411344" cy="2494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33925"/>
                <a:gridCol w="1692473"/>
                <a:gridCol w="1692473"/>
                <a:gridCol w="1692473"/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Resolution (bit)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Range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Address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Device</a:t>
                      </a:r>
                      <a:endParaRPr lang="he-IL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Seconds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0-3600*36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1000554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 Time (R/W)</a:t>
                      </a:r>
                      <a:endParaRPr lang="he-IL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2 Celsius Degrees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-25- 400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1000558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Heat (R/W)</a:t>
                      </a:r>
                      <a:endParaRPr lang="he-IL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Amper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0-15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Amper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dirty="0" smtClean="0"/>
                        <a:t>4:</a:t>
                      </a:r>
                      <a:r>
                        <a:rPr lang="en-US" dirty="0" smtClean="0"/>
                        <a:t>100055C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Electric Consumption</a:t>
                      </a:r>
                      <a:endParaRPr lang="he-IL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Low-</a:t>
                      </a:r>
                      <a:r>
                        <a:rPr lang="en-US" dirty="0" err="1" smtClean="0"/>
                        <a:t>TooHigh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dirty="0" smtClean="0"/>
                        <a:t>0-7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dirty="0" smtClean="0"/>
                        <a:t>3:</a:t>
                      </a:r>
                      <a:r>
                        <a:rPr lang="en-US" dirty="0" smtClean="0"/>
                        <a:t>100055C</a:t>
                      </a:r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Humidity</a:t>
                      </a:r>
                      <a:endParaRPr lang="he-IL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549275"/>
          </a:xfrm>
        </p:spPr>
        <p:txBody>
          <a:bodyPr>
            <a:normAutofit/>
          </a:bodyPr>
          <a:lstStyle/>
          <a:p>
            <a:pPr algn="ctr" rtl="0" eaLnBrk="1" hangingPunct="1"/>
            <a:r>
              <a:rPr lang="en-US" dirty="0" smtClean="0">
                <a:solidFill>
                  <a:schemeClr val="bg1"/>
                </a:solidFill>
              </a:rPr>
              <a:t>Oven Challenge</a:t>
            </a:r>
            <a:endParaRPr lang="he-IL" dirty="0" smtClean="0">
              <a:solidFill>
                <a:schemeClr val="bg1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4646613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Draw the System Architecture (Hardware)</a:t>
            </a:r>
          </a:p>
          <a:p>
            <a:pPr algn="l" rtl="0" eaLnBrk="1" hangingPunct="1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Draw the SW Architecture Logic view</a:t>
            </a:r>
          </a:p>
          <a:p>
            <a:pPr lvl="1" eaLnBrk="1" hangingPunct="1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Identify all the capabilities blocks</a:t>
            </a:r>
          </a:p>
          <a:p>
            <a:pPr lvl="1" eaLnBrk="1" hangingPunct="1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Define system State Machine</a:t>
            </a:r>
          </a:p>
          <a:p>
            <a:pPr lvl="1" eaLnBrk="1" hangingPunct="1">
              <a:buNone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 eaLnBrk="1" hangingPunct="1"/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l" rtl="0" eaLnBrk="1" hangingPunct="1"/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 eaLnBrk="1" hangingPunct="1"/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 eaLnBrk="1" hangingPunct="1"/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00100" y="3357562"/>
            <a:ext cx="5643602" cy="2500330"/>
          </a:xfrm>
          <a:prstGeom prst="roundRect">
            <a:avLst>
              <a:gd name="adj" fmla="val 0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he-IL" sz="1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28728" y="3643314"/>
            <a:ext cx="1357322" cy="857256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CPU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5143504" y="5286388"/>
            <a:ext cx="731837" cy="4572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1857356" y="5286388"/>
            <a:ext cx="731837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" name="Rectangle 59"/>
          <p:cNvSpPr>
            <a:spLocks noChangeArrowheads="1"/>
          </p:cNvSpPr>
          <p:nvPr/>
        </p:nvSpPr>
        <p:spPr bwMode="auto">
          <a:xfrm>
            <a:off x="4071934" y="5286389"/>
            <a:ext cx="857250" cy="428628"/>
          </a:xfrm>
          <a:prstGeom prst="rect">
            <a:avLst/>
          </a:prstGeom>
          <a:solidFill>
            <a:srgbClr val="9B5C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3000364" y="4143380"/>
            <a:ext cx="1143008" cy="35719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9804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9804"/>
                  <a:invGamma/>
                </a:schemeClr>
              </a:gs>
            </a:gsLst>
            <a:lin ang="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cxnSp>
        <p:nvCxnSpPr>
          <p:cNvPr id="12" name="מחבר ישר 11"/>
          <p:cNvCxnSpPr/>
          <p:nvPr/>
        </p:nvCxnSpPr>
        <p:spPr>
          <a:xfrm>
            <a:off x="1428728" y="4999048"/>
            <a:ext cx="4429156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 rot="5400000">
            <a:off x="1822431" y="4892685"/>
            <a:ext cx="785818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000364" y="5286388"/>
            <a:ext cx="731837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cxnSp>
        <p:nvCxnSpPr>
          <p:cNvPr id="18" name="מחבר ישר 17"/>
          <p:cNvCxnSpPr/>
          <p:nvPr/>
        </p:nvCxnSpPr>
        <p:spPr>
          <a:xfrm rot="5400000">
            <a:off x="3214678" y="5143512"/>
            <a:ext cx="285752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/>
        </p:nvCxnSpPr>
        <p:spPr>
          <a:xfrm rot="5400000">
            <a:off x="4358480" y="5142718"/>
            <a:ext cx="285752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/>
          <p:cNvCxnSpPr/>
          <p:nvPr/>
        </p:nvCxnSpPr>
        <p:spPr>
          <a:xfrm rot="5400000">
            <a:off x="5358612" y="5142718"/>
            <a:ext cx="285752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/>
          <p:cNvCxnSpPr/>
          <p:nvPr/>
        </p:nvCxnSpPr>
        <p:spPr>
          <a:xfrm rot="5400000">
            <a:off x="5643967" y="4857363"/>
            <a:ext cx="286546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>
            <a:spLocks noChangeArrowheads="1"/>
          </p:cNvSpPr>
          <p:nvPr/>
        </p:nvSpPr>
        <p:spPr bwMode="auto">
          <a:xfrm>
            <a:off x="5643570" y="4357694"/>
            <a:ext cx="857250" cy="428628"/>
          </a:xfrm>
          <a:prstGeom prst="rect">
            <a:avLst/>
          </a:prstGeom>
          <a:solidFill>
            <a:srgbClr val="9B5C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6962796" y="4748226"/>
            <a:ext cx="857250" cy="428628"/>
          </a:xfrm>
          <a:prstGeom prst="rect">
            <a:avLst/>
          </a:prstGeom>
          <a:solidFill>
            <a:srgbClr val="9B5C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7115196" y="4900626"/>
            <a:ext cx="857250" cy="428628"/>
          </a:xfrm>
          <a:prstGeom prst="rect">
            <a:avLst/>
          </a:prstGeom>
          <a:solidFill>
            <a:srgbClr val="9B5C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7267596" y="5053026"/>
            <a:ext cx="857250" cy="428628"/>
          </a:xfrm>
          <a:prstGeom prst="rect">
            <a:avLst/>
          </a:prstGeom>
          <a:solidFill>
            <a:srgbClr val="9B5C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4" name="Rectangle 59"/>
          <p:cNvSpPr>
            <a:spLocks noChangeArrowheads="1"/>
          </p:cNvSpPr>
          <p:nvPr/>
        </p:nvSpPr>
        <p:spPr bwMode="auto">
          <a:xfrm>
            <a:off x="7419996" y="5205426"/>
            <a:ext cx="857250" cy="428628"/>
          </a:xfrm>
          <a:prstGeom prst="rect">
            <a:avLst/>
          </a:prstGeom>
          <a:solidFill>
            <a:srgbClr val="9B5C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7572396" y="5357826"/>
            <a:ext cx="857250" cy="428628"/>
          </a:xfrm>
          <a:prstGeom prst="rect">
            <a:avLst/>
          </a:prstGeom>
          <a:solidFill>
            <a:srgbClr val="9B5C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38" name="מחבר ישר 37"/>
          <p:cNvCxnSpPr>
            <a:stCxn id="30" idx="3"/>
          </p:cNvCxnSpPr>
          <p:nvPr/>
        </p:nvCxnSpPr>
        <p:spPr>
          <a:xfrm>
            <a:off x="6500820" y="4572008"/>
            <a:ext cx="7143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/>
          <p:nvPr/>
        </p:nvCxnSpPr>
        <p:spPr>
          <a:xfrm rot="5400000">
            <a:off x="7108049" y="467916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9"/>
          <p:cNvSpPr>
            <a:spLocks noChangeArrowheads="1"/>
          </p:cNvSpPr>
          <p:nvPr/>
        </p:nvSpPr>
        <p:spPr bwMode="auto">
          <a:xfrm>
            <a:off x="5643570" y="6286520"/>
            <a:ext cx="357190" cy="285752"/>
          </a:xfrm>
          <a:prstGeom prst="rect">
            <a:avLst/>
          </a:prstGeom>
          <a:solidFill>
            <a:srgbClr val="9B5C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43" name="מחבר ישר 42"/>
          <p:cNvCxnSpPr>
            <a:endCxn id="42" idx="0"/>
          </p:cNvCxnSpPr>
          <p:nvPr/>
        </p:nvCxnSpPr>
        <p:spPr>
          <a:xfrm rot="16200000" flipH="1">
            <a:off x="5518555" y="5982910"/>
            <a:ext cx="571502" cy="3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5795970" y="6438920"/>
            <a:ext cx="357190" cy="285752"/>
          </a:xfrm>
          <a:prstGeom prst="rect">
            <a:avLst/>
          </a:prstGeom>
          <a:solidFill>
            <a:srgbClr val="9B5C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7" name="Rectangle 59"/>
          <p:cNvSpPr>
            <a:spLocks noChangeArrowheads="1"/>
          </p:cNvSpPr>
          <p:nvPr/>
        </p:nvSpPr>
        <p:spPr bwMode="auto">
          <a:xfrm>
            <a:off x="5948370" y="6500834"/>
            <a:ext cx="357190" cy="285752"/>
          </a:xfrm>
          <a:prstGeom prst="rect">
            <a:avLst/>
          </a:prstGeom>
          <a:solidFill>
            <a:srgbClr val="9B5C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5072066" y="614364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אליפסה 48"/>
          <p:cNvSpPr/>
          <p:nvPr/>
        </p:nvSpPr>
        <p:spPr>
          <a:xfrm>
            <a:off x="5143504" y="621508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אליפסה 49"/>
          <p:cNvSpPr/>
          <p:nvPr/>
        </p:nvSpPr>
        <p:spPr>
          <a:xfrm>
            <a:off x="5224466" y="629604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אליפסה 50"/>
          <p:cNvSpPr/>
          <p:nvPr/>
        </p:nvSpPr>
        <p:spPr>
          <a:xfrm>
            <a:off x="5286380" y="635795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מחבר ישר 51"/>
          <p:cNvCxnSpPr>
            <a:endCxn id="50" idx="0"/>
          </p:cNvCxnSpPr>
          <p:nvPr/>
        </p:nvCxnSpPr>
        <p:spPr>
          <a:xfrm rot="5400000">
            <a:off x="5036348" y="5974573"/>
            <a:ext cx="581027" cy="6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/>
          <p:cNvCxnSpPr/>
          <p:nvPr/>
        </p:nvCxnSpPr>
        <p:spPr>
          <a:xfrm rot="5400000">
            <a:off x="3286910" y="4785528"/>
            <a:ext cx="571504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1_Test PP Template">
  <a:themeElements>
    <a:clrScheme name="1_Test PP Template 1">
      <a:dk1>
        <a:srgbClr val="466EA5"/>
      </a:dk1>
      <a:lt1>
        <a:srgbClr val="FFFFFF"/>
      </a:lt1>
      <a:dk2>
        <a:srgbClr val="6390C6"/>
      </a:dk2>
      <a:lt2>
        <a:srgbClr val="FFFFFF"/>
      </a:lt2>
      <a:accent1>
        <a:srgbClr val="466EA5"/>
      </a:accent1>
      <a:accent2>
        <a:srgbClr val="5A90C6"/>
      </a:accent2>
      <a:accent3>
        <a:srgbClr val="FFFFFF"/>
      </a:accent3>
      <a:accent4>
        <a:srgbClr val="3A5D8C"/>
      </a:accent4>
      <a:accent5>
        <a:srgbClr val="B0BACF"/>
      </a:accent5>
      <a:accent6>
        <a:srgbClr val="5182B3"/>
      </a:accent6>
      <a:hlink>
        <a:srgbClr val="6E8F82"/>
      </a:hlink>
      <a:folHlink>
        <a:srgbClr val="6390C6"/>
      </a:folHlink>
    </a:clrScheme>
    <a:fontScheme name="1_Test PP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st PP Template 1">
        <a:dk1>
          <a:srgbClr val="466EA5"/>
        </a:dk1>
        <a:lt1>
          <a:srgbClr val="FFFFFF"/>
        </a:lt1>
        <a:dk2>
          <a:srgbClr val="6390C6"/>
        </a:dk2>
        <a:lt2>
          <a:srgbClr val="FFFFFF"/>
        </a:lt2>
        <a:accent1>
          <a:srgbClr val="466EA5"/>
        </a:accent1>
        <a:accent2>
          <a:srgbClr val="5A90C6"/>
        </a:accent2>
        <a:accent3>
          <a:srgbClr val="FFFFFF"/>
        </a:accent3>
        <a:accent4>
          <a:srgbClr val="3A5D8C"/>
        </a:accent4>
        <a:accent5>
          <a:srgbClr val="B0BACF"/>
        </a:accent5>
        <a:accent6>
          <a:srgbClr val="5182B3"/>
        </a:accent6>
        <a:hlink>
          <a:srgbClr val="6E8F82"/>
        </a:hlink>
        <a:folHlink>
          <a:srgbClr val="6390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est PP Template">
  <a:themeElements>
    <a:clrScheme name="4_Test PP Template 1">
      <a:dk1>
        <a:srgbClr val="466EA5"/>
      </a:dk1>
      <a:lt1>
        <a:srgbClr val="FFFFFF"/>
      </a:lt1>
      <a:dk2>
        <a:srgbClr val="6390C6"/>
      </a:dk2>
      <a:lt2>
        <a:srgbClr val="FFFFFF"/>
      </a:lt2>
      <a:accent1>
        <a:srgbClr val="466EA5"/>
      </a:accent1>
      <a:accent2>
        <a:srgbClr val="5A90C6"/>
      </a:accent2>
      <a:accent3>
        <a:srgbClr val="FFFFFF"/>
      </a:accent3>
      <a:accent4>
        <a:srgbClr val="3A5D8C"/>
      </a:accent4>
      <a:accent5>
        <a:srgbClr val="B0BACF"/>
      </a:accent5>
      <a:accent6>
        <a:srgbClr val="5182B3"/>
      </a:accent6>
      <a:hlink>
        <a:srgbClr val="6E8F82"/>
      </a:hlink>
      <a:folHlink>
        <a:srgbClr val="6390C6"/>
      </a:folHlink>
    </a:clrScheme>
    <a:fontScheme name="4_Test PP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Test PP Template 1">
        <a:dk1>
          <a:srgbClr val="466EA5"/>
        </a:dk1>
        <a:lt1>
          <a:srgbClr val="FFFFFF"/>
        </a:lt1>
        <a:dk2>
          <a:srgbClr val="6390C6"/>
        </a:dk2>
        <a:lt2>
          <a:srgbClr val="FFFFFF"/>
        </a:lt2>
        <a:accent1>
          <a:srgbClr val="466EA5"/>
        </a:accent1>
        <a:accent2>
          <a:srgbClr val="5A90C6"/>
        </a:accent2>
        <a:accent3>
          <a:srgbClr val="FFFFFF"/>
        </a:accent3>
        <a:accent4>
          <a:srgbClr val="3A5D8C"/>
        </a:accent4>
        <a:accent5>
          <a:srgbClr val="B0BACF"/>
        </a:accent5>
        <a:accent6>
          <a:srgbClr val="5182B3"/>
        </a:accent6>
        <a:hlink>
          <a:srgbClr val="6E8F82"/>
        </a:hlink>
        <a:folHlink>
          <a:srgbClr val="6390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st PP Template">
  <a:themeElements>
    <a:clrScheme name="ManpowerGroup Colors">
      <a:dk1>
        <a:srgbClr val="466EA5"/>
      </a:dk1>
      <a:lt1>
        <a:srgbClr val="FFFFFF"/>
      </a:lt1>
      <a:dk2>
        <a:srgbClr val="6390C6"/>
      </a:dk2>
      <a:lt2>
        <a:srgbClr val="FFFFFF"/>
      </a:lt2>
      <a:accent1>
        <a:srgbClr val="466EA5"/>
      </a:accent1>
      <a:accent2>
        <a:srgbClr val="5A90C6"/>
      </a:accent2>
      <a:accent3>
        <a:srgbClr val="6E8F82"/>
      </a:accent3>
      <a:accent4>
        <a:srgbClr val="AB404B"/>
      </a:accent4>
      <a:accent5>
        <a:srgbClr val="C46D24"/>
      </a:accent5>
      <a:accent6>
        <a:srgbClr val="67696F"/>
      </a:accent6>
      <a:hlink>
        <a:srgbClr val="6E8F82"/>
      </a:hlink>
      <a:folHlink>
        <a:srgbClr val="6390C6"/>
      </a:folHlink>
    </a:clrScheme>
    <a:fontScheme name="Expe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marL="88900" indent="-88900" eaLnBrk="0" hangingPunct="0">
          <a:defRPr sz="1600" dirty="0" smtClean="0">
            <a:solidFill>
              <a:schemeClr val="accent1"/>
            </a:solidFill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4893</TotalTime>
  <Words>271</Words>
  <Application>Microsoft Office PowerPoint</Application>
  <PresentationFormat>‫הצגה על המסך (4:3)</PresentationFormat>
  <Paragraphs>93</Paragraphs>
  <Slides>5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1_Test PP Template</vt:lpstr>
      <vt:lpstr>4_Test PP Template</vt:lpstr>
      <vt:lpstr>2_Test PP Template</vt:lpstr>
      <vt:lpstr>שקופית 1</vt:lpstr>
      <vt:lpstr>Exercise - Oven Solution KingsToaster.txt</vt:lpstr>
      <vt:lpstr>The Oven</vt:lpstr>
      <vt:lpstr> Oven Control</vt:lpstr>
      <vt:lpstr>Oven Challenge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Joel Bursztyn</dc:creator>
  <cp:lastModifiedBy>Joel Bursztyn</cp:lastModifiedBy>
  <cp:revision>272</cp:revision>
  <dcterms:created xsi:type="dcterms:W3CDTF">2012-01-31T09:30:50Z</dcterms:created>
  <dcterms:modified xsi:type="dcterms:W3CDTF">2014-05-11T11:42:19Z</dcterms:modified>
</cp:coreProperties>
</file>