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6" r:id="rId4"/>
    <p:sldMasterId id="2147483661" r:id="rId5"/>
    <p:sldMasterId id="2147483666" r:id="rId6"/>
  </p:sldMasterIdLst>
  <p:notesMasterIdLst>
    <p:notesMasterId r:id="rId12"/>
  </p:notesMasterIdLst>
  <p:sldIdLst>
    <p:sldId id="258" r:id="rId7"/>
    <p:sldId id="257" r:id="rId8"/>
    <p:sldId id="256" r:id="rId9"/>
    <p:sldId id="262" r:id="rId10"/>
    <p:sldId id="263" r:id="rId11"/>
    <p:sldId id="266" r:id="rId13"/>
    <p:sldId id="265" r:id="rId14"/>
    <p:sldId id="264" r:id="rId15"/>
    <p:sldId id="267" r:id="rId16"/>
    <p:sldId id="268" r:id="rId17"/>
    <p:sldId id="269" r:id="rId18"/>
    <p:sldId id="270" r:id="rId19"/>
    <p:sldId id="271" r:id="rId20"/>
    <p:sldId id="272" r:id="rId21"/>
    <p:sldId id="273" r:id="rId22"/>
    <p:sldId id="274" r:id="rId23"/>
    <p:sldId id="259"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CA6"/>
    <a:srgbClr val="782D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59" d="100"/>
          <a:sy n="159" d="100"/>
        </p:scale>
        <p:origin x="256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notesMaster" Target="notesMasters/notesMaster1.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最左边的三个输入矩阵就是我们的相当于输入d=3时有三个通道图，每个通道图都有一个属于自己通道的卷积核，我们可以看到输出（output）的只有两个特征图意味着我们设置的输出的d=2，有几个输出通道就有几层卷积核（比如图中就有FilterW0和FilterW1），这意味着我们的卷积核数量就是输入d的个数乘以输出d的个数（图中就是2*3=6个），其中每一层通道图的计算与上文中提到的一层计算相同，再把每一个通道输出的输出再加起来就是绿色的输出数字</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最左边的三个输入矩阵就是我们的相当于输入d=3时有三个通道图，每个通道图都有一个属于自己通道的卷积核，我们可以看到输出（output）的只有两个特征图意味着我们设置的输出的d=2，有几个输出通道就有几层卷积核（比如图中就有FilterW0和FilterW1），这意味着我们的卷积核数量就是输入d的个数乘以输出d的个数（图中就是2*3=6个），其中每一层通道图的计算与上文中提到的一层计算相同，再把每一个通道输出的输出再加起来就是绿色的输出数字</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最左边的三个输入矩阵就是我们的相当于输入d=3时有三个通道图，每个通道图都有一个属于自己通道的卷积核，我们可以看到输出（output）的只有两个特征图意味着我们设置的输出的d=2，有几个输出通道就有几层卷积核（比如图中就有FilterW0和FilterW1），这意味着我们的卷积核数量就是输入d的个数乘以输出d的个数（图中就是2*3=6个），其中每一层通道图的计算与上文中提到的一层计算相同，再把每一个通道输出的输出再加起来就是绿色的输出数字</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最左边的三个输入矩阵就是我们的相当于输入d=3时有三个通道图，每个通道图都有一个属于自己通道的卷积核，我们可以看到输出（output）的只有两个特征图意味着我们设置的输出的d=2，有几个输出通道就有几层卷积核（比如图中就有FilterW0和FilterW1），这意味着我们的卷积核数量就是输入d的个数乘以输出d的个数（图中就是2*3=6个），其中每一层通道图的计算与上文中提到的一层计算相同，再把每一个通道输出的输出再加起来就是绿色的输出数字</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最左边的三个输入矩阵就是我们的相当于输入d=3时有三个通道图，每个通道图都有一个属于自己通道的卷积核，我们可以看到输出（output）的只有两个特征图意味着我们设置的输出的d=2，有几个输出通道就有几层卷积核（比如图中就有FilterW0和FilterW1），这意味着我们的卷积核数量就是输入d的个数乘以输出d的个数（图中就是2*3=6个），其中每一层通道图的计算与上文中提到的一层计算相同，再把每一个通道输出的输出再加起来就是绿色的输出数字</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最左边的三个输入矩阵就是我们的相当于输入d=3时有三个通道图，每个通道图都有一个属于自己通道的卷积核，我们可以看到输出（output）的只有两个特征图意味着我们设置的输出的d=2，有几个输出通道就有几层卷积核（比如图中就有FilterW0和FilterW1），这意味着我们的卷积核数量就是输入d的个数乘以输出d的个数（图中就是2*3=6个），其中每一层通道图的计算与上文中提到的一层计算相同，再把每一个通道输出的输出再加起来就是绿色的输出数字</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最左边的三个输入矩阵就是我们的相当于输入d=3时有三个通道图，每个通道图都有一个属于自己通道的卷积核，我们可以看到输出（output）的只有两个特征图意味着我们设置的输出的d=2，有几个输出通道就有几层卷积核（比如图中就有FilterW0和FilterW1），这意味着我们的卷积核数量就是输入d的个数乘以输出d的个数（图中就是2*3=6个），其中每一层通道图的计算与上文中提到的一层计算相同，再把每一个通道输出的输出再加起来就是绿色的输出数字</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最左边的三个输入矩阵就是我们的相当于输入d=3时有三个通道图，每个通道图都有一个属于自己通道的卷积核，我们可以看到输出（output）的只有两个特征图意味着我们设置的输出的d=2，有几个输出通道就有几层卷积核（比如图中就有FilterW0和FilterW1），这意味着我们的卷积核数量就是输入d的个数乘以输出d的个数（图中就是2*3=6个），其中每一层通道图的计算与上文中提到的一层计算相同，再把每一个通道输出的输出再加起来就是绿色的输出数字</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5"/>
          <p:cNvSpPr txBox="1"/>
          <p:nvPr userDrawn="1"/>
        </p:nvSpPr>
        <p:spPr>
          <a:xfrm>
            <a:off x="85538" y="2273789"/>
            <a:ext cx="12002608" cy="922020"/>
          </a:xfrm>
          <a:prstGeom prst="rect">
            <a:avLst/>
          </a:prstGeom>
          <a:noFill/>
        </p:spPr>
        <p:txBody>
          <a:bodyPr wrap="square" rtlCol="0">
            <a:spAutoFit/>
          </a:bodyPr>
          <a:lstStyle/>
          <a:p>
            <a:pPr algn="ctr"/>
            <a:r>
              <a:rPr lang="zh-CN" altLang="en-US" sz="5400" b="1" spc="300" dirty="0">
                <a:solidFill>
                  <a:srgbClr val="782D7F"/>
                </a:solidFill>
                <a:latin typeface="禹卫书法行书简体" panose="02000603000000000000" pitchFamily="2" charset="-122"/>
                <a:ea typeface="禹卫书法行书简体" panose="02000603000000000000" pitchFamily="2" charset="-122"/>
              </a:rPr>
              <a:t>深度学习基础知识</a:t>
            </a:r>
            <a:r>
              <a:rPr lang="zh-CN" altLang="en-US" sz="5400" b="1" spc="300" dirty="0">
                <a:solidFill>
                  <a:srgbClr val="782D7F"/>
                </a:solidFill>
                <a:latin typeface="禹卫书法行书简体" panose="02000603000000000000" pitchFamily="2" charset="-122"/>
                <a:ea typeface="禹卫书法行书简体" panose="02000603000000000000" pitchFamily="2" charset="-122"/>
              </a:rPr>
              <a:t>入门</a:t>
            </a:r>
            <a:endParaRPr lang="zh-CN" altLang="en-US" sz="5400" b="1" spc="300" dirty="0">
              <a:solidFill>
                <a:srgbClr val="782D7F"/>
              </a:solidFill>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372799" y="3376040"/>
            <a:ext cx="5428615"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rgbClr val="782D7F"/>
                </a:solidFill>
                <a:effectLst/>
                <a:latin typeface="Times New Roman" panose="02020603050405020304" pitchFamily="18" charset="0"/>
                <a:ea typeface="宋体" panose="02010600030101010101" pitchFamily="2" charset="-122"/>
              </a:rPr>
              <a:t>Introduction </a:t>
            </a:r>
            <a:r>
              <a:rPr lang="en-US" altLang="zh-CN" sz="2800" dirty="0">
                <a:solidFill>
                  <a:srgbClr val="782D7F"/>
                </a:solidFill>
                <a:effectLst/>
                <a:latin typeface="Times New Roman" panose="02020603050405020304" pitchFamily="18" charset="0"/>
                <a:ea typeface="宋体" panose="02010600030101010101" pitchFamily="2" charset="-122"/>
              </a:rPr>
              <a:t>to Deep Learning basic </a:t>
            </a:r>
            <a:endParaRPr lang="en-US" altLang="zh-CN" sz="2800" dirty="0">
              <a:solidFill>
                <a:srgbClr val="782D7F"/>
              </a:solidFill>
              <a:effectLst/>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文本框 7"/>
          <p:cNvSpPr txBox="1"/>
          <p:nvPr userDrawn="1"/>
        </p:nvSpPr>
        <p:spPr>
          <a:xfrm>
            <a:off x="4153799" y="2382076"/>
            <a:ext cx="3884398" cy="1200329"/>
          </a:xfrm>
          <a:prstGeom prst="rect">
            <a:avLst/>
          </a:prstGeom>
          <a:noFill/>
        </p:spPr>
        <p:txBody>
          <a:bodyPr wrap="none" rtlCol="0">
            <a:spAutoFit/>
          </a:bodyPr>
          <a:lstStyle/>
          <a:p>
            <a:pPr algn="ctr"/>
            <a:r>
              <a:rPr lang="zh-CN" altLang="en-US" sz="7200" b="1" dirty="0">
                <a:latin typeface="Times New Roman" panose="02020603050405020304" pitchFamily="18" charset="0"/>
                <a:ea typeface="华文新魏" panose="02010800040101010101" pitchFamily="2" charset="-122"/>
                <a:cs typeface="Times New Roman" panose="02020603050405020304" pitchFamily="18" charset="0"/>
              </a:rPr>
              <a:t>第四部分</a:t>
            </a:r>
            <a:endParaRPr lang="zh-CN" altLang="en-US" sz="72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文本框 6"/>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矩形 10"/>
          <p:cNvSpPr/>
          <p:nvPr userDrawn="1"/>
        </p:nvSpPr>
        <p:spPr>
          <a:xfrm>
            <a:off x="6530046" y="61886"/>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9712960" y="0"/>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3339147" y="5626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userDrawn="1"/>
        </p:nvSpPr>
        <p:spPr>
          <a:xfrm rot="10800000">
            <a:off x="1041445"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5"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框 6"/>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矩形 10"/>
          <p:cNvSpPr/>
          <p:nvPr userDrawn="1"/>
        </p:nvSpPr>
        <p:spPr>
          <a:xfrm>
            <a:off x="6530046" y="61886"/>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9712960" y="0"/>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341422" y="-1"/>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userDrawn="1"/>
        </p:nvSpPr>
        <p:spPr>
          <a:xfrm rot="10800000">
            <a:off x="4101826"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userDrawn="1"/>
        </p:nvSpPr>
        <p:spPr>
          <a:xfrm>
            <a:off x="3015651"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框 6"/>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矩形 10"/>
          <p:cNvSpPr/>
          <p:nvPr userDrawn="1"/>
        </p:nvSpPr>
        <p:spPr>
          <a:xfrm>
            <a:off x="3371867"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9641599"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285050" y="-1"/>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4"/>
          <p:cNvSpPr/>
          <p:nvPr userDrawn="1"/>
        </p:nvSpPr>
        <p:spPr>
          <a:xfrm rot="10800000">
            <a:off x="7132272"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userDrawn="1"/>
        </p:nvSpPr>
        <p:spPr>
          <a:xfrm>
            <a:off x="6046097"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文本框 7"/>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文本框 10"/>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2" name="等腰三角形 11"/>
          <p:cNvSpPr/>
          <p:nvPr userDrawn="1"/>
        </p:nvSpPr>
        <p:spPr>
          <a:xfrm rot="10800000">
            <a:off x="10101498"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9015323"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3371867"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userDrawn="1"/>
        </p:nvSpPr>
        <p:spPr>
          <a:xfrm>
            <a:off x="6458684"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userDrawn="1"/>
        </p:nvSpPr>
        <p:spPr>
          <a:xfrm>
            <a:off x="285050" y="-1"/>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文本框 6"/>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矩形 10"/>
          <p:cNvSpPr/>
          <p:nvPr userDrawn="1"/>
        </p:nvSpPr>
        <p:spPr>
          <a:xfrm>
            <a:off x="6530046" y="61886"/>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9712960" y="0"/>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3339147" y="5626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userDrawn="1"/>
        </p:nvSpPr>
        <p:spPr>
          <a:xfrm rot="10800000">
            <a:off x="1041445"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5"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框 6"/>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矩形 10"/>
          <p:cNvSpPr/>
          <p:nvPr userDrawn="1"/>
        </p:nvSpPr>
        <p:spPr>
          <a:xfrm>
            <a:off x="6530046" y="61886"/>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9712960" y="0"/>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341422" y="-1"/>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userDrawn="1"/>
        </p:nvSpPr>
        <p:spPr>
          <a:xfrm rot="10800000">
            <a:off x="4101826"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userDrawn="1"/>
        </p:nvSpPr>
        <p:spPr>
          <a:xfrm>
            <a:off x="3015651"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框 6"/>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矩形 10"/>
          <p:cNvSpPr/>
          <p:nvPr userDrawn="1"/>
        </p:nvSpPr>
        <p:spPr>
          <a:xfrm>
            <a:off x="3371867"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9641599"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285050" y="-1"/>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4"/>
          <p:cNvSpPr/>
          <p:nvPr userDrawn="1"/>
        </p:nvSpPr>
        <p:spPr>
          <a:xfrm rot="10800000">
            <a:off x="7132272"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userDrawn="1"/>
        </p:nvSpPr>
        <p:spPr>
          <a:xfrm>
            <a:off x="6046097"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文本框 7"/>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文本框 10"/>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2" name="等腰三角形 11"/>
          <p:cNvSpPr/>
          <p:nvPr userDrawn="1"/>
        </p:nvSpPr>
        <p:spPr>
          <a:xfrm rot="10800000">
            <a:off x="10101498"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9015323"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3371867"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userDrawn="1"/>
        </p:nvSpPr>
        <p:spPr>
          <a:xfrm>
            <a:off x="6458684"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userDrawn="1"/>
        </p:nvSpPr>
        <p:spPr>
          <a:xfrm>
            <a:off x="285050" y="-1"/>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TextBox 5"/>
          <p:cNvSpPr txBox="1"/>
          <p:nvPr userDrawn="1"/>
        </p:nvSpPr>
        <p:spPr>
          <a:xfrm>
            <a:off x="1727736" y="2780150"/>
            <a:ext cx="8435530" cy="1014730"/>
          </a:xfrm>
          <a:prstGeom prst="rect">
            <a:avLst/>
          </a:prstGeom>
          <a:noFill/>
        </p:spPr>
        <p:txBody>
          <a:bodyPr wrap="square" rtlCol="0">
            <a:spAutoFit/>
          </a:bodyPr>
          <a:lstStyle/>
          <a:p>
            <a:pPr algn="ctr"/>
            <a:r>
              <a:rPr lang="zh-CN" altLang="en-US" sz="6000" b="1" spc="300" dirty="0">
                <a:solidFill>
                  <a:srgbClr val="782D7F"/>
                </a:solidFill>
                <a:latin typeface="禹卫书法行书简体" panose="02000603000000000000" pitchFamily="2" charset="-122"/>
                <a:ea typeface="禹卫书法行书简体" panose="02000603000000000000" pitchFamily="2" charset="-122"/>
              </a:rPr>
              <a:t>谢谢</a:t>
            </a:r>
            <a:endParaRPr lang="zh-CN" altLang="en-US" sz="6000" b="1" spc="300" dirty="0">
              <a:solidFill>
                <a:srgbClr val="782D7F"/>
              </a:solidFill>
              <a:latin typeface="禹卫书法行书简体" panose="02000603000000000000" pitchFamily="2" charset="-122"/>
              <a:ea typeface="禹卫书法行书简体" panose="02000603000000000000"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文本框 6"/>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矩形 10"/>
          <p:cNvSpPr/>
          <p:nvPr userDrawn="1"/>
        </p:nvSpPr>
        <p:spPr>
          <a:xfrm>
            <a:off x="6530046" y="61886"/>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9712960" y="0"/>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3339147" y="5626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userDrawn="1"/>
        </p:nvSpPr>
        <p:spPr>
          <a:xfrm rot="10800000">
            <a:off x="1041445"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5"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框 6"/>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矩形 10"/>
          <p:cNvSpPr/>
          <p:nvPr userDrawn="1"/>
        </p:nvSpPr>
        <p:spPr>
          <a:xfrm>
            <a:off x="6530046" y="61886"/>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9712960" y="0"/>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341422" y="-1"/>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userDrawn="1"/>
        </p:nvSpPr>
        <p:spPr>
          <a:xfrm rot="10800000">
            <a:off x="4101826"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userDrawn="1"/>
        </p:nvSpPr>
        <p:spPr>
          <a:xfrm>
            <a:off x="3015651"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框 6"/>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8" name="文本框 7"/>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矩形 10"/>
          <p:cNvSpPr/>
          <p:nvPr userDrawn="1"/>
        </p:nvSpPr>
        <p:spPr>
          <a:xfrm>
            <a:off x="3371867"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a:off x="9641599"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285050" y="-1"/>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4"/>
          <p:cNvSpPr/>
          <p:nvPr userDrawn="1"/>
        </p:nvSpPr>
        <p:spPr>
          <a:xfrm rot="10800000">
            <a:off x="7132272"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userDrawn="1"/>
        </p:nvSpPr>
        <p:spPr>
          <a:xfrm>
            <a:off x="6046097"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文本框 7"/>
          <p:cNvSpPr txBox="1"/>
          <p:nvPr userDrawn="1"/>
        </p:nvSpPr>
        <p:spPr>
          <a:xfrm>
            <a:off x="667872"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第一部分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9" name="文本框 8"/>
          <p:cNvSpPr txBox="1"/>
          <p:nvPr userDrawn="1"/>
        </p:nvSpPr>
        <p:spPr>
          <a:xfrm>
            <a:off x="3698317"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第二部分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0" name="文本框 9"/>
          <p:cNvSpPr txBox="1"/>
          <p:nvPr userDrawn="1"/>
        </p:nvSpPr>
        <p:spPr>
          <a:xfrm>
            <a:off x="6728763"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第三部分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1" name="文本框 10"/>
          <p:cNvSpPr txBox="1"/>
          <p:nvPr userDrawn="1"/>
        </p:nvSpPr>
        <p:spPr>
          <a:xfrm>
            <a:off x="9697989" y="0"/>
            <a:ext cx="1826141" cy="584775"/>
          </a:xfrm>
          <a:prstGeom prst="rect">
            <a:avLst/>
          </a:prstGeom>
          <a:noFill/>
        </p:spPr>
        <p:txBody>
          <a:bodyPr wrap="none" rtlCol="0">
            <a:spAutoFit/>
          </a:bodyPr>
          <a:lstStyle/>
          <a:p>
            <a:r>
              <a:rPr lang="zh-CN" altLang="en-US" sz="3200" dirty="0">
                <a:latin typeface="禹卫书法行书简体" panose="02000603000000000000" pitchFamily="2" charset="-122"/>
                <a:ea typeface="禹卫书法行书简体" panose="02000603000000000000" pitchFamily="2" charset="-122"/>
              </a:rPr>
              <a:t>第四部分</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12" name="等腰三角形 11"/>
          <p:cNvSpPr/>
          <p:nvPr userDrawn="1"/>
        </p:nvSpPr>
        <p:spPr>
          <a:xfrm rot="10800000">
            <a:off x="10101498" y="945803"/>
            <a:ext cx="1019122" cy="223918"/>
          </a:xfrm>
          <a:prstGeom prst="triangle">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userDrawn="1"/>
        </p:nvSpPr>
        <p:spPr>
          <a:xfrm>
            <a:off x="9015323" y="675895"/>
            <a:ext cx="3191472" cy="72847"/>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3371867"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userDrawn="1"/>
        </p:nvSpPr>
        <p:spPr>
          <a:xfrm>
            <a:off x="6458684" y="29234"/>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userDrawn="1"/>
        </p:nvSpPr>
        <p:spPr>
          <a:xfrm>
            <a:off x="285050" y="-1"/>
            <a:ext cx="2479040" cy="58477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文本框 6"/>
          <p:cNvSpPr txBox="1"/>
          <p:nvPr userDrawn="1"/>
        </p:nvSpPr>
        <p:spPr>
          <a:xfrm>
            <a:off x="4153799" y="2382076"/>
            <a:ext cx="3884398" cy="1200329"/>
          </a:xfrm>
          <a:prstGeom prst="rect">
            <a:avLst/>
          </a:prstGeom>
          <a:noFill/>
        </p:spPr>
        <p:txBody>
          <a:bodyPr wrap="none" rtlCol="0">
            <a:spAutoFit/>
          </a:bodyPr>
          <a:lstStyle/>
          <a:p>
            <a:pPr algn="ctr"/>
            <a:r>
              <a:rPr lang="zh-CN" altLang="en-US" sz="7200" b="1" dirty="0">
                <a:latin typeface="Times New Roman" panose="02020603050405020304" pitchFamily="18" charset="0"/>
                <a:ea typeface="华文新魏" panose="02010800040101010101" pitchFamily="2" charset="-122"/>
                <a:cs typeface="Times New Roman" panose="02020603050405020304" pitchFamily="18" charset="0"/>
              </a:rPr>
              <a:t>第一部分</a:t>
            </a:r>
            <a:endParaRPr lang="zh-CN" altLang="en-US" sz="72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框 6"/>
          <p:cNvSpPr txBox="1"/>
          <p:nvPr userDrawn="1"/>
        </p:nvSpPr>
        <p:spPr>
          <a:xfrm>
            <a:off x="4153799" y="2382076"/>
            <a:ext cx="3884398" cy="1200329"/>
          </a:xfrm>
          <a:prstGeom prst="rect">
            <a:avLst/>
          </a:prstGeom>
          <a:noFill/>
        </p:spPr>
        <p:txBody>
          <a:bodyPr wrap="none" rtlCol="0">
            <a:spAutoFit/>
          </a:bodyPr>
          <a:lstStyle/>
          <a:p>
            <a:pPr algn="ctr"/>
            <a:r>
              <a:rPr lang="zh-CN" altLang="en-US" sz="7200" b="1" dirty="0">
                <a:latin typeface="Times New Roman" panose="02020603050405020304" pitchFamily="18" charset="0"/>
                <a:ea typeface="华文新魏" panose="02010800040101010101" pitchFamily="2" charset="-122"/>
                <a:cs typeface="Times New Roman" panose="02020603050405020304" pitchFamily="18" charset="0"/>
              </a:rPr>
              <a:t>第二部分</a:t>
            </a:r>
            <a:endParaRPr lang="zh-CN" altLang="en-US" sz="72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框 6"/>
          <p:cNvSpPr txBox="1"/>
          <p:nvPr userDrawn="1"/>
        </p:nvSpPr>
        <p:spPr>
          <a:xfrm>
            <a:off x="4153799" y="2382076"/>
            <a:ext cx="3884398" cy="1200329"/>
          </a:xfrm>
          <a:prstGeom prst="rect">
            <a:avLst/>
          </a:prstGeom>
          <a:noFill/>
        </p:spPr>
        <p:txBody>
          <a:bodyPr wrap="none" rtlCol="0">
            <a:spAutoFit/>
          </a:bodyPr>
          <a:lstStyle/>
          <a:p>
            <a:pPr algn="ctr"/>
            <a:r>
              <a:rPr lang="zh-CN" altLang="en-US" sz="7200" b="1" dirty="0">
                <a:latin typeface="Times New Roman" panose="02020603050405020304" pitchFamily="18" charset="0"/>
                <a:ea typeface="华文新魏" panose="02010800040101010101" pitchFamily="2" charset="-122"/>
                <a:cs typeface="Times New Roman" panose="02020603050405020304" pitchFamily="18" charset="0"/>
              </a:rPr>
              <a:t>第三部分</a:t>
            </a:r>
            <a:endParaRPr lang="zh-CN" altLang="en-US" sz="72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3.png"/><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3.png"/><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image" Target="../media/image3.png"/><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1"/>
            <a:ext cx="12192000" cy="855174"/>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002826"/>
            <a:ext cx="12192000" cy="855174"/>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p:cNvSpPr/>
          <p:nvPr userDrawn="1"/>
        </p:nvSpPr>
        <p:spPr>
          <a:xfrm>
            <a:off x="0" y="2119086"/>
            <a:ext cx="12192000" cy="2960914"/>
          </a:xfrm>
          <a:custGeom>
            <a:avLst/>
            <a:gdLst>
              <a:gd name="connsiteX0" fmla="*/ 0 w 12192000"/>
              <a:gd name="connsiteY0" fmla="*/ 0 h 2960914"/>
              <a:gd name="connsiteX1" fmla="*/ 474663 w 12192000"/>
              <a:gd name="connsiteY1" fmla="*/ 0 h 2960914"/>
              <a:gd name="connsiteX2" fmla="*/ 474663 w 12192000"/>
              <a:gd name="connsiteY2" fmla="*/ 5664 h 2960914"/>
              <a:gd name="connsiteX3" fmla="*/ 6092826 w 12192000"/>
              <a:gd name="connsiteY3" fmla="*/ 348569 h 2960914"/>
              <a:gd name="connsiteX4" fmla="*/ 11710988 w 12192000"/>
              <a:gd name="connsiteY4" fmla="*/ 5664 h 2960914"/>
              <a:gd name="connsiteX5" fmla="*/ 11710988 w 12192000"/>
              <a:gd name="connsiteY5" fmla="*/ 0 h 2960914"/>
              <a:gd name="connsiteX6" fmla="*/ 12192000 w 12192000"/>
              <a:gd name="connsiteY6" fmla="*/ 0 h 2960914"/>
              <a:gd name="connsiteX7" fmla="*/ 12192000 w 12192000"/>
              <a:gd name="connsiteY7" fmla="*/ 2960914 h 2960914"/>
              <a:gd name="connsiteX8" fmla="*/ 11491767 w 12192000"/>
              <a:gd name="connsiteY8" fmla="*/ 2960914 h 2960914"/>
              <a:gd name="connsiteX9" fmla="*/ 6092826 w 12192000"/>
              <a:gd name="connsiteY9" fmla="*/ 2631394 h 2960914"/>
              <a:gd name="connsiteX10" fmla="*/ 693884 w 12192000"/>
              <a:gd name="connsiteY10" fmla="*/ 2960914 h 2960914"/>
              <a:gd name="connsiteX11" fmla="*/ 0 w 12192000"/>
              <a:gd name="connsiteY11" fmla="*/ 2960914 h 2960914"/>
              <a:gd name="connsiteX0-1" fmla="*/ 0 w 12192000"/>
              <a:gd name="connsiteY0-2" fmla="*/ 0 h 2960914"/>
              <a:gd name="connsiteX1-3" fmla="*/ 474663 w 12192000"/>
              <a:gd name="connsiteY1-4" fmla="*/ 0 h 2960914"/>
              <a:gd name="connsiteX2-5" fmla="*/ 474663 w 12192000"/>
              <a:gd name="connsiteY2-6" fmla="*/ 5664 h 2960914"/>
              <a:gd name="connsiteX3-7" fmla="*/ 6092826 w 12192000"/>
              <a:gd name="connsiteY3-8" fmla="*/ 348569 h 2960914"/>
              <a:gd name="connsiteX4-9" fmla="*/ 11710988 w 12192000"/>
              <a:gd name="connsiteY4-10" fmla="*/ 5664 h 2960914"/>
              <a:gd name="connsiteX5-11" fmla="*/ 12192000 w 12192000"/>
              <a:gd name="connsiteY5-12" fmla="*/ 0 h 2960914"/>
              <a:gd name="connsiteX6-13" fmla="*/ 12192000 w 12192000"/>
              <a:gd name="connsiteY6-14" fmla="*/ 2960914 h 2960914"/>
              <a:gd name="connsiteX7-15" fmla="*/ 11491767 w 12192000"/>
              <a:gd name="connsiteY7-16" fmla="*/ 2960914 h 2960914"/>
              <a:gd name="connsiteX8-17" fmla="*/ 6092826 w 12192000"/>
              <a:gd name="connsiteY8-18" fmla="*/ 2631394 h 2960914"/>
              <a:gd name="connsiteX9-19" fmla="*/ 693884 w 12192000"/>
              <a:gd name="connsiteY9-20" fmla="*/ 2960914 h 2960914"/>
              <a:gd name="connsiteX10-21" fmla="*/ 0 w 12192000"/>
              <a:gd name="connsiteY10-22" fmla="*/ 2960914 h 2960914"/>
              <a:gd name="connsiteX11-23" fmla="*/ 0 w 12192000"/>
              <a:gd name="connsiteY11-24" fmla="*/ 0 h 2960914"/>
              <a:gd name="connsiteX0-25" fmla="*/ 0 w 12192000"/>
              <a:gd name="connsiteY0-26" fmla="*/ 0 h 2960914"/>
              <a:gd name="connsiteX1-27" fmla="*/ 474663 w 12192000"/>
              <a:gd name="connsiteY1-28" fmla="*/ 0 h 2960914"/>
              <a:gd name="connsiteX2-29" fmla="*/ 474663 w 12192000"/>
              <a:gd name="connsiteY2-30" fmla="*/ 5664 h 2960914"/>
              <a:gd name="connsiteX3-31" fmla="*/ 6092826 w 12192000"/>
              <a:gd name="connsiteY3-32" fmla="*/ 348569 h 2960914"/>
              <a:gd name="connsiteX4-33" fmla="*/ 12192000 w 12192000"/>
              <a:gd name="connsiteY4-34" fmla="*/ 0 h 2960914"/>
              <a:gd name="connsiteX5-35" fmla="*/ 12192000 w 12192000"/>
              <a:gd name="connsiteY5-36" fmla="*/ 2960914 h 2960914"/>
              <a:gd name="connsiteX6-37" fmla="*/ 11491767 w 12192000"/>
              <a:gd name="connsiteY6-38" fmla="*/ 2960914 h 2960914"/>
              <a:gd name="connsiteX7-39" fmla="*/ 6092826 w 12192000"/>
              <a:gd name="connsiteY7-40" fmla="*/ 2631394 h 2960914"/>
              <a:gd name="connsiteX8-41" fmla="*/ 693884 w 12192000"/>
              <a:gd name="connsiteY8-42" fmla="*/ 2960914 h 2960914"/>
              <a:gd name="connsiteX9-43" fmla="*/ 0 w 12192000"/>
              <a:gd name="connsiteY9-44" fmla="*/ 2960914 h 2960914"/>
              <a:gd name="connsiteX10-45" fmla="*/ 0 w 12192000"/>
              <a:gd name="connsiteY10-46" fmla="*/ 0 h 2960914"/>
              <a:gd name="connsiteX0-47" fmla="*/ 0 w 12192000"/>
              <a:gd name="connsiteY0-48" fmla="*/ 0 h 2960914"/>
              <a:gd name="connsiteX1-49" fmla="*/ 474663 w 12192000"/>
              <a:gd name="connsiteY1-50" fmla="*/ 0 h 2960914"/>
              <a:gd name="connsiteX2-51" fmla="*/ 6092826 w 12192000"/>
              <a:gd name="connsiteY2-52" fmla="*/ 348569 h 2960914"/>
              <a:gd name="connsiteX3-53" fmla="*/ 12192000 w 12192000"/>
              <a:gd name="connsiteY3-54" fmla="*/ 0 h 2960914"/>
              <a:gd name="connsiteX4-55" fmla="*/ 12192000 w 12192000"/>
              <a:gd name="connsiteY4-56" fmla="*/ 2960914 h 2960914"/>
              <a:gd name="connsiteX5-57" fmla="*/ 11491767 w 12192000"/>
              <a:gd name="connsiteY5-58" fmla="*/ 2960914 h 2960914"/>
              <a:gd name="connsiteX6-59" fmla="*/ 6092826 w 12192000"/>
              <a:gd name="connsiteY6-60" fmla="*/ 2631394 h 2960914"/>
              <a:gd name="connsiteX7-61" fmla="*/ 693884 w 12192000"/>
              <a:gd name="connsiteY7-62" fmla="*/ 2960914 h 2960914"/>
              <a:gd name="connsiteX8-63" fmla="*/ 0 w 12192000"/>
              <a:gd name="connsiteY8-64" fmla="*/ 2960914 h 2960914"/>
              <a:gd name="connsiteX9-65" fmla="*/ 0 w 12192000"/>
              <a:gd name="connsiteY9-66" fmla="*/ 0 h 2960914"/>
              <a:gd name="connsiteX0-67" fmla="*/ 0 w 12192000"/>
              <a:gd name="connsiteY0-68" fmla="*/ 0 h 2960914"/>
              <a:gd name="connsiteX1-69" fmla="*/ 6092826 w 12192000"/>
              <a:gd name="connsiteY1-70" fmla="*/ 348569 h 2960914"/>
              <a:gd name="connsiteX2-71" fmla="*/ 12192000 w 12192000"/>
              <a:gd name="connsiteY2-72" fmla="*/ 0 h 2960914"/>
              <a:gd name="connsiteX3-73" fmla="*/ 12192000 w 12192000"/>
              <a:gd name="connsiteY3-74" fmla="*/ 2960914 h 2960914"/>
              <a:gd name="connsiteX4-75" fmla="*/ 11491767 w 12192000"/>
              <a:gd name="connsiteY4-76" fmla="*/ 2960914 h 2960914"/>
              <a:gd name="connsiteX5-77" fmla="*/ 6092826 w 12192000"/>
              <a:gd name="connsiteY5-78" fmla="*/ 2631394 h 2960914"/>
              <a:gd name="connsiteX6-79" fmla="*/ 693884 w 12192000"/>
              <a:gd name="connsiteY6-80" fmla="*/ 2960914 h 2960914"/>
              <a:gd name="connsiteX7-81" fmla="*/ 0 w 12192000"/>
              <a:gd name="connsiteY7-82" fmla="*/ 2960914 h 2960914"/>
              <a:gd name="connsiteX8-83" fmla="*/ 0 w 12192000"/>
              <a:gd name="connsiteY8-84" fmla="*/ 0 h 2960914"/>
              <a:gd name="connsiteX0-85" fmla="*/ 0 w 12192000"/>
              <a:gd name="connsiteY0-86" fmla="*/ 0 h 2960914"/>
              <a:gd name="connsiteX1-87" fmla="*/ 6092826 w 12192000"/>
              <a:gd name="connsiteY1-88" fmla="*/ 348569 h 2960914"/>
              <a:gd name="connsiteX2-89" fmla="*/ 12192000 w 12192000"/>
              <a:gd name="connsiteY2-90" fmla="*/ 0 h 2960914"/>
              <a:gd name="connsiteX3-91" fmla="*/ 12192000 w 12192000"/>
              <a:gd name="connsiteY3-92" fmla="*/ 2960914 h 2960914"/>
              <a:gd name="connsiteX4-93" fmla="*/ 11491767 w 12192000"/>
              <a:gd name="connsiteY4-94" fmla="*/ 2960914 h 2960914"/>
              <a:gd name="connsiteX5-95" fmla="*/ 6092826 w 12192000"/>
              <a:gd name="connsiteY5-96" fmla="*/ 2631394 h 2960914"/>
              <a:gd name="connsiteX6-97" fmla="*/ 0 w 12192000"/>
              <a:gd name="connsiteY6-98" fmla="*/ 2960914 h 2960914"/>
              <a:gd name="connsiteX7-99" fmla="*/ 0 w 12192000"/>
              <a:gd name="connsiteY7-100" fmla="*/ 0 h 2960914"/>
              <a:gd name="connsiteX0-101" fmla="*/ 0 w 12192000"/>
              <a:gd name="connsiteY0-102" fmla="*/ 0 h 2960914"/>
              <a:gd name="connsiteX1-103" fmla="*/ 6092826 w 12192000"/>
              <a:gd name="connsiteY1-104" fmla="*/ 348569 h 2960914"/>
              <a:gd name="connsiteX2-105" fmla="*/ 12192000 w 12192000"/>
              <a:gd name="connsiteY2-106" fmla="*/ 0 h 2960914"/>
              <a:gd name="connsiteX3-107" fmla="*/ 12192000 w 12192000"/>
              <a:gd name="connsiteY3-108" fmla="*/ 2960914 h 2960914"/>
              <a:gd name="connsiteX4-109" fmla="*/ 6092826 w 12192000"/>
              <a:gd name="connsiteY4-110" fmla="*/ 2631394 h 2960914"/>
              <a:gd name="connsiteX5-111" fmla="*/ 0 w 12192000"/>
              <a:gd name="connsiteY5-112" fmla="*/ 2960914 h 2960914"/>
              <a:gd name="connsiteX6-113" fmla="*/ 0 w 12192000"/>
              <a:gd name="connsiteY6-114" fmla="*/ 0 h 2960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192000" h="2960914">
                <a:moveTo>
                  <a:pt x="0" y="0"/>
                </a:moveTo>
                <a:lnTo>
                  <a:pt x="6092826" y="348569"/>
                </a:lnTo>
                <a:lnTo>
                  <a:pt x="12192000" y="0"/>
                </a:lnTo>
                <a:lnTo>
                  <a:pt x="12192000" y="2960914"/>
                </a:lnTo>
                <a:lnTo>
                  <a:pt x="6092826" y="2631394"/>
                </a:lnTo>
                <a:lnTo>
                  <a:pt x="0" y="2960914"/>
                </a:lnTo>
                <a:lnTo>
                  <a:pt x="0" y="0"/>
                </a:lnTo>
                <a:close/>
              </a:path>
            </a:pathLst>
          </a:custGeom>
          <a:blipFill rotWithShape="1">
            <a:blip r:embed="rId3"/>
            <a:srcRect/>
            <a:stretch>
              <a:fillRect t="-76226" b="-9828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userDrawn="1"/>
        </p:nvPicPr>
        <p:blipFill>
          <a:blip r:embed="rId4">
            <a:alphaModFix amt="65000"/>
          </a:blip>
          <a:stretch>
            <a:fillRect/>
          </a:stretch>
        </p:blipFill>
        <p:spPr>
          <a:xfrm>
            <a:off x="-415089" y="1985676"/>
            <a:ext cx="12765505" cy="3434550"/>
          </a:xfrm>
          <a:prstGeom prst="rect">
            <a:avLst/>
          </a:prstGeom>
        </p:spPr>
      </p:pic>
      <p:sp>
        <p:nvSpPr>
          <p:cNvPr id="39" name="TextBox 5"/>
          <p:cNvSpPr txBox="1"/>
          <p:nvPr userDrawn="1"/>
        </p:nvSpPr>
        <p:spPr>
          <a:xfrm>
            <a:off x="4452610" y="4988503"/>
            <a:ext cx="3029029" cy="521970"/>
          </a:xfrm>
          <a:prstGeom prst="rect">
            <a:avLst/>
          </a:prstGeom>
          <a:noFill/>
        </p:spPr>
        <p:txBody>
          <a:bodyPr wrap="square" rtlCol="0">
            <a:spAutoFit/>
          </a:bodyPr>
          <a:lstStyle/>
          <a:p>
            <a:pPr algn="ctr"/>
            <a:r>
              <a:rPr lang="zh-CN" altLang="en-US" sz="2800" b="1" spc="300" dirty="0">
                <a:solidFill>
                  <a:srgbClr val="782D7F"/>
                </a:solidFill>
                <a:latin typeface="禹卫书法行书简体" panose="02000603000000000000" pitchFamily="2" charset="-122"/>
                <a:ea typeface="禹卫书法行书简体" panose="02000603000000000000" pitchFamily="2" charset="-122"/>
              </a:rPr>
              <a:t>授课人：李伶</a:t>
            </a:r>
            <a:endParaRPr lang="en-US" altLang="zh-CN" sz="2800" b="1" spc="300" dirty="0">
              <a:solidFill>
                <a:srgbClr val="782D7F"/>
              </a:solidFill>
              <a:latin typeface="禹卫书法行书简体" panose="02000603000000000000" pitchFamily="2" charset="-122"/>
              <a:ea typeface="禹卫书法行书简体" panose="02000603000000000000" pitchFamily="2" charset="-122"/>
            </a:endParaRPr>
          </a:p>
        </p:txBody>
      </p:sp>
      <p:pic>
        <p:nvPicPr>
          <p:cNvPr id="48" name="图片 47"/>
          <p:cNvPicPr>
            <a:picLocks noChangeAspect="1"/>
          </p:cNvPicPr>
          <p:nvPr userDrawn="1"/>
        </p:nvPicPr>
        <p:blipFill>
          <a:blip r:embed="rId5">
            <a:alphaModFix amt="70000"/>
            <a:extLst>
              <a:ext uri="{28A0092B-C50C-407E-A947-70E740481C1C}">
                <a14:useLocalDpi xmlns:a14="http://schemas.microsoft.com/office/drawing/2010/main" val="0"/>
              </a:ext>
            </a:extLst>
          </a:blip>
          <a:stretch>
            <a:fillRect/>
          </a:stretch>
        </p:blipFill>
        <p:spPr>
          <a:xfrm>
            <a:off x="10131433" y="5323232"/>
            <a:ext cx="1863346" cy="58581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5" y="6317673"/>
            <a:ext cx="12192005" cy="540327"/>
          </a:xfrm>
          <a:prstGeom prst="rect">
            <a:avLst/>
          </a:prstGeom>
          <a:solidFill>
            <a:srgbClr val="782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userDrawn="1"/>
        </p:nvSpPr>
        <p:spPr>
          <a:xfrm>
            <a:off x="4618669" y="6403170"/>
            <a:ext cx="2926080" cy="368300"/>
          </a:xfrm>
          <a:prstGeom prst="rect">
            <a:avLst/>
          </a:prstGeom>
          <a:noFill/>
        </p:spPr>
        <p:txBody>
          <a:bodyPr wrap="none" rtlCol="0">
            <a:spAutoFit/>
          </a:bodyPr>
          <a:lstStyle/>
          <a:p>
            <a:r>
              <a:rPr lang="zh-CN" altLang="en-US" dirty="0">
                <a:solidFill>
                  <a:schemeClr val="bg1"/>
                </a:solidFill>
                <a:latin typeface="楷体" panose="02010609060101010101" pitchFamily="49" charset="-122"/>
                <a:ea typeface="楷体" panose="02010609060101010101" pitchFamily="49" charset="-122"/>
              </a:rPr>
              <a:t>清华大学深圳国际</a:t>
            </a:r>
            <a:r>
              <a:rPr lang="zh-CN" altLang="en-US" dirty="0">
                <a:solidFill>
                  <a:schemeClr val="bg1"/>
                </a:solidFill>
                <a:latin typeface="楷体" panose="02010609060101010101" pitchFamily="49" charset="-122"/>
                <a:ea typeface="楷体" panose="02010609060101010101" pitchFamily="49" charset="-122"/>
              </a:rPr>
              <a:t>研究生院</a:t>
            </a:r>
            <a:endParaRPr lang="zh-CN" altLang="en-US" dirty="0">
              <a:solidFill>
                <a:schemeClr val="bg1"/>
              </a:solidFill>
              <a:latin typeface="楷体" panose="02010609060101010101" pitchFamily="49" charset="-122"/>
              <a:ea typeface="楷体" panose="02010609060101010101" pitchFamily="49" charset="-122"/>
            </a:endParaRPr>
          </a:p>
        </p:txBody>
      </p:sp>
      <p:sp>
        <p:nvSpPr>
          <p:cNvPr id="10" name="矩形 9"/>
          <p:cNvSpPr/>
          <p:nvPr userDrawn="1"/>
        </p:nvSpPr>
        <p:spPr>
          <a:xfrm>
            <a:off x="-1" y="6028834"/>
            <a:ext cx="2060568" cy="288838"/>
          </a:xfrm>
          <a:prstGeom prst="rect">
            <a:avLst/>
          </a:prstGeom>
          <a:solidFill>
            <a:srgbClr val="782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userDrawn="1"/>
        </p:nvSpPr>
        <p:spPr>
          <a:xfrm>
            <a:off x="2060567" y="6031602"/>
            <a:ext cx="175491" cy="350129"/>
          </a:xfrm>
          <a:prstGeom prst="rtTriangle">
            <a:avLst/>
          </a:prstGeom>
          <a:solidFill>
            <a:srgbClr val="782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5">
            <a:alphaModFix amt="70000"/>
            <a:extLst>
              <a:ext uri="{28A0092B-C50C-407E-A947-70E740481C1C}">
                <a14:useLocalDpi xmlns:a14="http://schemas.microsoft.com/office/drawing/2010/main" val="0"/>
              </a:ext>
            </a:extLst>
          </a:blip>
          <a:stretch>
            <a:fillRect/>
          </a:stretch>
        </p:blipFill>
        <p:spPr>
          <a:xfrm>
            <a:off x="10131433" y="5624921"/>
            <a:ext cx="1863346" cy="585816"/>
          </a:xfrm>
          <a:prstGeom prst="rect">
            <a:avLst/>
          </a:prstGeom>
        </p:spPr>
      </p:pic>
      <p:grpSp>
        <p:nvGrpSpPr>
          <p:cNvPr id="15" name="组合 14"/>
          <p:cNvGrpSpPr/>
          <p:nvPr userDrawn="1"/>
        </p:nvGrpSpPr>
        <p:grpSpPr>
          <a:xfrm>
            <a:off x="-5" y="795778"/>
            <a:ext cx="3195784" cy="155310"/>
            <a:chOff x="-2" y="563420"/>
            <a:chExt cx="3929921" cy="152668"/>
          </a:xfrm>
          <a:solidFill>
            <a:srgbClr val="782D7F"/>
          </a:solidFill>
        </p:grpSpPr>
        <p:sp>
          <p:nvSpPr>
            <p:cNvPr id="16" name="矩形 15"/>
            <p:cNvSpPr/>
            <p:nvPr userDrawn="1"/>
          </p:nvSpPr>
          <p:spPr>
            <a:xfrm>
              <a:off x="-2" y="563420"/>
              <a:ext cx="3814619" cy="152667"/>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userDrawn="1"/>
          </p:nvSpPr>
          <p:spPr>
            <a:xfrm rot="5400000">
              <a:off x="3795935" y="582103"/>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3195780" y="793136"/>
            <a:ext cx="2900216" cy="155309"/>
            <a:chOff x="3957476" y="560778"/>
            <a:chExt cx="4276438" cy="155309"/>
          </a:xfrm>
          <a:solidFill>
            <a:srgbClr val="782D7F"/>
          </a:solidFill>
        </p:grpSpPr>
        <p:sp>
          <p:nvSpPr>
            <p:cNvPr id="19" name="直角三角形 18"/>
            <p:cNvSpPr/>
            <p:nvPr userDrawn="1"/>
          </p:nvSpPr>
          <p:spPr>
            <a:xfrm rot="16200000">
              <a:off x="3938795" y="582102"/>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4072779" y="560778"/>
              <a:ext cx="4045831" cy="155309"/>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8099930" y="579461"/>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userDrawn="1"/>
        </p:nvGrpSpPr>
        <p:grpSpPr>
          <a:xfrm>
            <a:off x="6100309" y="793136"/>
            <a:ext cx="2900216" cy="155309"/>
            <a:chOff x="3957476" y="560778"/>
            <a:chExt cx="4276438" cy="155309"/>
          </a:xfrm>
          <a:solidFill>
            <a:srgbClr val="782D7F"/>
          </a:solidFill>
        </p:grpSpPr>
        <p:sp>
          <p:nvSpPr>
            <p:cNvPr id="24" name="直角三角形 23"/>
            <p:cNvSpPr/>
            <p:nvPr userDrawn="1"/>
          </p:nvSpPr>
          <p:spPr>
            <a:xfrm rot="16200000">
              <a:off x="3938795" y="582102"/>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4072779" y="560778"/>
              <a:ext cx="4045831" cy="155309"/>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userDrawn="1"/>
          </p:nvSpPr>
          <p:spPr>
            <a:xfrm rot="5400000">
              <a:off x="8099930" y="579461"/>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9000526" y="795779"/>
            <a:ext cx="3191474" cy="150025"/>
            <a:chOff x="8262082" y="560779"/>
            <a:chExt cx="3929922" cy="152667"/>
          </a:xfrm>
          <a:solidFill>
            <a:srgbClr val="782D7F"/>
          </a:solidFill>
        </p:grpSpPr>
        <p:sp>
          <p:nvSpPr>
            <p:cNvPr id="29" name="矩形 28"/>
            <p:cNvSpPr/>
            <p:nvPr userDrawn="1"/>
          </p:nvSpPr>
          <p:spPr>
            <a:xfrm>
              <a:off x="8377385" y="560779"/>
              <a:ext cx="3814619" cy="152667"/>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userDrawn="1"/>
          </p:nvSpPr>
          <p:spPr>
            <a:xfrm rot="16200000">
              <a:off x="8243401" y="579460"/>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平行四边形 6"/>
          <p:cNvSpPr/>
          <p:nvPr userDrawn="1"/>
        </p:nvSpPr>
        <p:spPr>
          <a:xfrm>
            <a:off x="3722253" y="3673112"/>
            <a:ext cx="4747491" cy="117763"/>
          </a:xfrm>
          <a:prstGeom prst="parallelogram">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722253" y="3881582"/>
            <a:ext cx="4747491" cy="45719"/>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1"/>
            <a:ext cx="12192000" cy="855174"/>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5"/>
          <a:srcRect l="4355" t="26667" r="37856" b="35359"/>
          <a:stretch>
            <a:fillRect/>
          </a:stretch>
        </p:blipFill>
        <p:spPr>
          <a:xfrm>
            <a:off x="9029030" y="2625149"/>
            <a:ext cx="2662178" cy="2604305"/>
          </a:xfrm>
          <a:prstGeom prst="rect">
            <a:avLst/>
          </a:prstGeom>
        </p:spPr>
      </p:pic>
      <p:sp>
        <p:nvSpPr>
          <p:cNvPr id="12" name="矩形 11"/>
          <p:cNvSpPr/>
          <p:nvPr userDrawn="1"/>
        </p:nvSpPr>
        <p:spPr>
          <a:xfrm>
            <a:off x="0" y="6002826"/>
            <a:ext cx="12192000" cy="855174"/>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6">
            <a:alphaModFix amt="70000"/>
            <a:extLst>
              <a:ext uri="{28A0092B-C50C-407E-A947-70E740481C1C}">
                <a14:useLocalDpi xmlns:a14="http://schemas.microsoft.com/office/drawing/2010/main" val="0"/>
              </a:ext>
            </a:extLst>
          </a:blip>
          <a:stretch>
            <a:fillRect/>
          </a:stretch>
        </p:blipFill>
        <p:spPr>
          <a:xfrm>
            <a:off x="10131433" y="5323232"/>
            <a:ext cx="1863346" cy="585816"/>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5" y="6317673"/>
            <a:ext cx="12192005" cy="540327"/>
          </a:xfrm>
          <a:prstGeom prst="rect">
            <a:avLst/>
          </a:prstGeom>
          <a:solidFill>
            <a:srgbClr val="782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userDrawn="1"/>
        </p:nvSpPr>
        <p:spPr>
          <a:xfrm>
            <a:off x="4618669" y="6403170"/>
            <a:ext cx="2926080" cy="368300"/>
          </a:xfrm>
          <a:prstGeom prst="rect">
            <a:avLst/>
          </a:prstGeom>
          <a:noFill/>
        </p:spPr>
        <p:txBody>
          <a:bodyPr wrap="none" rtlCol="0">
            <a:spAutoFit/>
          </a:bodyPr>
          <a:lstStyle/>
          <a:p>
            <a:r>
              <a:rPr lang="zh-CN" altLang="en-US" dirty="0">
                <a:solidFill>
                  <a:schemeClr val="bg1"/>
                </a:solidFill>
                <a:latin typeface="楷体" panose="02010609060101010101" pitchFamily="49" charset="-122"/>
                <a:ea typeface="楷体" panose="02010609060101010101" pitchFamily="49" charset="-122"/>
              </a:rPr>
              <a:t>清华大学深圳国际</a:t>
            </a:r>
            <a:r>
              <a:rPr lang="zh-CN" altLang="en-US" dirty="0">
                <a:solidFill>
                  <a:schemeClr val="bg1"/>
                </a:solidFill>
                <a:latin typeface="楷体" panose="02010609060101010101" pitchFamily="49" charset="-122"/>
                <a:ea typeface="楷体" panose="02010609060101010101" pitchFamily="49" charset="-122"/>
              </a:rPr>
              <a:t>研究生院</a:t>
            </a:r>
            <a:endParaRPr lang="zh-CN" altLang="en-US" dirty="0">
              <a:solidFill>
                <a:schemeClr val="bg1"/>
              </a:solidFill>
              <a:latin typeface="楷体" panose="02010609060101010101" pitchFamily="49" charset="-122"/>
              <a:ea typeface="楷体" panose="02010609060101010101" pitchFamily="49" charset="-122"/>
            </a:endParaRPr>
          </a:p>
        </p:txBody>
      </p:sp>
      <p:sp>
        <p:nvSpPr>
          <p:cNvPr id="10" name="矩形 9"/>
          <p:cNvSpPr/>
          <p:nvPr userDrawn="1"/>
        </p:nvSpPr>
        <p:spPr>
          <a:xfrm>
            <a:off x="-1" y="6028834"/>
            <a:ext cx="2060568" cy="288838"/>
          </a:xfrm>
          <a:prstGeom prst="rect">
            <a:avLst/>
          </a:prstGeom>
          <a:solidFill>
            <a:srgbClr val="782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userDrawn="1"/>
        </p:nvSpPr>
        <p:spPr>
          <a:xfrm>
            <a:off x="2060567" y="6031602"/>
            <a:ext cx="175491" cy="350129"/>
          </a:xfrm>
          <a:prstGeom prst="rtTriangle">
            <a:avLst/>
          </a:prstGeom>
          <a:solidFill>
            <a:srgbClr val="782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5">
            <a:alphaModFix amt="70000"/>
            <a:extLst>
              <a:ext uri="{28A0092B-C50C-407E-A947-70E740481C1C}">
                <a14:useLocalDpi xmlns:a14="http://schemas.microsoft.com/office/drawing/2010/main" val="0"/>
              </a:ext>
            </a:extLst>
          </a:blip>
          <a:stretch>
            <a:fillRect/>
          </a:stretch>
        </p:blipFill>
        <p:spPr>
          <a:xfrm>
            <a:off x="10131433" y="5624921"/>
            <a:ext cx="1863346" cy="585816"/>
          </a:xfrm>
          <a:prstGeom prst="rect">
            <a:avLst/>
          </a:prstGeom>
        </p:spPr>
      </p:pic>
      <p:grpSp>
        <p:nvGrpSpPr>
          <p:cNvPr id="15" name="组合 14"/>
          <p:cNvGrpSpPr/>
          <p:nvPr userDrawn="1"/>
        </p:nvGrpSpPr>
        <p:grpSpPr>
          <a:xfrm>
            <a:off x="-5" y="795778"/>
            <a:ext cx="3195784" cy="155310"/>
            <a:chOff x="-2" y="563420"/>
            <a:chExt cx="3929921" cy="152668"/>
          </a:xfrm>
          <a:solidFill>
            <a:srgbClr val="782D7F"/>
          </a:solidFill>
        </p:grpSpPr>
        <p:sp>
          <p:nvSpPr>
            <p:cNvPr id="16" name="矩形 15"/>
            <p:cNvSpPr/>
            <p:nvPr userDrawn="1"/>
          </p:nvSpPr>
          <p:spPr>
            <a:xfrm>
              <a:off x="-2" y="563420"/>
              <a:ext cx="3814619" cy="152667"/>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userDrawn="1"/>
          </p:nvSpPr>
          <p:spPr>
            <a:xfrm rot="5400000">
              <a:off x="3795935" y="582103"/>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3195780" y="793136"/>
            <a:ext cx="2900216" cy="155309"/>
            <a:chOff x="3957476" y="560778"/>
            <a:chExt cx="4276438" cy="155309"/>
          </a:xfrm>
          <a:solidFill>
            <a:srgbClr val="782D7F"/>
          </a:solidFill>
        </p:grpSpPr>
        <p:sp>
          <p:nvSpPr>
            <p:cNvPr id="19" name="直角三角形 18"/>
            <p:cNvSpPr/>
            <p:nvPr userDrawn="1"/>
          </p:nvSpPr>
          <p:spPr>
            <a:xfrm rot="16200000">
              <a:off x="3938795" y="582102"/>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4072779" y="560778"/>
              <a:ext cx="4045831" cy="155309"/>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8099930" y="579461"/>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userDrawn="1"/>
        </p:nvGrpSpPr>
        <p:grpSpPr>
          <a:xfrm>
            <a:off x="6100309" y="793136"/>
            <a:ext cx="2900216" cy="155309"/>
            <a:chOff x="3957476" y="560778"/>
            <a:chExt cx="4276438" cy="155309"/>
          </a:xfrm>
          <a:solidFill>
            <a:srgbClr val="782D7F"/>
          </a:solidFill>
        </p:grpSpPr>
        <p:sp>
          <p:nvSpPr>
            <p:cNvPr id="24" name="直角三角形 23"/>
            <p:cNvSpPr/>
            <p:nvPr userDrawn="1"/>
          </p:nvSpPr>
          <p:spPr>
            <a:xfrm rot="16200000">
              <a:off x="3938795" y="582102"/>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4072779" y="560778"/>
              <a:ext cx="4045831" cy="155309"/>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userDrawn="1"/>
          </p:nvSpPr>
          <p:spPr>
            <a:xfrm rot="5400000">
              <a:off x="8099930" y="579461"/>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9000526" y="795779"/>
            <a:ext cx="3191474" cy="150025"/>
            <a:chOff x="8262082" y="560779"/>
            <a:chExt cx="3929922" cy="152667"/>
          </a:xfrm>
          <a:solidFill>
            <a:srgbClr val="782D7F"/>
          </a:solidFill>
        </p:grpSpPr>
        <p:sp>
          <p:nvSpPr>
            <p:cNvPr id="29" name="矩形 28"/>
            <p:cNvSpPr/>
            <p:nvPr userDrawn="1"/>
          </p:nvSpPr>
          <p:spPr>
            <a:xfrm>
              <a:off x="8377385" y="560779"/>
              <a:ext cx="3814619" cy="152667"/>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userDrawn="1"/>
          </p:nvSpPr>
          <p:spPr>
            <a:xfrm rot="16200000">
              <a:off x="8243401" y="579460"/>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5" y="6317673"/>
            <a:ext cx="12192005" cy="540327"/>
          </a:xfrm>
          <a:prstGeom prst="rect">
            <a:avLst/>
          </a:prstGeom>
          <a:solidFill>
            <a:srgbClr val="782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userDrawn="1"/>
        </p:nvSpPr>
        <p:spPr>
          <a:xfrm>
            <a:off x="4618669" y="6403170"/>
            <a:ext cx="2926080" cy="368300"/>
          </a:xfrm>
          <a:prstGeom prst="rect">
            <a:avLst/>
          </a:prstGeom>
          <a:noFill/>
        </p:spPr>
        <p:txBody>
          <a:bodyPr wrap="none" rtlCol="0">
            <a:spAutoFit/>
          </a:bodyPr>
          <a:lstStyle/>
          <a:p>
            <a:r>
              <a:rPr lang="zh-CN" altLang="en-US" dirty="0">
                <a:solidFill>
                  <a:schemeClr val="bg1"/>
                </a:solidFill>
                <a:latin typeface="楷体" panose="02010609060101010101" pitchFamily="49" charset="-122"/>
                <a:ea typeface="楷体" panose="02010609060101010101" pitchFamily="49" charset="-122"/>
              </a:rPr>
              <a:t>清华大学深圳国际</a:t>
            </a:r>
            <a:r>
              <a:rPr lang="zh-CN" altLang="en-US" dirty="0">
                <a:solidFill>
                  <a:schemeClr val="bg1"/>
                </a:solidFill>
                <a:latin typeface="楷体" panose="02010609060101010101" pitchFamily="49" charset="-122"/>
                <a:ea typeface="楷体" panose="02010609060101010101" pitchFamily="49" charset="-122"/>
              </a:rPr>
              <a:t>研究生院</a:t>
            </a:r>
            <a:endParaRPr lang="zh-CN" altLang="en-US" dirty="0">
              <a:solidFill>
                <a:schemeClr val="bg1"/>
              </a:solidFill>
              <a:latin typeface="楷体" panose="02010609060101010101" pitchFamily="49" charset="-122"/>
              <a:ea typeface="楷体" panose="02010609060101010101" pitchFamily="49" charset="-122"/>
            </a:endParaRPr>
          </a:p>
        </p:txBody>
      </p:sp>
      <p:sp>
        <p:nvSpPr>
          <p:cNvPr id="10" name="矩形 9"/>
          <p:cNvSpPr/>
          <p:nvPr userDrawn="1"/>
        </p:nvSpPr>
        <p:spPr>
          <a:xfrm>
            <a:off x="-1" y="6028834"/>
            <a:ext cx="2060568" cy="288838"/>
          </a:xfrm>
          <a:prstGeom prst="rect">
            <a:avLst/>
          </a:prstGeom>
          <a:solidFill>
            <a:srgbClr val="782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userDrawn="1"/>
        </p:nvSpPr>
        <p:spPr>
          <a:xfrm>
            <a:off x="2060567" y="6031602"/>
            <a:ext cx="175491" cy="350129"/>
          </a:xfrm>
          <a:prstGeom prst="rtTriangle">
            <a:avLst/>
          </a:prstGeom>
          <a:solidFill>
            <a:srgbClr val="782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5">
            <a:alphaModFix amt="70000"/>
            <a:extLst>
              <a:ext uri="{28A0092B-C50C-407E-A947-70E740481C1C}">
                <a14:useLocalDpi xmlns:a14="http://schemas.microsoft.com/office/drawing/2010/main" val="0"/>
              </a:ext>
            </a:extLst>
          </a:blip>
          <a:stretch>
            <a:fillRect/>
          </a:stretch>
        </p:blipFill>
        <p:spPr>
          <a:xfrm>
            <a:off x="10131433" y="5624921"/>
            <a:ext cx="1863346" cy="585816"/>
          </a:xfrm>
          <a:prstGeom prst="rect">
            <a:avLst/>
          </a:prstGeom>
        </p:spPr>
      </p:pic>
      <p:grpSp>
        <p:nvGrpSpPr>
          <p:cNvPr id="15" name="组合 14"/>
          <p:cNvGrpSpPr/>
          <p:nvPr userDrawn="1"/>
        </p:nvGrpSpPr>
        <p:grpSpPr>
          <a:xfrm>
            <a:off x="-5" y="795778"/>
            <a:ext cx="3195784" cy="155310"/>
            <a:chOff x="-2" y="563420"/>
            <a:chExt cx="3929921" cy="152668"/>
          </a:xfrm>
          <a:solidFill>
            <a:srgbClr val="782D7F"/>
          </a:solidFill>
        </p:grpSpPr>
        <p:sp>
          <p:nvSpPr>
            <p:cNvPr id="16" name="矩形 15"/>
            <p:cNvSpPr/>
            <p:nvPr userDrawn="1"/>
          </p:nvSpPr>
          <p:spPr>
            <a:xfrm>
              <a:off x="-2" y="563420"/>
              <a:ext cx="3814619" cy="152667"/>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userDrawn="1"/>
          </p:nvSpPr>
          <p:spPr>
            <a:xfrm rot="5400000">
              <a:off x="3795935" y="582103"/>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3195780" y="793136"/>
            <a:ext cx="2900216" cy="155309"/>
            <a:chOff x="3957476" y="560778"/>
            <a:chExt cx="4276438" cy="155309"/>
          </a:xfrm>
          <a:solidFill>
            <a:srgbClr val="782D7F"/>
          </a:solidFill>
        </p:grpSpPr>
        <p:sp>
          <p:nvSpPr>
            <p:cNvPr id="19" name="直角三角形 18"/>
            <p:cNvSpPr/>
            <p:nvPr userDrawn="1"/>
          </p:nvSpPr>
          <p:spPr>
            <a:xfrm rot="16200000">
              <a:off x="3938795" y="582102"/>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4072779" y="560778"/>
              <a:ext cx="4045831" cy="155309"/>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8099930" y="579461"/>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userDrawn="1"/>
        </p:nvGrpSpPr>
        <p:grpSpPr>
          <a:xfrm>
            <a:off x="6100309" y="793136"/>
            <a:ext cx="2900216" cy="155309"/>
            <a:chOff x="3957476" y="560778"/>
            <a:chExt cx="4276438" cy="155309"/>
          </a:xfrm>
          <a:solidFill>
            <a:srgbClr val="782D7F"/>
          </a:solidFill>
        </p:grpSpPr>
        <p:sp>
          <p:nvSpPr>
            <p:cNvPr id="24" name="直角三角形 23"/>
            <p:cNvSpPr/>
            <p:nvPr userDrawn="1"/>
          </p:nvSpPr>
          <p:spPr>
            <a:xfrm rot="16200000">
              <a:off x="3938795" y="582102"/>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4072779" y="560778"/>
              <a:ext cx="4045831" cy="155309"/>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userDrawn="1"/>
          </p:nvSpPr>
          <p:spPr>
            <a:xfrm rot="5400000">
              <a:off x="8099930" y="579461"/>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9000526" y="795779"/>
            <a:ext cx="3191474" cy="150025"/>
            <a:chOff x="8262082" y="560779"/>
            <a:chExt cx="3929922" cy="152667"/>
          </a:xfrm>
          <a:solidFill>
            <a:srgbClr val="782D7F"/>
          </a:solidFill>
        </p:grpSpPr>
        <p:sp>
          <p:nvSpPr>
            <p:cNvPr id="29" name="矩形 28"/>
            <p:cNvSpPr/>
            <p:nvPr userDrawn="1"/>
          </p:nvSpPr>
          <p:spPr>
            <a:xfrm>
              <a:off x="8377385" y="560779"/>
              <a:ext cx="3814619" cy="152667"/>
            </a:xfrm>
            <a:prstGeom prst="rect">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userDrawn="1"/>
          </p:nvSpPr>
          <p:spPr>
            <a:xfrm rot="16200000">
              <a:off x="8243401" y="579460"/>
              <a:ext cx="152666" cy="115303"/>
            </a:xfrm>
            <a:prstGeom prst="rtTriangle">
              <a:avLst/>
            </a:prstGeom>
            <a:grp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6.xml"/><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6.xml"/><Relationship Id="rId2" Type="http://schemas.openxmlformats.org/officeDocument/2006/relationships/image" Target="../media/image25.png"/><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6.xml"/><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8.jpeg"/><Relationship Id="rId2" Type="http://schemas.openxmlformats.org/officeDocument/2006/relationships/hyperlink" Target="https://cn.bing.com/images/search?q=%E6%89%8B%E5%9B%BE&amp;FORM=IQFRBA&amp;id=BDBD4EFC1C58D05BAA22F4D5C5434462178D7A63" TargetMode="Externa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10.GIF"/></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image" Target="../media/image16.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21.jpeg"/><Relationship Id="rId1"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69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3</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）常用激活</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函数</a:t>
            </a:r>
            <a:endParaRPr 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647700" y="1678305"/>
            <a:ext cx="1442720"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dirty="0">
                <a:latin typeface="微软雅黑" panose="020B0503020204020204" pitchFamily="34" charset="-122"/>
                <a:ea typeface="微软雅黑" panose="020B0503020204020204" pitchFamily="34" charset="-122"/>
                <a:cs typeface="Times New Roman" panose="02020603050405020304" pitchFamily="18" charset="0"/>
              </a:rPr>
              <a:t>1.</a:t>
            </a:r>
            <a:r>
              <a:rPr lang="en-US" sz="1400" b="1" dirty="0">
                <a:latin typeface="微软雅黑" panose="020B0503020204020204" pitchFamily="34" charset="-122"/>
                <a:ea typeface="微软雅黑" panose="020B0503020204020204" pitchFamily="34" charset="-122"/>
                <a:cs typeface="Times New Roman" panose="02020603050405020304" pitchFamily="18" charset="0"/>
              </a:rPr>
              <a:t>sigmoid</a:t>
            </a:r>
            <a:endParaRPr 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647700" y="2129790"/>
            <a:ext cx="10116820" cy="521970"/>
          </a:xfrm>
          <a:prstGeom prst="rect">
            <a:avLst/>
          </a:prstGeom>
          <a:noFill/>
        </p:spPr>
        <p:txBody>
          <a:bodyPr wrap="square" rtlCol="0" anchor="t">
            <a:spAutoFit/>
          </a:bodyPr>
          <a:p>
            <a:pPr algn="just"/>
            <a:r>
              <a:rPr lang="zh-CN" altLang="en-US" sz="1400">
                <a:latin typeface="微软雅黑" panose="020B0503020204020204" pitchFamily="34" charset="-122"/>
                <a:ea typeface="微软雅黑" panose="020B0503020204020204" pitchFamily="34" charset="-122"/>
                <a:cs typeface="微软雅黑" panose="020B0503020204020204" pitchFamily="34" charset="-122"/>
              </a:rPr>
              <a:t>Sigmoid函数也叫Logistic函数，用于隐层神经元输出，取值范围为(0,1)，它可以将一个实数映射到(0,1)的区间，可以用来做二分类。在特征相差比较复杂或是相差不是特别大时效果比较好。sigmoid是一个十分常见的激活函数，函数的表达式如下：</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647700" y="2780030"/>
            <a:ext cx="1875155" cy="706120"/>
          </a:xfrm>
          <a:prstGeom prst="rect">
            <a:avLst/>
          </a:prstGeom>
        </p:spPr>
      </p:pic>
      <p:pic>
        <p:nvPicPr>
          <p:cNvPr id="7" name="图片 6"/>
          <p:cNvPicPr>
            <a:picLocks noChangeAspect="1"/>
          </p:cNvPicPr>
          <p:nvPr/>
        </p:nvPicPr>
        <p:blipFill>
          <a:blip r:embed="rId2"/>
          <a:stretch>
            <a:fillRect/>
          </a:stretch>
        </p:blipFill>
        <p:spPr>
          <a:xfrm>
            <a:off x="647700" y="3486150"/>
            <a:ext cx="3361055" cy="2242820"/>
          </a:xfrm>
          <a:prstGeom prst="rect">
            <a:avLst/>
          </a:prstGeom>
        </p:spPr>
      </p:pic>
      <p:sp>
        <p:nvSpPr>
          <p:cNvPr id="10" name="矩形 9"/>
          <p:cNvSpPr/>
          <p:nvPr/>
        </p:nvSpPr>
        <p:spPr>
          <a:xfrm>
            <a:off x="4620260" y="2993390"/>
            <a:ext cx="687705"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优点：</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p:cNvSpPr txBox="1"/>
          <p:nvPr/>
        </p:nvSpPr>
        <p:spPr>
          <a:xfrm>
            <a:off x="4641850" y="3429000"/>
            <a:ext cx="6497320" cy="1168400"/>
          </a:xfrm>
          <a:prstGeom prst="rect">
            <a:avLst/>
          </a:prstGeom>
          <a:noFill/>
        </p:spPr>
        <p:txBody>
          <a:bodyPr wrap="square" rtlCol="0" anchor="t">
            <a:spAutoFit/>
          </a:bodyPr>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归一化</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适用于概率</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预测</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梯度平滑，避免</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跳跃</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输出</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值</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预测是可微</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预测</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明确</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13"/>
          <p:cNvSpPr/>
          <p:nvPr/>
        </p:nvSpPr>
        <p:spPr>
          <a:xfrm>
            <a:off x="4620260" y="4754245"/>
            <a:ext cx="687705"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缺点：</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p:cNvSpPr txBox="1"/>
          <p:nvPr/>
        </p:nvSpPr>
        <p:spPr>
          <a:xfrm>
            <a:off x="4641850" y="5132070"/>
            <a:ext cx="6497320" cy="737235"/>
          </a:xfrm>
          <a:prstGeom prst="rect">
            <a:avLst/>
          </a:prstGeom>
          <a:noFill/>
        </p:spPr>
        <p:txBody>
          <a:bodyPr wrap="square" rtlCol="0" anchor="t">
            <a:spAutoFit/>
          </a:bodyPr>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梯度</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消失</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不以</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为</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中心</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计算成本</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高昂</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69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3</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）常用激活</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函数</a:t>
            </a:r>
            <a:endParaRPr 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647700" y="1678305"/>
            <a:ext cx="1442720"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dirty="0">
                <a:latin typeface="微软雅黑" panose="020B0503020204020204" pitchFamily="34" charset="-122"/>
                <a:ea typeface="微软雅黑" panose="020B0503020204020204" pitchFamily="34" charset="-122"/>
                <a:cs typeface="Times New Roman" panose="02020603050405020304" pitchFamily="18" charset="0"/>
              </a:rPr>
              <a:t>2.T</a:t>
            </a:r>
            <a:r>
              <a:rPr lang="en-US" sz="1400" b="1" dirty="0">
                <a:latin typeface="微软雅黑" panose="020B0503020204020204" pitchFamily="34" charset="-122"/>
                <a:ea typeface="微软雅黑" panose="020B0503020204020204" pitchFamily="34" charset="-122"/>
                <a:cs typeface="Times New Roman" panose="02020603050405020304" pitchFamily="18" charset="0"/>
              </a:rPr>
              <a:t>anh</a:t>
            </a:r>
            <a:endParaRPr 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647700" y="2129790"/>
            <a:ext cx="10704830" cy="521970"/>
          </a:xfrm>
          <a:prstGeom prst="rect">
            <a:avLst/>
          </a:prstGeom>
          <a:noFill/>
        </p:spPr>
        <p:txBody>
          <a:bodyPr wrap="square" rtlCol="0" anchor="t">
            <a:spAutoFit/>
          </a:bodyPr>
          <a:p>
            <a:pPr algn="just"/>
            <a:r>
              <a:rPr lang="zh-CN" altLang="en-US" sz="1400">
                <a:latin typeface="微软雅黑" panose="020B0503020204020204" pitchFamily="34" charset="-122"/>
                <a:ea typeface="微软雅黑" panose="020B0503020204020204" pitchFamily="34" charset="-122"/>
                <a:cs typeface="微软雅黑" panose="020B0503020204020204" pitchFamily="34" charset="-122"/>
              </a:rPr>
              <a:t>Tanh 激活函数又叫作双曲正切激活函数（hyperbolic tangent activation function）。与 Sigmoid 函数类似，Tanh 函数也使用真值，但 Tanh 函数将其压缩至-1 到 1 的区间内。与 Sigmoid 不同，Tanh 函数的输出以零为中心，因为区间在-1 到 1 之间。</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4620260" y="2993390"/>
            <a:ext cx="687705"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优点：</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p:cNvSpPr txBox="1"/>
          <p:nvPr/>
        </p:nvSpPr>
        <p:spPr>
          <a:xfrm>
            <a:off x="4641850" y="3429000"/>
            <a:ext cx="6497320" cy="1168400"/>
          </a:xfrm>
          <a:prstGeom prst="rect">
            <a:avLst/>
          </a:prstGeom>
          <a:noFill/>
        </p:spPr>
        <p:txBody>
          <a:bodyPr wrap="square" rtlCol="0" anchor="t">
            <a:spAutoFit/>
          </a:bodyPr>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输出间隔为</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，并且整个函数以</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为</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中心</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适用于概率</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预测</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梯度平滑，避免</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跳跃</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输出</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值</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预测是可微</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预测</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明确</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13"/>
          <p:cNvSpPr/>
          <p:nvPr/>
        </p:nvSpPr>
        <p:spPr>
          <a:xfrm>
            <a:off x="4620260" y="4754245"/>
            <a:ext cx="687705"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缺点：</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p:cNvSpPr txBox="1"/>
          <p:nvPr/>
        </p:nvSpPr>
        <p:spPr>
          <a:xfrm>
            <a:off x="4641850" y="5132070"/>
            <a:ext cx="6497320" cy="306705"/>
          </a:xfrm>
          <a:prstGeom prst="rect">
            <a:avLst/>
          </a:prstGeom>
          <a:noFill/>
        </p:spPr>
        <p:txBody>
          <a:bodyPr wrap="square" rtlCol="0" anchor="t">
            <a:spAutoFit/>
          </a:bodyPr>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梯度</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消失</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48310" y="2715895"/>
            <a:ext cx="3639820" cy="663575"/>
          </a:xfrm>
          <a:prstGeom prst="rect">
            <a:avLst/>
          </a:prstGeom>
        </p:spPr>
      </p:pic>
      <p:pic>
        <p:nvPicPr>
          <p:cNvPr id="3" name="图片 2"/>
          <p:cNvPicPr>
            <a:picLocks noChangeAspect="1"/>
          </p:cNvPicPr>
          <p:nvPr/>
        </p:nvPicPr>
        <p:blipFill>
          <a:blip r:embed="rId2"/>
          <a:stretch>
            <a:fillRect/>
          </a:stretch>
        </p:blipFill>
        <p:spPr>
          <a:xfrm>
            <a:off x="448310" y="3379470"/>
            <a:ext cx="3921125" cy="2304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69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3</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）常用激活</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函数</a:t>
            </a:r>
            <a:endParaRPr 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647700" y="1678305"/>
            <a:ext cx="1442720"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dirty="0">
                <a:latin typeface="微软雅黑" panose="020B0503020204020204" pitchFamily="34" charset="-122"/>
                <a:ea typeface="微软雅黑" panose="020B0503020204020204" pitchFamily="34" charset="-122"/>
                <a:cs typeface="Times New Roman" panose="02020603050405020304" pitchFamily="18" charset="0"/>
              </a:rPr>
              <a:t>3.R</a:t>
            </a:r>
            <a:r>
              <a:rPr lang="en-US" sz="1400" b="1" dirty="0">
                <a:latin typeface="微软雅黑" panose="020B0503020204020204" pitchFamily="34" charset="-122"/>
                <a:ea typeface="微软雅黑" panose="020B0503020204020204" pitchFamily="34" charset="-122"/>
                <a:cs typeface="Times New Roman" panose="02020603050405020304" pitchFamily="18" charset="0"/>
              </a:rPr>
              <a:t>elu</a:t>
            </a:r>
            <a:endParaRPr 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647700" y="2129790"/>
            <a:ext cx="10704830" cy="521970"/>
          </a:xfrm>
          <a:prstGeom prst="rect">
            <a:avLst/>
          </a:prstGeom>
          <a:noFill/>
        </p:spPr>
        <p:txBody>
          <a:bodyPr wrap="square" rtlCol="0" anchor="t">
            <a:spAutoFit/>
          </a:bodyPr>
          <a:p>
            <a:pPr algn="just"/>
            <a:r>
              <a:rPr lang="zh-CN" altLang="en-US" sz="1400">
                <a:latin typeface="微软雅黑" panose="020B0503020204020204" pitchFamily="34" charset="-122"/>
                <a:ea typeface="微软雅黑" panose="020B0503020204020204" pitchFamily="34" charset="-122"/>
                <a:cs typeface="微软雅黑" panose="020B0503020204020204" pitchFamily="34" charset="-122"/>
              </a:rPr>
              <a:t>ReLU函数又称为修正线性单元（Rectified Linear Unit），是一种分段线性函数，其弥补了sigmoid函数以及tanh函数的梯度消失问题，在目前的深度神经网络中被广泛使用。ReLU函数本质上是一个斜坡（ramp）函数，公式及函数图像如下</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4620260" y="2993390"/>
            <a:ext cx="687705"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优点：</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p:cNvSpPr txBox="1"/>
          <p:nvPr/>
        </p:nvSpPr>
        <p:spPr>
          <a:xfrm>
            <a:off x="4641850" y="3429000"/>
            <a:ext cx="6497320" cy="953135"/>
          </a:xfrm>
          <a:prstGeom prst="rect">
            <a:avLst/>
          </a:prstGeom>
          <a:noFill/>
        </p:spPr>
        <p:txBody>
          <a:bodyPr wrap="square" rtlCol="0" anchor="t">
            <a:spAutoFit/>
          </a:bodyPr>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改善了梯度</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消失</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计算速度</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快（ReLU 函数中只存在线性关系）</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被认为具有生物学合理性（Biological Plausibility）</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lgn="just">
              <a:buFont typeface="Arial" panose="020B0604020202020204" pitchFamily="34" charset="0"/>
              <a:buNone/>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13"/>
          <p:cNvSpPr/>
          <p:nvPr/>
        </p:nvSpPr>
        <p:spPr>
          <a:xfrm>
            <a:off x="4620260" y="4754245"/>
            <a:ext cx="687705"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缺点：</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p:cNvSpPr txBox="1"/>
          <p:nvPr/>
        </p:nvSpPr>
        <p:spPr>
          <a:xfrm>
            <a:off x="4641850" y="5132070"/>
            <a:ext cx="6497320" cy="737235"/>
          </a:xfrm>
          <a:prstGeom prst="rect">
            <a:avLst/>
          </a:prstGeom>
          <a:noFill/>
        </p:spPr>
        <p:txBody>
          <a:bodyPr wrap="square" rtlCol="0" anchor="t">
            <a:spAutoFit/>
          </a:bodyPr>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Dead ReLU 问题；当输入为负时，ReLU 完全失效。训练中的某一次不恰当的更新有可能会导致训练停滞，梯度下降无法正常</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进行</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不以</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为</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中心</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064895" y="2620010"/>
            <a:ext cx="2075180" cy="808990"/>
          </a:xfrm>
          <a:prstGeom prst="rect">
            <a:avLst/>
          </a:prstGeom>
        </p:spPr>
      </p:pic>
      <p:pic>
        <p:nvPicPr>
          <p:cNvPr id="7" name="图片 6"/>
          <p:cNvPicPr>
            <a:picLocks noChangeAspect="1"/>
          </p:cNvPicPr>
          <p:nvPr/>
        </p:nvPicPr>
        <p:blipFill>
          <a:blip r:embed="rId2"/>
          <a:stretch>
            <a:fillRect/>
          </a:stretch>
        </p:blipFill>
        <p:spPr>
          <a:xfrm>
            <a:off x="647700" y="3491865"/>
            <a:ext cx="3376295" cy="2156460"/>
          </a:xfrm>
          <a:prstGeom prst="rect">
            <a:avLst/>
          </a:prstGeom>
        </p:spPr>
      </p:pic>
      <p:sp>
        <p:nvSpPr>
          <p:cNvPr id="11" name="矩形 10"/>
          <p:cNvSpPr/>
          <p:nvPr/>
        </p:nvSpPr>
        <p:spPr>
          <a:xfrm>
            <a:off x="2637790" y="5869305"/>
            <a:ext cx="7284720"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dirty="0">
                <a:latin typeface="微软雅黑" panose="020B0503020204020204" pitchFamily="34" charset="-122"/>
                <a:ea typeface="微软雅黑" panose="020B0503020204020204" pitchFamily="34" charset="-122"/>
                <a:cs typeface="Times New Roman" panose="02020603050405020304" pitchFamily="18" charset="0"/>
              </a:rPr>
              <a:t>Leaky ReLU</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；Parametric ReLU；ELU；SeLU</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735"/>
            <a:ext cx="2842260"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代码实例</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激活</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函数</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802890" y="1854835"/>
            <a:ext cx="6096000" cy="341503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import torch</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from matplotlib import pyplot as plt</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x = torch.arange(-8.0,8,0.1, requires_grad = True)</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y = torch.sigmoid(x)</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y_grad = y.backward(torch.ones_like(x),retain_graph= True)</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plt.figure()</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plt.plot(x.detach(),y.detach())</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plt.plot(x.detach(),x.grad)</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plt.xlabel('x')</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plt.ylabel('relu(x)')</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plt.show()</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735"/>
            <a:ext cx="3654425"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代码实例</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——pytorch</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搭建神经</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网络</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2466975" y="1551305"/>
            <a:ext cx="7258050" cy="4831080"/>
          </a:xfrm>
          <a:prstGeom prst="rect">
            <a:avLst/>
          </a:prstGeom>
          <a:noFill/>
        </p:spPr>
        <p:txBody>
          <a:bodyPr wrap="square" rtlCol="0" anchor="t">
            <a:spAutoFit/>
          </a:bodyPr>
          <a:p>
            <a:r>
              <a:rPr lang="zh-CN" altLang="en-US" sz="1400">
                <a:latin typeface="Times New Roman" panose="02020603050405020304" pitchFamily="18" charset="0"/>
                <a:cs typeface="Times New Roman" panose="02020603050405020304" pitchFamily="18" charset="0"/>
              </a:rPr>
              <a:t>class my_net(nn.Module):</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def __init__(self) -&gt; None:</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super(my_net,self).__init__()</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self.conv1 = nn.Conv2d(in_channels = 3,out_channels = 6,kernel_size = 5)</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self.pool = nn.MaxPool2d(kernel_size = 2,stride = 2)</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self.conv2 = nn.Conv2d(in_channels=6,out_channels=16,kernel_size=5)</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self.fc1 = nn.Linear(in_features=16*5*5,out_features=120)</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self.fc2 = nn.Linear(in_features=120, out_features=84)</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self.fc3 = nn.Linear(in_features=84,out_features=10)</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def forward(self, 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self.conv1(x)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torch.relu(x)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self.pool(x)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self.conv2(x)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torch.relu(x)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self.pool(x)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x.view(-1,16*5*5)</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torch.relu(self.fc1(x))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torch.relu(self.fc2(x))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x = self.fc3(x)</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return x</a:t>
            </a:r>
            <a:endParaRPr lang="zh-CN" alt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735"/>
            <a:ext cx="4452620"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代码实例</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利用</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cifar10</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对搭建的神经网络进行</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训练</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1416050" y="2252980"/>
            <a:ext cx="10409555" cy="2799715"/>
          </a:xfrm>
          <a:prstGeom prst="rect">
            <a:avLst/>
          </a:prstGeom>
          <a:noFill/>
        </p:spPr>
        <p:txBody>
          <a:bodyPr wrap="square" rtlCol="0" anchor="t">
            <a:spAutoFit/>
          </a:bodyPr>
          <a:p>
            <a:r>
              <a:rPr lang="zh-CN" altLang="en-US" sz="1600">
                <a:latin typeface="Times New Roman" panose="02020603050405020304" pitchFamily="18" charset="0"/>
                <a:cs typeface="Times New Roman" panose="02020603050405020304" pitchFamily="18" charset="0"/>
              </a:rPr>
              <a:t>transform = transforms.Compose(</a:t>
            </a:r>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[transforms.ToTensor(),</a:t>
            </a:r>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transforms.Normalize(mean=(0.5,0.5,0.5),std=(0.5,0.5,0.5))])</a:t>
            </a:r>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trainset = torchvision.datasets.CIFAR10(root='./data', train=True,download=True,transform=transform)</a:t>
            </a:r>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trainloader = torch.utils.data.DataLoader(trainset,batch_size = 4,shuffle = True,num_workers = 2)</a:t>
            </a:r>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testset = torchvision.datasets.CIFAR10(root='./data',train=False,download=True,transform=transform)</a:t>
            </a:r>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testloader = torch.utils.data.DataLoader(testset,batch_size = 4, shuffle = False,num_workers = 2)</a:t>
            </a:r>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#define the loss function and optimizer</a:t>
            </a:r>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criterion = nn.CrossEntropyLoss()</a:t>
            </a:r>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optimizer = optim.SGD(my_net().parameters(),lr = 0.001,momentum=0.9)</a:t>
            </a:r>
            <a:endParaRPr lang="zh-CN" altLang="en-US" sz="1600">
              <a:latin typeface="Times New Roman" panose="02020603050405020304" pitchFamily="18" charset="0"/>
              <a:cs typeface="Times New Roman" panose="02020603050405020304" pitchFamily="18" charset="0"/>
            </a:endParaRPr>
          </a:p>
        </p:txBody>
      </p:sp>
      <p:sp>
        <p:nvSpPr>
          <p:cNvPr id="6" name="矩形 5"/>
          <p:cNvSpPr/>
          <p:nvPr/>
        </p:nvSpPr>
        <p:spPr>
          <a:xfrm>
            <a:off x="850900" y="1860550"/>
            <a:ext cx="1442720" cy="278765"/>
          </a:xfrm>
          <a:prstGeom prst="rect">
            <a:avLst/>
          </a:prstGeom>
          <a:solidFill>
            <a:srgbClr val="A16CA6"/>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数据</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处理</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3447415" y="3017520"/>
            <a:ext cx="5013325" cy="101346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4400" b="1" dirty="0">
                <a:latin typeface="微软雅黑" panose="020B0503020204020204" pitchFamily="34" charset="-122"/>
                <a:ea typeface="微软雅黑" panose="020B0503020204020204" pitchFamily="34" charset="-122"/>
                <a:cs typeface="Times New Roman" panose="02020603050405020304" pitchFamily="18" charset="0"/>
              </a:rPr>
              <a:t>疑问解答？？？</a:t>
            </a:r>
            <a:endParaRPr lang="zh-CN" altLang="en-US" sz="4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17240" y="3848735"/>
            <a:ext cx="1675765" cy="1641475"/>
          </a:xfrm>
          <a:prstGeom prst="rect">
            <a:avLst/>
          </a:prstGeom>
          <a:ln w="22225">
            <a:solidFill>
              <a:srgbClr val="782D7F"/>
            </a:solidFill>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8" name="矩形 7"/>
          <p:cNvSpPr/>
          <p:nvPr/>
        </p:nvSpPr>
        <p:spPr>
          <a:xfrm>
            <a:off x="717550" y="128710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什么是深度</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学习：</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717550" y="1798955"/>
            <a:ext cx="10990580" cy="1845310"/>
          </a:xfrm>
          <a:prstGeom prst="rect">
            <a:avLst/>
          </a:prstGeom>
          <a:noFill/>
        </p:spPr>
        <p:txBody>
          <a:bodyPr wrap="square" rtlCol="0" anchor="t">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百度百科</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深度学习(</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DL, Deep Learning</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)是机器学习(</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ML, Machine Learning</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)领域中一个新的研究方向，它被引入机器学习使其更接近于最初的目标——人工智能(</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AI, Artificial Intelligence</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深度学习是</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学习样本数据的内在规律和表示层次</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，这些学习过程中获得的信息对诸如文字，图像和声音等数据的解释有很大的帮助。它的最终目标是让</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机器能够像人一样具有分析学习能力</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，能够</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识别文字、图像和声音等数据</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深度学习是一个复杂的机器学习算法，在语音和图像识别方面取得的效果，远远超过先前相关技术。 深度学习在搜索技术，数据挖掘，机器学习，机器翻译，自然语言处理，多媒体学习，语音，推荐和个性化技术，以及其他相关领域都取得了很多成果。</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深度学习使机器模仿视听和思考等人类的活动</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，解决了很多复杂的模式识别难题，使得人工智能相关技术取得了很大进步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717550" y="3751580"/>
            <a:ext cx="2202180" cy="1839595"/>
          </a:xfrm>
          <a:prstGeom prst="rect">
            <a:avLst/>
          </a:prstGeom>
        </p:spPr>
      </p:pic>
      <p:sp>
        <p:nvSpPr>
          <p:cNvPr id="31" name="箭头: 右 30"/>
          <p:cNvSpPr/>
          <p:nvPr/>
        </p:nvSpPr>
        <p:spPr>
          <a:xfrm>
            <a:off x="3036684" y="4604838"/>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3529965" y="4438650"/>
            <a:ext cx="1256665" cy="465455"/>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神经</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网络提取</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特征图</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箭头: 右 30"/>
          <p:cNvSpPr/>
          <p:nvPr/>
        </p:nvSpPr>
        <p:spPr>
          <a:xfrm>
            <a:off x="4903584" y="4604838"/>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5396865" y="4438650"/>
            <a:ext cx="1256665" cy="465455"/>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分类得到</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结果</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7057390" y="3714115"/>
            <a:ext cx="4467225" cy="1857375"/>
          </a:xfrm>
          <a:prstGeom prst="rect">
            <a:avLst/>
          </a:prstGeom>
        </p:spPr>
      </p:pic>
      <p:sp>
        <p:nvSpPr>
          <p:cNvPr id="10" name="上弧形箭头 9"/>
          <p:cNvSpPr/>
          <p:nvPr/>
        </p:nvSpPr>
        <p:spPr>
          <a:xfrm>
            <a:off x="5109845" y="3651885"/>
            <a:ext cx="2420620" cy="571500"/>
          </a:xfrm>
          <a:prstGeom prst="curvedDownArrow">
            <a:avLst/>
          </a:prstGeom>
          <a:gradFill>
            <a:gsLst>
              <a:gs pos="0">
                <a:srgbClr val="7B32B2"/>
              </a:gs>
              <a:gs pos="100000">
                <a:srgbClr val="401A5D"/>
              </a:gs>
            </a:gsLst>
            <a:lin ang="5400000" scaled="0"/>
          </a:gra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18" name="矩形 117"/>
          <p:cNvSpPr/>
          <p:nvPr/>
        </p:nvSpPr>
        <p:spPr>
          <a:xfrm>
            <a:off x="3655695" y="5703570"/>
            <a:ext cx="5328285"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输入层，卷积</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层，池化层，全连接</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层</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69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CNN</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介绍：</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2" name="图片 101"/>
          <p:cNvPicPr/>
          <p:nvPr/>
        </p:nvPicPr>
        <p:blipFill>
          <a:blip r:embed="rId1"/>
          <a:srcRect r="-136" b="6983"/>
          <a:stretch>
            <a:fillRect/>
          </a:stretch>
        </p:blipFill>
        <p:spPr>
          <a:xfrm>
            <a:off x="2120900" y="1662430"/>
            <a:ext cx="7354570" cy="2269490"/>
          </a:xfrm>
          <a:prstGeom prst="rect">
            <a:avLst/>
          </a:prstGeom>
          <a:noFill/>
          <a:ln w="9525">
            <a:noFill/>
          </a:ln>
        </p:spPr>
      </p:pic>
      <p:pic>
        <p:nvPicPr>
          <p:cNvPr id="102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22" y="3851071"/>
            <a:ext cx="662715" cy="100223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22" y="4003471"/>
            <a:ext cx="662715" cy="100223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a:hlinkClick r:id="rId2"/>
          </p:cNvPr>
          <p:cNvPicPr>
            <a:picLocks noChangeAspect="1" noChangeArrowheads="1"/>
          </p:cNvPicPr>
          <p:nvPr>
            <p:custDataLst>
              <p:tags r:id="rId4"/>
            </p:custDataLst>
          </p:nvPr>
        </p:nvPicPr>
        <p:blipFill>
          <a:blip r:embed="rId3">
            <a:extLst>
              <a:ext uri="{28A0092B-C50C-407E-A947-70E740481C1C}">
                <a14:useLocalDpi xmlns:a14="http://schemas.microsoft.com/office/drawing/2010/main" val="0"/>
              </a:ext>
            </a:extLst>
          </a:blip>
          <a:srcRect/>
          <a:stretch>
            <a:fillRect/>
          </a:stretch>
        </p:blipFill>
        <p:spPr bwMode="auto">
          <a:xfrm>
            <a:off x="816722" y="4155871"/>
            <a:ext cx="662715" cy="100223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22" y="4308271"/>
            <a:ext cx="662715" cy="100223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522" y="4460671"/>
            <a:ext cx="662715" cy="100223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48310" y="5580380"/>
            <a:ext cx="177736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500*500*3*n</a:t>
            </a:r>
            <a:endParaRPr lang="en-US" altLang="zh-CN">
              <a:latin typeface="微软雅黑" panose="020B0503020204020204" pitchFamily="34" charset="-122"/>
              <a:ea typeface="微软雅黑" panose="020B0503020204020204" pitchFamily="34" charset="-122"/>
            </a:endParaRPr>
          </a:p>
        </p:txBody>
      </p:sp>
      <p:sp>
        <p:nvSpPr>
          <p:cNvPr id="31" name="箭头: 右 30"/>
          <p:cNvSpPr/>
          <p:nvPr/>
        </p:nvSpPr>
        <p:spPr>
          <a:xfrm>
            <a:off x="1913369" y="4895033"/>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2502535" y="4729480"/>
            <a:ext cx="1256665" cy="465455"/>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卷积</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层</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箭头: 右 30"/>
          <p:cNvSpPr/>
          <p:nvPr/>
        </p:nvSpPr>
        <p:spPr>
          <a:xfrm>
            <a:off x="3888219" y="4895033"/>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4477385" y="4729480"/>
            <a:ext cx="1256665" cy="465455"/>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池化层</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箭头: 右 30"/>
          <p:cNvSpPr/>
          <p:nvPr/>
        </p:nvSpPr>
        <p:spPr>
          <a:xfrm>
            <a:off x="5931649" y="4890588"/>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520815" y="4725035"/>
            <a:ext cx="1256665" cy="465455"/>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卷积</a:t>
            </a:r>
            <a:endParaRPr lang="en-US" alt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箭头: 右 30"/>
          <p:cNvSpPr/>
          <p:nvPr/>
        </p:nvSpPr>
        <p:spPr>
          <a:xfrm>
            <a:off x="7891259" y="4895033"/>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8480425" y="4729480"/>
            <a:ext cx="1256665" cy="465455"/>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全连接</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层</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2" name="图片 51"/>
          <p:cNvPicPr>
            <a:picLocks noChangeAspect="1"/>
          </p:cNvPicPr>
          <p:nvPr>
            <p:custDataLst>
              <p:tags r:id="rId5"/>
            </p:custDataLst>
          </p:nvPr>
        </p:nvPicPr>
        <p:blipFill rotWithShape="1">
          <a:blip r:embed="rId6"/>
          <a:srcRect l="3257" t="17490" r="62524" b="23991"/>
          <a:stretch>
            <a:fillRect/>
          </a:stretch>
        </p:blipFill>
        <p:spPr>
          <a:xfrm>
            <a:off x="10455141" y="4030571"/>
            <a:ext cx="1522676" cy="1433456"/>
          </a:xfrm>
          <a:prstGeom prst="rect">
            <a:avLst/>
          </a:prstGeom>
        </p:spPr>
      </p:pic>
      <p:sp>
        <p:nvSpPr>
          <p:cNvPr id="12" name="箭头: 右 30"/>
          <p:cNvSpPr/>
          <p:nvPr/>
        </p:nvSpPr>
        <p:spPr>
          <a:xfrm>
            <a:off x="9949929" y="4890588"/>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819400" y="5580380"/>
            <a:ext cx="7130415" cy="645160"/>
          </a:xfrm>
          <a:prstGeom prst="rect">
            <a:avLst/>
          </a:prstGeom>
          <a:noFill/>
        </p:spPr>
        <p:txBody>
          <a:bodyPr wrap="square" rtlCol="0">
            <a:spAutoFit/>
          </a:bodyPr>
          <a:p>
            <a:pPr algn="ctr"/>
            <a:r>
              <a:rPr lang="en-US" altLang="zh-CN">
                <a:latin typeface="微软雅黑" panose="020B0503020204020204" pitchFamily="34" charset="-122"/>
                <a:ea typeface="微软雅黑" panose="020B0503020204020204" pitchFamily="34" charset="-122"/>
                <a:cs typeface="微软雅黑" panose="020B0503020204020204" pitchFamily="34" charset="-122"/>
              </a:rPr>
              <a:t>w:500,h:500,c:3,</a:t>
            </a:r>
            <a:r>
              <a:rPr lang="zh-CN" altLang="en-US">
                <a:latin typeface="微软雅黑" panose="020B0503020204020204" pitchFamily="34" charset="-122"/>
                <a:ea typeface="微软雅黑" panose="020B0503020204020204" pitchFamily="34" charset="-122"/>
                <a:cs typeface="微软雅黑" panose="020B0503020204020204" pitchFamily="34" charset="-122"/>
              </a:rPr>
              <a:t>分别表示图像的宽，高以及通道数，通道数取决于图片的颜色分量，一般为</a:t>
            </a:r>
            <a:r>
              <a:rPr lang="en-US" altLang="zh-CN">
                <a:latin typeface="微软雅黑" panose="020B0503020204020204" pitchFamily="34" charset="-122"/>
                <a:ea typeface="微软雅黑" panose="020B0503020204020204" pitchFamily="34" charset="-122"/>
                <a:cs typeface="微软雅黑" panose="020B0503020204020204" pitchFamily="34" charset="-122"/>
              </a:rPr>
              <a:t>RGB</a:t>
            </a:r>
            <a:r>
              <a:rPr lang="zh-CN" altLang="en-US">
                <a:latin typeface="微软雅黑" panose="020B0503020204020204" pitchFamily="34" charset="-122"/>
                <a:ea typeface="微软雅黑" panose="020B0503020204020204" pitchFamily="34" charset="-122"/>
                <a:cs typeface="微软雅黑" panose="020B0503020204020204" pitchFamily="34" charset="-122"/>
              </a:rPr>
              <a:t>三个通道</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69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1</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）卷积</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层</a:t>
            </a:r>
            <a:endParaRPr 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3" name="图片 102"/>
          <p:cNvPicPr/>
          <p:nvPr/>
        </p:nvPicPr>
        <p:blipFill>
          <a:blip r:embed="rId1"/>
          <a:stretch>
            <a:fillRect/>
          </a:stretch>
        </p:blipFill>
        <p:spPr>
          <a:xfrm>
            <a:off x="6274435" y="1225550"/>
            <a:ext cx="5917565" cy="4201795"/>
          </a:xfrm>
          <a:prstGeom prst="rect">
            <a:avLst/>
          </a:prstGeom>
          <a:noFill/>
          <a:ln w="9525">
            <a:noFill/>
          </a:ln>
        </p:spPr>
      </p:pic>
      <p:graphicFrame>
        <p:nvGraphicFramePr>
          <p:cNvPr id="3" name="表格 2"/>
          <p:cNvGraphicFramePr/>
          <p:nvPr>
            <p:custDataLst>
              <p:tags r:id="rId2"/>
            </p:custDataLst>
          </p:nvPr>
        </p:nvGraphicFramePr>
        <p:xfrm>
          <a:off x="295910" y="2324100"/>
          <a:ext cx="1980565" cy="1828800"/>
        </p:xfrm>
        <a:graphic>
          <a:graphicData uri="http://schemas.openxmlformats.org/drawingml/2006/table">
            <a:tbl>
              <a:tblPr firstRow="1" bandRow="1">
                <a:tableStyleId>{5940675A-B579-460E-94D1-54222C63F5DA}</a:tableStyleId>
              </a:tblPr>
              <a:tblGrid>
                <a:gridCol w="397510"/>
                <a:gridCol w="396875"/>
                <a:gridCol w="396875"/>
                <a:gridCol w="396875"/>
                <a:gridCol w="392430"/>
              </a:tblGrid>
              <a:tr h="365760">
                <a:tc>
                  <a:txBody>
                    <a:bodyPr/>
                    <a:p>
                      <a:pPr algn="ctr">
                        <a:buNone/>
                      </a:pPr>
                      <a:r>
                        <a:rPr lang="en-US" altLang="zh-CN"/>
                        <a:t>3</a:t>
                      </a:r>
                      <a:endParaRPr lang="en-US" altLang="zh-CN"/>
                    </a:p>
                  </a:txBody>
                  <a:tcPr>
                    <a:solidFill>
                      <a:schemeClr val="accent1">
                        <a:alpha val="68000"/>
                      </a:schemeClr>
                    </a:solidFill>
                  </a:tcPr>
                </a:tc>
                <a:tc>
                  <a:txBody>
                    <a:bodyPr/>
                    <a:p>
                      <a:pPr algn="ctr">
                        <a:buNone/>
                      </a:pPr>
                      <a:r>
                        <a:rPr lang="en-US" altLang="zh-CN"/>
                        <a:t>3</a:t>
                      </a:r>
                      <a:endParaRPr lang="en-US" altLang="zh-CN"/>
                    </a:p>
                  </a:txBody>
                  <a:tcPr>
                    <a:solidFill>
                      <a:schemeClr val="accent1">
                        <a:alpha val="68000"/>
                      </a:schemeClr>
                    </a:solidFill>
                  </a:tcPr>
                </a:tc>
                <a:tc>
                  <a:txBody>
                    <a:bodyPr/>
                    <a:p>
                      <a:pPr algn="ctr">
                        <a:buNone/>
                      </a:pPr>
                      <a:r>
                        <a:rPr lang="en-US" altLang="zh-CN"/>
                        <a:t>2</a:t>
                      </a:r>
                      <a:endParaRPr lang="en-US" altLang="zh-CN"/>
                    </a:p>
                  </a:txBody>
                  <a:tcPr>
                    <a:solidFill>
                      <a:schemeClr val="accent1">
                        <a:alpha val="68000"/>
                      </a:schemeClr>
                    </a:solidFill>
                  </a:tcPr>
                </a:tc>
                <a:tc>
                  <a:txBody>
                    <a:bodyPr/>
                    <a:p>
                      <a:pPr algn="ctr">
                        <a:buNone/>
                      </a:pPr>
                      <a:r>
                        <a:rPr lang="en-US" altLang="zh-CN"/>
                        <a:t>1</a:t>
                      </a:r>
                      <a:endParaRPr lang="en-US" altLang="zh-CN"/>
                    </a:p>
                  </a:txBody>
                  <a:tcPr>
                    <a:solidFill>
                      <a:schemeClr val="accent1">
                        <a:alpha val="68000"/>
                      </a:schemeClr>
                    </a:solidFill>
                  </a:tcPr>
                </a:tc>
                <a:tc>
                  <a:txBody>
                    <a:bodyPr/>
                    <a:p>
                      <a:pPr algn="ctr">
                        <a:buNone/>
                      </a:pPr>
                      <a:r>
                        <a:rPr lang="en-US" altLang="zh-CN"/>
                        <a:t>0</a:t>
                      </a:r>
                      <a:endParaRPr lang="en-US" altLang="zh-CN"/>
                    </a:p>
                  </a:txBody>
                  <a:tcPr>
                    <a:solidFill>
                      <a:schemeClr val="accent1">
                        <a:alpha val="68000"/>
                      </a:schemeClr>
                    </a:solidFill>
                  </a:tcPr>
                </a:tc>
              </a:tr>
              <a:tr h="365760">
                <a:tc>
                  <a:txBody>
                    <a:bodyPr/>
                    <a:p>
                      <a:pPr algn="ctr">
                        <a:buNone/>
                      </a:pPr>
                      <a:r>
                        <a:rPr lang="en-US" altLang="zh-CN"/>
                        <a:t>0</a:t>
                      </a:r>
                      <a:endParaRPr lang="en-US" altLang="zh-CN"/>
                    </a:p>
                  </a:txBody>
                  <a:tcPr>
                    <a:solidFill>
                      <a:schemeClr val="accent1">
                        <a:alpha val="68000"/>
                      </a:schemeClr>
                    </a:solidFill>
                  </a:tcPr>
                </a:tc>
                <a:tc>
                  <a:txBody>
                    <a:bodyPr/>
                    <a:p>
                      <a:pPr algn="ctr">
                        <a:buNone/>
                      </a:pPr>
                      <a:r>
                        <a:rPr lang="en-US" altLang="zh-CN"/>
                        <a:t>0</a:t>
                      </a:r>
                      <a:endParaRPr lang="en-US" altLang="zh-CN"/>
                    </a:p>
                  </a:txBody>
                  <a:tcPr>
                    <a:solidFill>
                      <a:schemeClr val="accent1">
                        <a:alpha val="68000"/>
                      </a:schemeClr>
                    </a:solidFill>
                  </a:tcPr>
                </a:tc>
                <a:tc>
                  <a:txBody>
                    <a:bodyPr/>
                    <a:p>
                      <a:pPr algn="ctr">
                        <a:buNone/>
                      </a:pPr>
                      <a:r>
                        <a:rPr lang="en-US" altLang="zh-CN"/>
                        <a:t>1</a:t>
                      </a:r>
                      <a:endParaRPr lang="en-US" altLang="zh-CN"/>
                    </a:p>
                  </a:txBody>
                  <a:tcPr>
                    <a:solidFill>
                      <a:schemeClr val="accent1">
                        <a:alpha val="68000"/>
                      </a:schemeClr>
                    </a:solidFill>
                  </a:tcPr>
                </a:tc>
                <a:tc>
                  <a:txBody>
                    <a:bodyPr/>
                    <a:p>
                      <a:pPr algn="ctr">
                        <a:buNone/>
                      </a:pPr>
                      <a:r>
                        <a:rPr lang="en-US" altLang="zh-CN"/>
                        <a:t>3</a:t>
                      </a:r>
                      <a:endParaRPr lang="en-US" altLang="zh-CN"/>
                    </a:p>
                  </a:txBody>
                  <a:tcPr>
                    <a:solidFill>
                      <a:schemeClr val="accent1">
                        <a:alpha val="68000"/>
                      </a:schemeClr>
                    </a:solidFill>
                  </a:tcPr>
                </a:tc>
                <a:tc>
                  <a:txBody>
                    <a:bodyPr/>
                    <a:p>
                      <a:pPr algn="ctr">
                        <a:buNone/>
                      </a:pPr>
                      <a:r>
                        <a:rPr lang="en-US" altLang="zh-CN"/>
                        <a:t>1</a:t>
                      </a:r>
                      <a:endParaRPr lang="en-US" altLang="zh-CN"/>
                    </a:p>
                  </a:txBody>
                  <a:tcPr>
                    <a:solidFill>
                      <a:schemeClr val="accent1">
                        <a:alpha val="68000"/>
                      </a:schemeClr>
                    </a:solidFill>
                  </a:tcPr>
                </a:tc>
              </a:tr>
              <a:tr h="365760">
                <a:tc>
                  <a:txBody>
                    <a:bodyPr/>
                    <a:p>
                      <a:pPr algn="ctr">
                        <a:buNone/>
                      </a:pPr>
                      <a:r>
                        <a:rPr lang="en-US" altLang="zh-CN"/>
                        <a:t>3</a:t>
                      </a:r>
                      <a:endParaRPr lang="zh-CN" altLang="en-US"/>
                    </a:p>
                  </a:txBody>
                  <a:tcPr>
                    <a:solidFill>
                      <a:schemeClr val="accent5">
                        <a:lumMod val="20000"/>
                        <a:lumOff val="80000"/>
                        <a:alpha val="68000"/>
                      </a:schemeClr>
                    </a:solidFill>
                  </a:tcPr>
                </a:tc>
                <a:tc>
                  <a:txBody>
                    <a:bodyPr/>
                    <a:p>
                      <a:pPr algn="ctr">
                        <a:buNone/>
                      </a:pPr>
                      <a:r>
                        <a:rPr lang="en-US" altLang="zh-CN"/>
                        <a:t>1</a:t>
                      </a:r>
                      <a:endParaRPr lang="en-US" altLang="zh-CN"/>
                    </a:p>
                  </a:txBody>
                  <a:tcPr>
                    <a:solidFill>
                      <a:schemeClr val="accent5">
                        <a:lumMod val="20000"/>
                        <a:lumOff val="80000"/>
                        <a:alpha val="68000"/>
                      </a:schemeClr>
                    </a:solidFill>
                  </a:tcPr>
                </a:tc>
                <a:tc>
                  <a:txBody>
                    <a:bodyPr/>
                    <a:p>
                      <a:pPr algn="ctr">
                        <a:buNone/>
                      </a:pPr>
                      <a:r>
                        <a:rPr lang="en-US" altLang="zh-CN"/>
                        <a:t>2</a:t>
                      </a:r>
                      <a:endParaRPr lang="en-US" altLang="zh-CN"/>
                    </a:p>
                  </a:txBody>
                  <a:tcPr>
                    <a:solidFill>
                      <a:schemeClr val="accent5">
                        <a:lumMod val="20000"/>
                        <a:lumOff val="80000"/>
                        <a:alpha val="68000"/>
                      </a:schemeClr>
                    </a:solidFill>
                  </a:tcPr>
                </a:tc>
                <a:tc>
                  <a:txBody>
                    <a:bodyPr/>
                    <a:p>
                      <a:pPr algn="ctr">
                        <a:buNone/>
                      </a:pPr>
                      <a:r>
                        <a:rPr lang="en-US" altLang="zh-CN"/>
                        <a:t>2</a:t>
                      </a:r>
                      <a:endParaRPr lang="en-US" altLang="zh-CN"/>
                    </a:p>
                  </a:txBody>
                  <a:tcPr>
                    <a:solidFill>
                      <a:schemeClr val="accent1">
                        <a:alpha val="68000"/>
                      </a:schemeClr>
                    </a:solidFill>
                  </a:tcPr>
                </a:tc>
                <a:tc>
                  <a:txBody>
                    <a:bodyPr/>
                    <a:p>
                      <a:pPr algn="ctr">
                        <a:buNone/>
                      </a:pPr>
                      <a:r>
                        <a:rPr lang="en-US" altLang="zh-CN"/>
                        <a:t>3</a:t>
                      </a:r>
                      <a:endParaRPr lang="en-US" altLang="zh-CN"/>
                    </a:p>
                  </a:txBody>
                  <a:tcPr>
                    <a:solidFill>
                      <a:schemeClr val="accent1">
                        <a:alpha val="68000"/>
                      </a:schemeClr>
                    </a:solidFill>
                  </a:tcPr>
                </a:tc>
              </a:tr>
              <a:tr h="365760">
                <a:tc>
                  <a:txBody>
                    <a:bodyPr/>
                    <a:p>
                      <a:pPr algn="ctr">
                        <a:buNone/>
                      </a:pPr>
                      <a:r>
                        <a:rPr lang="en-US" altLang="zh-CN"/>
                        <a:t>2</a:t>
                      </a:r>
                      <a:endParaRPr lang="en-US" altLang="zh-CN"/>
                    </a:p>
                  </a:txBody>
                  <a:tcPr>
                    <a:solidFill>
                      <a:schemeClr val="accent5">
                        <a:lumMod val="20000"/>
                        <a:lumOff val="80000"/>
                        <a:alpha val="68000"/>
                      </a:schemeClr>
                    </a:solidFill>
                  </a:tcPr>
                </a:tc>
                <a:tc>
                  <a:txBody>
                    <a:bodyPr/>
                    <a:p>
                      <a:pPr algn="ctr">
                        <a:buNone/>
                      </a:pPr>
                      <a:r>
                        <a:rPr lang="en-US" altLang="zh-CN"/>
                        <a:t>0</a:t>
                      </a:r>
                      <a:endParaRPr lang="en-US" altLang="zh-CN"/>
                    </a:p>
                  </a:txBody>
                  <a:tcPr>
                    <a:solidFill>
                      <a:schemeClr val="accent5">
                        <a:lumMod val="20000"/>
                        <a:lumOff val="80000"/>
                        <a:alpha val="68000"/>
                      </a:schemeClr>
                    </a:solidFill>
                  </a:tcPr>
                </a:tc>
                <a:tc>
                  <a:txBody>
                    <a:bodyPr/>
                    <a:p>
                      <a:pPr algn="ctr">
                        <a:buNone/>
                      </a:pPr>
                      <a:r>
                        <a:rPr lang="en-US" altLang="zh-CN"/>
                        <a:t>0</a:t>
                      </a:r>
                      <a:endParaRPr lang="en-US" altLang="zh-CN"/>
                    </a:p>
                  </a:txBody>
                  <a:tcPr>
                    <a:solidFill>
                      <a:schemeClr val="accent5">
                        <a:lumMod val="20000"/>
                        <a:lumOff val="80000"/>
                        <a:alpha val="68000"/>
                      </a:schemeClr>
                    </a:solidFill>
                  </a:tcPr>
                </a:tc>
                <a:tc>
                  <a:txBody>
                    <a:bodyPr/>
                    <a:p>
                      <a:pPr algn="ctr">
                        <a:buNone/>
                      </a:pPr>
                      <a:r>
                        <a:rPr lang="en-US" altLang="zh-CN"/>
                        <a:t>2</a:t>
                      </a:r>
                      <a:endParaRPr lang="en-US" altLang="zh-CN"/>
                    </a:p>
                  </a:txBody>
                  <a:tcPr>
                    <a:solidFill>
                      <a:schemeClr val="accent1">
                        <a:alpha val="68000"/>
                      </a:schemeClr>
                    </a:solidFill>
                  </a:tcPr>
                </a:tc>
                <a:tc>
                  <a:txBody>
                    <a:bodyPr/>
                    <a:p>
                      <a:pPr algn="ctr">
                        <a:buNone/>
                      </a:pPr>
                      <a:r>
                        <a:rPr lang="en-US" altLang="zh-CN"/>
                        <a:t>2</a:t>
                      </a:r>
                      <a:endParaRPr lang="en-US" altLang="zh-CN"/>
                    </a:p>
                  </a:txBody>
                  <a:tcPr>
                    <a:solidFill>
                      <a:schemeClr val="accent1">
                        <a:alpha val="68000"/>
                      </a:schemeClr>
                    </a:solidFill>
                  </a:tcPr>
                </a:tc>
              </a:tr>
              <a:tr h="365760">
                <a:tc>
                  <a:txBody>
                    <a:bodyPr/>
                    <a:p>
                      <a:pPr algn="ctr">
                        <a:buNone/>
                      </a:pPr>
                      <a:r>
                        <a:rPr lang="en-US" altLang="zh-CN"/>
                        <a:t>2</a:t>
                      </a:r>
                      <a:endParaRPr lang="en-US" altLang="zh-CN"/>
                    </a:p>
                  </a:txBody>
                  <a:tcPr>
                    <a:solidFill>
                      <a:schemeClr val="accent5">
                        <a:lumMod val="20000"/>
                        <a:lumOff val="80000"/>
                        <a:alpha val="68000"/>
                      </a:schemeClr>
                    </a:solidFill>
                  </a:tcPr>
                </a:tc>
                <a:tc>
                  <a:txBody>
                    <a:bodyPr/>
                    <a:p>
                      <a:pPr algn="ctr">
                        <a:buNone/>
                      </a:pPr>
                      <a:r>
                        <a:rPr lang="en-US" altLang="zh-CN"/>
                        <a:t>0</a:t>
                      </a:r>
                      <a:endParaRPr lang="en-US" altLang="zh-CN"/>
                    </a:p>
                  </a:txBody>
                  <a:tcPr>
                    <a:solidFill>
                      <a:schemeClr val="accent5">
                        <a:lumMod val="20000"/>
                        <a:lumOff val="80000"/>
                        <a:alpha val="68000"/>
                      </a:schemeClr>
                    </a:solidFill>
                  </a:tcPr>
                </a:tc>
                <a:tc>
                  <a:txBody>
                    <a:bodyPr/>
                    <a:p>
                      <a:pPr algn="ctr">
                        <a:buNone/>
                      </a:pPr>
                      <a:r>
                        <a:rPr lang="en-US" altLang="zh-CN"/>
                        <a:t>0</a:t>
                      </a:r>
                      <a:endParaRPr lang="en-US" altLang="zh-CN"/>
                    </a:p>
                  </a:txBody>
                  <a:tcPr>
                    <a:solidFill>
                      <a:schemeClr val="accent5">
                        <a:lumMod val="20000"/>
                        <a:lumOff val="80000"/>
                        <a:alpha val="68000"/>
                      </a:schemeClr>
                    </a:solidFill>
                  </a:tcPr>
                </a:tc>
                <a:tc>
                  <a:txBody>
                    <a:bodyPr/>
                    <a:p>
                      <a:pPr algn="ctr">
                        <a:buNone/>
                      </a:pPr>
                      <a:r>
                        <a:rPr lang="en-US" altLang="zh-CN"/>
                        <a:t>0</a:t>
                      </a:r>
                      <a:endParaRPr lang="en-US" altLang="zh-CN"/>
                    </a:p>
                  </a:txBody>
                  <a:tcPr>
                    <a:solidFill>
                      <a:schemeClr val="accent1">
                        <a:alpha val="68000"/>
                      </a:schemeClr>
                    </a:solidFill>
                  </a:tcPr>
                </a:tc>
                <a:tc>
                  <a:txBody>
                    <a:bodyPr/>
                    <a:p>
                      <a:pPr algn="ctr">
                        <a:buNone/>
                      </a:pPr>
                      <a:r>
                        <a:rPr lang="en-US" altLang="zh-CN"/>
                        <a:t>1</a:t>
                      </a:r>
                      <a:endParaRPr lang="en-US" altLang="zh-CN"/>
                    </a:p>
                  </a:txBody>
                  <a:tcPr>
                    <a:solidFill>
                      <a:schemeClr val="accent1">
                        <a:alpha val="68000"/>
                      </a:schemeClr>
                    </a:solidFill>
                  </a:tcPr>
                </a:tc>
              </a:tr>
            </a:tbl>
          </a:graphicData>
        </a:graphic>
      </p:graphicFrame>
      <p:graphicFrame>
        <p:nvGraphicFramePr>
          <p:cNvPr id="5" name="表格 4"/>
          <p:cNvGraphicFramePr/>
          <p:nvPr>
            <p:custDataLst>
              <p:tags r:id="rId3"/>
            </p:custDataLst>
          </p:nvPr>
        </p:nvGraphicFramePr>
        <p:xfrm>
          <a:off x="2873375" y="2751455"/>
          <a:ext cx="1114425" cy="1097280"/>
        </p:xfrm>
        <a:graphic>
          <a:graphicData uri="http://schemas.openxmlformats.org/drawingml/2006/table">
            <a:tbl>
              <a:tblPr firstRow="1" bandRow="1">
                <a:tableStyleId>{5940675A-B579-460E-94D1-54222C63F5DA}</a:tableStyleId>
              </a:tblPr>
              <a:tblGrid>
                <a:gridCol w="371475"/>
                <a:gridCol w="371475"/>
                <a:gridCol w="371475"/>
              </a:tblGrid>
              <a:tr h="365760">
                <a:tc>
                  <a:txBody>
                    <a:bodyPr/>
                    <a:p>
                      <a:pPr algn="ctr">
                        <a:buNone/>
                      </a:pPr>
                      <a:r>
                        <a:rPr lang="en-US" altLang="zh-CN"/>
                        <a:t>0</a:t>
                      </a:r>
                      <a:endParaRPr lang="en-US" altLang="zh-CN"/>
                    </a:p>
                  </a:txBody>
                  <a:tcPr>
                    <a:solidFill>
                      <a:schemeClr val="accent5">
                        <a:lumMod val="20000"/>
                        <a:lumOff val="80000"/>
                        <a:alpha val="68000"/>
                      </a:schemeClr>
                    </a:solidFill>
                  </a:tcPr>
                </a:tc>
                <a:tc>
                  <a:txBody>
                    <a:bodyPr/>
                    <a:p>
                      <a:pPr algn="ctr">
                        <a:buNone/>
                      </a:pPr>
                      <a:r>
                        <a:rPr lang="en-US" altLang="zh-CN"/>
                        <a:t>1</a:t>
                      </a:r>
                      <a:endParaRPr lang="en-US" altLang="zh-CN"/>
                    </a:p>
                  </a:txBody>
                  <a:tcPr>
                    <a:solidFill>
                      <a:schemeClr val="accent5">
                        <a:lumMod val="20000"/>
                        <a:lumOff val="80000"/>
                        <a:alpha val="68000"/>
                      </a:schemeClr>
                    </a:solidFill>
                  </a:tcPr>
                </a:tc>
                <a:tc>
                  <a:txBody>
                    <a:bodyPr/>
                    <a:p>
                      <a:pPr algn="ctr">
                        <a:buNone/>
                      </a:pPr>
                      <a:r>
                        <a:rPr lang="en-US" altLang="zh-CN"/>
                        <a:t>2</a:t>
                      </a:r>
                      <a:endParaRPr lang="en-US" altLang="zh-CN"/>
                    </a:p>
                  </a:txBody>
                  <a:tcPr>
                    <a:solidFill>
                      <a:schemeClr val="accent5">
                        <a:lumMod val="20000"/>
                        <a:lumOff val="80000"/>
                        <a:alpha val="68000"/>
                      </a:schemeClr>
                    </a:solidFill>
                  </a:tcPr>
                </a:tc>
              </a:tr>
              <a:tr h="365760">
                <a:tc>
                  <a:txBody>
                    <a:bodyPr/>
                    <a:p>
                      <a:pPr algn="ctr">
                        <a:buNone/>
                      </a:pPr>
                      <a:r>
                        <a:rPr lang="en-US" altLang="zh-CN"/>
                        <a:t>2</a:t>
                      </a:r>
                      <a:endParaRPr lang="en-US" altLang="zh-CN"/>
                    </a:p>
                  </a:txBody>
                  <a:tcPr>
                    <a:solidFill>
                      <a:schemeClr val="accent5">
                        <a:lumMod val="20000"/>
                        <a:lumOff val="80000"/>
                        <a:alpha val="68000"/>
                      </a:schemeClr>
                    </a:solidFill>
                  </a:tcPr>
                </a:tc>
                <a:tc>
                  <a:txBody>
                    <a:bodyPr/>
                    <a:p>
                      <a:pPr algn="ctr">
                        <a:buNone/>
                      </a:pPr>
                      <a:r>
                        <a:rPr lang="en-US" altLang="zh-CN"/>
                        <a:t>2</a:t>
                      </a:r>
                      <a:endParaRPr lang="en-US" altLang="zh-CN"/>
                    </a:p>
                  </a:txBody>
                  <a:tcPr>
                    <a:solidFill>
                      <a:schemeClr val="accent5">
                        <a:lumMod val="20000"/>
                        <a:lumOff val="80000"/>
                        <a:alpha val="68000"/>
                      </a:schemeClr>
                    </a:solidFill>
                  </a:tcPr>
                </a:tc>
                <a:tc>
                  <a:txBody>
                    <a:bodyPr/>
                    <a:p>
                      <a:pPr algn="ctr">
                        <a:buNone/>
                      </a:pPr>
                      <a:r>
                        <a:rPr lang="en-US" altLang="zh-CN"/>
                        <a:t>0</a:t>
                      </a:r>
                      <a:endParaRPr lang="en-US" altLang="zh-CN"/>
                    </a:p>
                  </a:txBody>
                  <a:tcPr>
                    <a:solidFill>
                      <a:schemeClr val="accent5">
                        <a:lumMod val="20000"/>
                        <a:lumOff val="80000"/>
                        <a:alpha val="68000"/>
                      </a:schemeClr>
                    </a:solidFill>
                  </a:tcPr>
                </a:tc>
              </a:tr>
              <a:tr h="365760">
                <a:tc>
                  <a:txBody>
                    <a:bodyPr/>
                    <a:p>
                      <a:pPr algn="ctr">
                        <a:buNone/>
                      </a:pPr>
                      <a:r>
                        <a:rPr lang="en-US" altLang="zh-CN"/>
                        <a:t>0</a:t>
                      </a:r>
                      <a:endParaRPr lang="en-US" altLang="zh-CN"/>
                    </a:p>
                  </a:txBody>
                  <a:tcPr>
                    <a:solidFill>
                      <a:schemeClr val="accent5">
                        <a:lumMod val="20000"/>
                        <a:lumOff val="80000"/>
                        <a:alpha val="68000"/>
                      </a:schemeClr>
                    </a:solidFill>
                  </a:tcPr>
                </a:tc>
                <a:tc>
                  <a:txBody>
                    <a:bodyPr/>
                    <a:p>
                      <a:pPr algn="ctr">
                        <a:buNone/>
                      </a:pPr>
                      <a:r>
                        <a:rPr lang="en-US" altLang="zh-CN"/>
                        <a:t>1</a:t>
                      </a:r>
                      <a:endParaRPr lang="en-US" altLang="zh-CN"/>
                    </a:p>
                  </a:txBody>
                  <a:tcPr>
                    <a:solidFill>
                      <a:schemeClr val="accent5">
                        <a:lumMod val="20000"/>
                        <a:lumOff val="80000"/>
                        <a:alpha val="68000"/>
                      </a:schemeClr>
                    </a:solidFill>
                  </a:tcPr>
                </a:tc>
                <a:tc>
                  <a:txBody>
                    <a:bodyPr/>
                    <a:p>
                      <a:pPr algn="ctr">
                        <a:buNone/>
                      </a:pPr>
                      <a:r>
                        <a:rPr lang="en-US" altLang="zh-CN"/>
                        <a:t>2</a:t>
                      </a:r>
                      <a:endParaRPr lang="en-US" altLang="zh-CN"/>
                    </a:p>
                  </a:txBody>
                  <a:tcPr>
                    <a:solidFill>
                      <a:schemeClr val="accent5">
                        <a:lumMod val="20000"/>
                        <a:lumOff val="80000"/>
                        <a:alpha val="68000"/>
                      </a:schemeClr>
                    </a:solidFill>
                  </a:tcPr>
                </a:tc>
              </a:tr>
            </a:tbl>
          </a:graphicData>
        </a:graphic>
      </p:graphicFrame>
      <p:sp>
        <p:nvSpPr>
          <p:cNvPr id="6" name="文本框 5"/>
          <p:cNvSpPr txBox="1"/>
          <p:nvPr/>
        </p:nvSpPr>
        <p:spPr>
          <a:xfrm>
            <a:off x="448310" y="4344035"/>
            <a:ext cx="157416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图像：</a:t>
            </a:r>
            <a:r>
              <a:rPr lang="en-US" altLang="zh-CN">
                <a:latin typeface="微软雅黑" panose="020B0503020204020204" pitchFamily="34" charset="-122"/>
                <a:ea typeface="微软雅黑" panose="020B0503020204020204" pitchFamily="34" charset="-122"/>
                <a:cs typeface="微软雅黑" panose="020B0503020204020204" pitchFamily="34" charset="-122"/>
              </a:rPr>
              <a:t>5*5*1</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表格 6"/>
          <p:cNvGraphicFramePr/>
          <p:nvPr>
            <p:custDataLst>
              <p:tags r:id="rId4"/>
            </p:custDataLst>
          </p:nvPr>
        </p:nvGraphicFramePr>
        <p:xfrm>
          <a:off x="4317365" y="2559685"/>
          <a:ext cx="1670685" cy="1289050"/>
        </p:xfrm>
        <a:graphic>
          <a:graphicData uri="http://schemas.openxmlformats.org/drawingml/2006/table">
            <a:tbl>
              <a:tblPr firstRow="1" bandRow="1">
                <a:tableStyleId>{5940675A-B579-460E-94D1-54222C63F5DA}</a:tableStyleId>
              </a:tblPr>
              <a:tblGrid>
                <a:gridCol w="556895"/>
                <a:gridCol w="556895"/>
                <a:gridCol w="556895"/>
              </a:tblGrid>
              <a:tr h="561340">
                <a:tc>
                  <a:txBody>
                    <a:bodyPr/>
                    <a:p>
                      <a:pPr indent="0" algn="ctr" fontAlgn="auto">
                        <a:buNone/>
                      </a:pPr>
                      <a:r>
                        <a:rPr lang="en-US" altLang="zh-CN" sz="1600">
                          <a:latin typeface="Times New Roman" panose="02020603050405020304" pitchFamily="18" charset="0"/>
                          <a:cs typeface="Times New Roman" panose="02020603050405020304" pitchFamily="18" charset="0"/>
                        </a:rPr>
                        <a:t>12.0</a:t>
                      </a:r>
                      <a:endParaRPr lang="en-US" altLang="zh-CN" sz="1600">
                        <a:latin typeface="Times New Roman" panose="02020603050405020304" pitchFamily="18" charset="0"/>
                        <a:cs typeface="Times New Roman" panose="02020603050405020304" pitchFamily="18" charset="0"/>
                      </a:endParaRPr>
                    </a:p>
                  </a:txBody>
                  <a:tcPr anchor="ctr" anchorCtr="0">
                    <a:solidFill>
                      <a:schemeClr val="accent6">
                        <a:lumMod val="75000"/>
                        <a:alpha val="68000"/>
                      </a:schemeClr>
                    </a:solidFill>
                  </a:tcPr>
                </a:tc>
                <a:tc>
                  <a:txBody>
                    <a:bodyPr/>
                    <a:p>
                      <a:pPr indent="0" algn="ctr" fontAlgn="auto">
                        <a:buNone/>
                      </a:pPr>
                      <a:r>
                        <a:rPr lang="en-US" altLang="zh-CN" sz="1600">
                          <a:latin typeface="Times New Roman" panose="02020603050405020304" pitchFamily="18" charset="0"/>
                          <a:cs typeface="Times New Roman" panose="02020603050405020304" pitchFamily="18" charset="0"/>
                        </a:rPr>
                        <a:t>12.0</a:t>
                      </a:r>
                      <a:endParaRPr lang="en-US" altLang="zh-CN" sz="1600">
                        <a:latin typeface="Times New Roman" panose="02020603050405020304" pitchFamily="18" charset="0"/>
                        <a:cs typeface="Times New Roman" panose="02020603050405020304" pitchFamily="18" charset="0"/>
                      </a:endParaRPr>
                    </a:p>
                  </a:txBody>
                  <a:tcPr anchor="ctr" anchorCtr="0">
                    <a:solidFill>
                      <a:schemeClr val="accent6">
                        <a:lumMod val="75000"/>
                        <a:alpha val="68000"/>
                      </a:schemeClr>
                    </a:solidFill>
                  </a:tcPr>
                </a:tc>
                <a:tc>
                  <a:txBody>
                    <a:bodyPr/>
                    <a:p>
                      <a:pPr indent="0" algn="ctr" fontAlgn="auto">
                        <a:buNone/>
                      </a:pPr>
                      <a:r>
                        <a:rPr lang="en-US" altLang="zh-CN" sz="1600">
                          <a:latin typeface="Times New Roman" panose="02020603050405020304" pitchFamily="18" charset="0"/>
                          <a:cs typeface="Times New Roman" panose="02020603050405020304" pitchFamily="18" charset="0"/>
                        </a:rPr>
                        <a:t>17.0</a:t>
                      </a:r>
                      <a:endParaRPr lang="en-US" altLang="zh-CN" sz="1600">
                        <a:latin typeface="Times New Roman" panose="02020603050405020304" pitchFamily="18" charset="0"/>
                        <a:cs typeface="Times New Roman" panose="02020603050405020304" pitchFamily="18" charset="0"/>
                      </a:endParaRPr>
                    </a:p>
                  </a:txBody>
                  <a:tcPr anchor="ctr" anchorCtr="0">
                    <a:solidFill>
                      <a:schemeClr val="accent6">
                        <a:lumMod val="75000"/>
                        <a:alpha val="68000"/>
                      </a:schemeClr>
                    </a:solidFill>
                  </a:tcPr>
                </a:tc>
              </a:tr>
              <a:tr h="363855">
                <a:tc>
                  <a:txBody>
                    <a:bodyPr/>
                    <a:p>
                      <a:pPr indent="0" algn="ctr" fontAlgn="auto">
                        <a:buNone/>
                      </a:pPr>
                      <a:r>
                        <a:rPr lang="en-US" altLang="zh-CN" sz="1600">
                          <a:latin typeface="Times New Roman" panose="02020603050405020304" pitchFamily="18" charset="0"/>
                          <a:cs typeface="Times New Roman" panose="02020603050405020304" pitchFamily="18" charset="0"/>
                        </a:rPr>
                        <a:t>10.0</a:t>
                      </a:r>
                      <a:endParaRPr lang="en-US" altLang="zh-CN" sz="1600">
                        <a:latin typeface="Times New Roman" panose="02020603050405020304" pitchFamily="18" charset="0"/>
                        <a:cs typeface="Times New Roman" panose="02020603050405020304" pitchFamily="18" charset="0"/>
                      </a:endParaRPr>
                    </a:p>
                  </a:txBody>
                  <a:tcPr anchor="ctr" anchorCtr="0">
                    <a:solidFill>
                      <a:schemeClr val="accent6">
                        <a:lumMod val="75000"/>
                        <a:alpha val="68000"/>
                      </a:schemeClr>
                    </a:solidFill>
                  </a:tcPr>
                </a:tc>
                <a:tc>
                  <a:txBody>
                    <a:bodyPr/>
                    <a:p>
                      <a:pPr indent="0" algn="ctr" fontAlgn="auto">
                        <a:buNone/>
                      </a:pPr>
                      <a:r>
                        <a:rPr lang="en-US" altLang="zh-CN" sz="1600">
                          <a:latin typeface="Times New Roman" panose="02020603050405020304" pitchFamily="18" charset="0"/>
                          <a:cs typeface="Times New Roman" panose="02020603050405020304" pitchFamily="18" charset="0"/>
                        </a:rPr>
                        <a:t>17.0</a:t>
                      </a:r>
                      <a:endParaRPr lang="en-US" altLang="zh-CN" sz="1600">
                        <a:latin typeface="Times New Roman" panose="02020603050405020304" pitchFamily="18" charset="0"/>
                        <a:cs typeface="Times New Roman" panose="02020603050405020304" pitchFamily="18" charset="0"/>
                      </a:endParaRPr>
                    </a:p>
                  </a:txBody>
                  <a:tcPr anchor="ctr" anchorCtr="0">
                    <a:solidFill>
                      <a:schemeClr val="accent6">
                        <a:lumMod val="75000"/>
                        <a:alpha val="68000"/>
                      </a:schemeClr>
                    </a:solidFill>
                  </a:tcPr>
                </a:tc>
                <a:tc>
                  <a:txBody>
                    <a:bodyPr/>
                    <a:p>
                      <a:pPr indent="0" algn="ctr" fontAlgn="auto">
                        <a:buNone/>
                      </a:pPr>
                      <a:r>
                        <a:rPr lang="en-US" altLang="zh-CN" sz="1600">
                          <a:latin typeface="Times New Roman" panose="02020603050405020304" pitchFamily="18" charset="0"/>
                          <a:cs typeface="Times New Roman" panose="02020603050405020304" pitchFamily="18" charset="0"/>
                        </a:rPr>
                        <a:t>19.0</a:t>
                      </a:r>
                      <a:endParaRPr lang="en-US" altLang="zh-CN" sz="1600">
                        <a:latin typeface="Times New Roman" panose="02020603050405020304" pitchFamily="18" charset="0"/>
                        <a:cs typeface="Times New Roman" panose="02020603050405020304" pitchFamily="18" charset="0"/>
                      </a:endParaRPr>
                    </a:p>
                  </a:txBody>
                  <a:tcPr anchor="ctr" anchorCtr="0">
                    <a:solidFill>
                      <a:schemeClr val="accent6">
                        <a:lumMod val="75000"/>
                        <a:alpha val="68000"/>
                      </a:schemeClr>
                    </a:solidFill>
                  </a:tcPr>
                </a:tc>
              </a:tr>
              <a:tr h="363855">
                <a:tc>
                  <a:txBody>
                    <a:bodyPr/>
                    <a:p>
                      <a:pPr indent="0" algn="ctr" fontAlgn="auto">
                        <a:buNone/>
                      </a:pPr>
                      <a:r>
                        <a:rPr lang="en-US" altLang="zh-CN" sz="1600">
                          <a:latin typeface="Times New Roman" panose="02020603050405020304" pitchFamily="18" charset="0"/>
                          <a:cs typeface="Times New Roman" panose="02020603050405020304" pitchFamily="18" charset="0"/>
                        </a:rPr>
                        <a:t>9.0</a:t>
                      </a:r>
                      <a:endParaRPr lang="en-US" altLang="zh-CN" sz="1600">
                        <a:latin typeface="Times New Roman" panose="02020603050405020304" pitchFamily="18" charset="0"/>
                        <a:cs typeface="Times New Roman" panose="02020603050405020304" pitchFamily="18" charset="0"/>
                      </a:endParaRPr>
                    </a:p>
                  </a:txBody>
                  <a:tcPr anchor="ctr" anchorCtr="0">
                    <a:solidFill>
                      <a:schemeClr val="accent6">
                        <a:lumMod val="75000"/>
                        <a:alpha val="68000"/>
                      </a:schemeClr>
                    </a:solidFill>
                  </a:tcPr>
                </a:tc>
                <a:tc>
                  <a:txBody>
                    <a:bodyPr/>
                    <a:p>
                      <a:pPr indent="0" algn="ctr" fontAlgn="auto">
                        <a:buNone/>
                      </a:pPr>
                      <a:r>
                        <a:rPr lang="en-US" altLang="zh-CN" sz="1600">
                          <a:latin typeface="Times New Roman" panose="02020603050405020304" pitchFamily="18" charset="0"/>
                          <a:cs typeface="Times New Roman" panose="02020603050405020304" pitchFamily="18" charset="0"/>
                        </a:rPr>
                        <a:t>6.0</a:t>
                      </a:r>
                      <a:endParaRPr lang="en-US" altLang="zh-CN" sz="1600">
                        <a:latin typeface="Times New Roman" panose="02020603050405020304" pitchFamily="18" charset="0"/>
                        <a:cs typeface="Times New Roman" panose="02020603050405020304" pitchFamily="18" charset="0"/>
                      </a:endParaRPr>
                    </a:p>
                  </a:txBody>
                  <a:tcPr anchor="ctr" anchorCtr="0">
                    <a:solidFill>
                      <a:schemeClr val="accent6">
                        <a:lumMod val="75000"/>
                        <a:alpha val="68000"/>
                      </a:schemeClr>
                    </a:solidFill>
                  </a:tcPr>
                </a:tc>
                <a:tc>
                  <a:txBody>
                    <a:bodyPr/>
                    <a:p>
                      <a:pPr indent="0" algn="ctr" fontAlgn="auto">
                        <a:buNone/>
                      </a:pPr>
                      <a:r>
                        <a:rPr lang="en-US" altLang="zh-CN" sz="1600">
                          <a:latin typeface="Times New Roman" panose="02020603050405020304" pitchFamily="18" charset="0"/>
                          <a:cs typeface="Times New Roman" panose="02020603050405020304" pitchFamily="18" charset="0"/>
                        </a:rPr>
                        <a:t>14.0</a:t>
                      </a:r>
                      <a:endParaRPr lang="en-US" altLang="zh-CN" sz="1600">
                        <a:latin typeface="Times New Roman" panose="02020603050405020304" pitchFamily="18" charset="0"/>
                        <a:cs typeface="Times New Roman" panose="02020603050405020304" pitchFamily="18" charset="0"/>
                      </a:endParaRPr>
                    </a:p>
                  </a:txBody>
                  <a:tcPr anchor="ctr" anchorCtr="0">
                    <a:solidFill>
                      <a:schemeClr val="accent6">
                        <a:lumMod val="75000"/>
                        <a:alpha val="68000"/>
                      </a:schemeClr>
                    </a:solidFill>
                  </a:tcPr>
                </a:tc>
              </a:tr>
            </a:tbl>
          </a:graphicData>
        </a:graphic>
      </p:graphicFrame>
      <p:sp>
        <p:nvSpPr>
          <p:cNvPr id="9" name="文本框 8"/>
          <p:cNvSpPr txBox="1"/>
          <p:nvPr/>
        </p:nvSpPr>
        <p:spPr>
          <a:xfrm>
            <a:off x="2873375" y="4344035"/>
            <a:ext cx="1137285" cy="368300"/>
          </a:xfrm>
          <a:prstGeom prst="rect">
            <a:avLst/>
          </a:prstGeom>
          <a:noFill/>
        </p:spPr>
        <p:txBody>
          <a:bodyPr wrap="square" rtlCol="0">
            <a:spAutoFit/>
          </a:bodyPr>
          <a:p>
            <a:pPr algn="ctr"/>
            <a:r>
              <a:rPr lang="zh-CN" altLang="en-US">
                <a:latin typeface="微软雅黑" panose="020B0503020204020204" pitchFamily="34" charset="-122"/>
                <a:ea typeface="微软雅黑" panose="020B0503020204020204" pitchFamily="34" charset="-122"/>
              </a:rPr>
              <a:t>卷积核</a:t>
            </a:r>
            <a:endParaRPr lang="zh-CN" altLang="en-US">
              <a:latin typeface="微软雅黑" panose="020B0503020204020204" pitchFamily="34" charset="-122"/>
              <a:ea typeface="微软雅黑" panose="020B0503020204020204" pitchFamily="34" charset="-122"/>
            </a:endParaRPr>
          </a:p>
        </p:txBody>
      </p:sp>
      <p:sp>
        <p:nvSpPr>
          <p:cNvPr id="10" name="文本框 9"/>
          <p:cNvSpPr txBox="1"/>
          <p:nvPr/>
        </p:nvSpPr>
        <p:spPr>
          <a:xfrm>
            <a:off x="4584065" y="4344035"/>
            <a:ext cx="1137285" cy="368300"/>
          </a:xfrm>
          <a:prstGeom prst="rect">
            <a:avLst/>
          </a:prstGeom>
          <a:noFill/>
        </p:spPr>
        <p:txBody>
          <a:bodyPr wrap="square" rtlCol="0">
            <a:spAutoFit/>
          </a:bodyPr>
          <a:p>
            <a:pPr algn="ctr"/>
            <a:r>
              <a:rPr lang="zh-CN" altLang="en-US">
                <a:latin typeface="微软雅黑" panose="020B0503020204020204" pitchFamily="34" charset="-122"/>
                <a:ea typeface="微软雅黑" panose="020B0503020204020204" pitchFamily="34" charset="-122"/>
              </a:rPr>
              <a:t>输出结果</a:t>
            </a:r>
            <a:endParaRPr lang="zh-CN" altLang="en-US">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23215" y="2762885"/>
            <a:ext cx="2559050" cy="3117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74955" y="3844290"/>
            <a:ext cx="2607310" cy="30543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451610" y="2751455"/>
            <a:ext cx="2559050" cy="3117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504315" y="3844290"/>
            <a:ext cx="2466975" cy="3054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3487420" y="4959985"/>
            <a:ext cx="5328285"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输入通道数？，输出通道数？卷积核的</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数量？</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p:cNvSpPr txBox="1"/>
          <p:nvPr/>
        </p:nvSpPr>
        <p:spPr>
          <a:xfrm>
            <a:off x="1639570" y="5427345"/>
            <a:ext cx="8625205" cy="583565"/>
          </a:xfrm>
          <a:prstGeom prst="rect">
            <a:avLst/>
          </a:prstGeom>
          <a:noFill/>
        </p:spPr>
        <p:txBody>
          <a:bodyPr wrap="square" rtlCol="0" anchor="t">
            <a:spAutoFit/>
          </a:bodyPr>
          <a:p>
            <a:pPr algn="ctr"/>
            <a:r>
              <a:rPr lang="zh-CN" altLang="en-US" sz="1600">
                <a:latin typeface="微软雅黑" panose="020B0503020204020204" pitchFamily="34" charset="-122"/>
                <a:ea typeface="微软雅黑" panose="020B0503020204020204" pitchFamily="34" charset="-122"/>
                <a:sym typeface="+mn-ea"/>
              </a:rPr>
              <a:t>每个通道图都有一个属于自己通道的卷积核，有几个输出通道就有几层卷积核，每一个通道输出的输出再加起来就是绿色的输出数字</a:t>
            </a:r>
            <a:endParaRPr lang="zh-CN" altLang="en-US" sz="160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69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1</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）卷积</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层</a:t>
            </a:r>
            <a:endParaRPr 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7" name="图片 106"/>
          <p:cNvPicPr/>
          <p:nvPr/>
        </p:nvPicPr>
        <p:blipFill>
          <a:blip r:embed="rId1"/>
          <a:srcRect l="19472" r="30949" b="4352"/>
          <a:stretch>
            <a:fillRect/>
          </a:stretch>
        </p:blipFill>
        <p:spPr>
          <a:xfrm>
            <a:off x="448310" y="1657985"/>
            <a:ext cx="3298825" cy="2496820"/>
          </a:xfrm>
          <a:prstGeom prst="rect">
            <a:avLst/>
          </a:prstGeom>
          <a:noFill/>
          <a:ln w="9525">
            <a:noFill/>
          </a:ln>
        </p:spPr>
      </p:pic>
      <p:sp>
        <p:nvSpPr>
          <p:cNvPr id="2" name="文本框 1"/>
          <p:cNvSpPr txBox="1"/>
          <p:nvPr/>
        </p:nvSpPr>
        <p:spPr>
          <a:xfrm>
            <a:off x="3881755" y="1245870"/>
            <a:ext cx="5290820" cy="737235"/>
          </a:xfrm>
          <a:prstGeom prst="rect">
            <a:avLst/>
          </a:prstGeom>
          <a:noFill/>
        </p:spPr>
        <p:txBody>
          <a:bodyPr wrap="square" rtlCol="0" anchor="t">
            <a:spAutoFit/>
          </a:bodyPr>
          <a:p>
            <a:pPr algn="just"/>
            <a:r>
              <a:rPr lang="zh-CN" altLang="en-US" sz="1400">
                <a:latin typeface="微软雅黑" panose="020B0503020204020204" pitchFamily="34" charset="-122"/>
                <a:ea typeface="微软雅黑" panose="020B0503020204020204" pitchFamily="34" charset="-122"/>
                <a:cs typeface="微软雅黑" panose="020B0503020204020204" pitchFamily="34" charset="-122"/>
              </a:rPr>
              <a:t>在定义卷积层的时候，我们一般会设置卷积核大小(kernel_size)，卷积步长 (stride)，特征图填充宽度 (padding)等参数。这些值的设置让卷积核可以从图片的第一个像素刚好扫描到最后一个像素</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8" name="图片 107"/>
          <p:cNvPicPr/>
          <p:nvPr/>
        </p:nvPicPr>
        <p:blipFill>
          <a:blip r:embed="rId2"/>
          <a:srcRect l="14927" r="16253"/>
          <a:stretch>
            <a:fillRect/>
          </a:stretch>
        </p:blipFill>
        <p:spPr>
          <a:xfrm>
            <a:off x="3989705" y="2032635"/>
            <a:ext cx="4826000" cy="2224405"/>
          </a:xfrm>
          <a:prstGeom prst="rect">
            <a:avLst/>
          </a:prstGeom>
          <a:noFill/>
          <a:ln w="9525">
            <a:noFill/>
          </a:ln>
        </p:spPr>
      </p:pic>
      <p:sp>
        <p:nvSpPr>
          <p:cNvPr id="4" name="文本框 3"/>
          <p:cNvSpPr txBox="1"/>
          <p:nvPr/>
        </p:nvSpPr>
        <p:spPr>
          <a:xfrm>
            <a:off x="800100" y="4231005"/>
            <a:ext cx="8625205" cy="275590"/>
          </a:xfrm>
          <a:prstGeom prst="rect">
            <a:avLst/>
          </a:prstGeom>
          <a:noFill/>
        </p:spPr>
        <p:txBody>
          <a:bodyPr wrap="square" rtlCol="0" anchor="t">
            <a:spAutoFit/>
          </a:bodyPr>
          <a:p>
            <a:pPr algn="just"/>
            <a:r>
              <a:rPr lang="en-US" altLang="zh-CN" sz="1200">
                <a:latin typeface="微软雅黑" panose="020B0503020204020204" pitchFamily="34" charset="-122"/>
                <a:ea typeface="微软雅黑" panose="020B0503020204020204" pitchFamily="34" charset="-122"/>
                <a:sym typeface="+mn-ea"/>
              </a:rPr>
              <a:t>N</a:t>
            </a:r>
            <a:r>
              <a:rPr lang="zh-CN" altLang="en-US" sz="1200">
                <a:latin typeface="微软雅黑" panose="020B0503020204020204" pitchFamily="34" charset="-122"/>
                <a:ea typeface="微软雅黑" panose="020B0503020204020204" pitchFamily="34" charset="-122"/>
                <a:sym typeface="+mn-ea"/>
              </a:rPr>
              <a:t>：卷积前特征图宽度；</a:t>
            </a:r>
            <a:r>
              <a:rPr lang="en-US" altLang="zh-CN" sz="1200">
                <a:latin typeface="微软雅黑" panose="020B0503020204020204" pitchFamily="34" charset="-122"/>
                <a:ea typeface="微软雅黑" panose="020B0503020204020204" pitchFamily="34" charset="-122"/>
                <a:sym typeface="+mn-ea"/>
              </a:rPr>
              <a:t>M</a:t>
            </a:r>
            <a:r>
              <a:rPr lang="zh-CN" altLang="en-US" sz="1200">
                <a:latin typeface="微软雅黑" panose="020B0503020204020204" pitchFamily="34" charset="-122"/>
                <a:ea typeface="微软雅黑" panose="020B0503020204020204" pitchFamily="34" charset="-122"/>
                <a:sym typeface="+mn-ea"/>
              </a:rPr>
              <a:t>卷积后输出的特征图宽度；</a:t>
            </a:r>
            <a:r>
              <a:rPr lang="en-US" altLang="zh-CN" sz="1200">
                <a:latin typeface="微软雅黑" panose="020B0503020204020204" pitchFamily="34" charset="-122"/>
                <a:ea typeface="微软雅黑" panose="020B0503020204020204" pitchFamily="34" charset="-122"/>
                <a:sym typeface="+mn-ea"/>
              </a:rPr>
              <a:t>padding</a:t>
            </a:r>
            <a:r>
              <a:rPr lang="zh-CN" altLang="en-US" sz="1200">
                <a:latin typeface="微软雅黑" panose="020B0503020204020204" pitchFamily="34" charset="-122"/>
                <a:ea typeface="微软雅黑" panose="020B0503020204020204" pitchFamily="34" charset="-122"/>
                <a:sym typeface="+mn-ea"/>
              </a:rPr>
              <a:t>之后的宽度：</a:t>
            </a:r>
            <a:r>
              <a:rPr lang="en-US" altLang="zh-CN" sz="1200">
                <a:latin typeface="微软雅黑" panose="020B0503020204020204" pitchFamily="34" charset="-122"/>
                <a:ea typeface="微软雅黑" panose="020B0503020204020204" pitchFamily="34" charset="-122"/>
                <a:sym typeface="+mn-ea"/>
              </a:rPr>
              <a:t>N+2*padding</a:t>
            </a:r>
            <a:r>
              <a:rPr lang="zh-CN" altLang="en-US" sz="1200">
                <a:latin typeface="微软雅黑" panose="020B0503020204020204" pitchFamily="34" charset="-122"/>
                <a:ea typeface="微软雅黑" panose="020B0503020204020204" pitchFamily="34" charset="-122"/>
                <a:sym typeface="+mn-ea"/>
              </a:rPr>
              <a:t>；</a:t>
            </a:r>
            <a:r>
              <a:rPr lang="en-US" altLang="zh-CN" sz="1200">
                <a:latin typeface="微软雅黑" panose="020B0503020204020204" pitchFamily="34" charset="-122"/>
                <a:ea typeface="微软雅黑" panose="020B0503020204020204" pitchFamily="34" charset="-122"/>
                <a:sym typeface="+mn-ea"/>
              </a:rPr>
              <a:t>M-1</a:t>
            </a:r>
            <a:r>
              <a:rPr lang="zh-CN" altLang="en-US" sz="1200">
                <a:latin typeface="微软雅黑" panose="020B0503020204020204" pitchFamily="34" charset="-122"/>
                <a:ea typeface="微软雅黑" panose="020B0503020204020204" pitchFamily="34" charset="-122"/>
                <a:sym typeface="+mn-ea"/>
              </a:rPr>
              <a:t>：卷积核滑动的</a:t>
            </a:r>
            <a:r>
              <a:rPr lang="zh-CN" altLang="en-US" sz="1200">
                <a:latin typeface="微软雅黑" panose="020B0503020204020204" pitchFamily="34" charset="-122"/>
                <a:ea typeface="微软雅黑" panose="020B0503020204020204" pitchFamily="34" charset="-122"/>
                <a:sym typeface="+mn-ea"/>
              </a:rPr>
              <a:t>次数</a:t>
            </a:r>
            <a:endParaRPr lang="zh-CN" altLang="en-US" sz="1200">
              <a:latin typeface="微软雅黑" panose="020B0503020204020204" pitchFamily="34" charset="-122"/>
              <a:ea typeface="微软雅黑" panose="020B0503020204020204" pitchFamily="34" charset="-122"/>
              <a:sym typeface="+mn-ea"/>
            </a:endParaRPr>
          </a:p>
        </p:txBody>
      </p:sp>
      <p:pic>
        <p:nvPicPr>
          <p:cNvPr id="16" name="图片 15"/>
          <p:cNvPicPr>
            <a:picLocks noChangeAspect="1"/>
          </p:cNvPicPr>
          <p:nvPr/>
        </p:nvPicPr>
        <p:blipFill>
          <a:blip r:embed="rId3"/>
          <a:stretch>
            <a:fillRect/>
          </a:stretch>
        </p:blipFill>
        <p:spPr>
          <a:xfrm>
            <a:off x="995045" y="4582160"/>
            <a:ext cx="4088130" cy="469900"/>
          </a:xfrm>
          <a:prstGeom prst="rect">
            <a:avLst/>
          </a:prstGeom>
        </p:spPr>
      </p:pic>
      <p:pic>
        <p:nvPicPr>
          <p:cNvPr id="18" name="图片 17"/>
          <p:cNvPicPr>
            <a:picLocks noChangeAspect="1"/>
          </p:cNvPicPr>
          <p:nvPr/>
        </p:nvPicPr>
        <p:blipFill>
          <a:blip r:embed="rId4"/>
          <a:srcRect b="6024"/>
          <a:stretch>
            <a:fillRect/>
          </a:stretch>
        </p:blipFill>
        <p:spPr>
          <a:xfrm>
            <a:off x="995045" y="5052060"/>
            <a:ext cx="2493010" cy="411480"/>
          </a:xfrm>
          <a:prstGeom prst="rect">
            <a:avLst/>
          </a:prstGeom>
        </p:spPr>
      </p:pic>
      <p:pic>
        <p:nvPicPr>
          <p:cNvPr id="19" name="图片 18"/>
          <p:cNvPicPr>
            <a:picLocks noChangeAspect="1"/>
          </p:cNvPicPr>
          <p:nvPr/>
        </p:nvPicPr>
        <p:blipFill>
          <a:blip r:embed="rId5"/>
          <a:stretch>
            <a:fillRect/>
          </a:stretch>
        </p:blipFill>
        <p:spPr>
          <a:xfrm>
            <a:off x="880745" y="5438775"/>
            <a:ext cx="3001010" cy="570865"/>
          </a:xfrm>
          <a:prstGeom prst="rect">
            <a:avLst/>
          </a:prstGeom>
        </p:spPr>
      </p:pic>
      <p:sp>
        <p:nvSpPr>
          <p:cNvPr id="20" name="矩形 19"/>
          <p:cNvSpPr/>
          <p:nvPr/>
        </p:nvSpPr>
        <p:spPr>
          <a:xfrm>
            <a:off x="5932805" y="4624705"/>
            <a:ext cx="2281555"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根据上图关系建立的</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等式</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5932805" y="5081905"/>
            <a:ext cx="2281555"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输出矩阵的</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宽度</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5932805" y="5539105"/>
            <a:ext cx="2498090"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当卷积操作不改变矩阵宽度</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箭头: 右 30"/>
          <p:cNvSpPr/>
          <p:nvPr/>
        </p:nvSpPr>
        <p:spPr>
          <a:xfrm>
            <a:off x="5254104" y="4750253"/>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箭头: 右 30"/>
          <p:cNvSpPr/>
          <p:nvPr/>
        </p:nvSpPr>
        <p:spPr>
          <a:xfrm>
            <a:off x="5254104" y="5190943"/>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箭头: 右 30"/>
          <p:cNvSpPr/>
          <p:nvPr/>
        </p:nvSpPr>
        <p:spPr>
          <a:xfrm>
            <a:off x="5254104" y="5657668"/>
            <a:ext cx="376574" cy="133350"/>
          </a:xfrm>
          <a:prstGeom prst="rightArrow">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69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1</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）卷积</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层</a:t>
            </a:r>
            <a:endParaRPr 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8" name="矩形 117"/>
          <p:cNvSpPr/>
          <p:nvPr/>
        </p:nvSpPr>
        <p:spPr>
          <a:xfrm>
            <a:off x="3487420" y="4959985"/>
            <a:ext cx="5328285"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卷积层还有另外两个重要的参数：</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步长和</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padding</a:t>
            </a:r>
            <a:endParaRPr lang="en-US" alt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p:cNvSpPr txBox="1"/>
          <p:nvPr/>
        </p:nvSpPr>
        <p:spPr>
          <a:xfrm>
            <a:off x="1639570" y="5427345"/>
            <a:ext cx="8625205" cy="583565"/>
          </a:xfrm>
          <a:prstGeom prst="rect">
            <a:avLst/>
          </a:prstGeom>
          <a:noFill/>
        </p:spPr>
        <p:txBody>
          <a:bodyPr wrap="square" rtlCol="0" anchor="t">
            <a:spAutoFit/>
          </a:bodyPr>
          <a:p>
            <a:pPr algn="ctr"/>
            <a:r>
              <a:rPr lang="zh-CN" altLang="en-US" sz="1600" b="1">
                <a:solidFill>
                  <a:srgbClr val="FF0000"/>
                </a:solidFill>
                <a:latin typeface="微软雅黑" panose="020B0503020204020204" pitchFamily="34" charset="-122"/>
                <a:ea typeface="微软雅黑" panose="020B0503020204020204" pitchFamily="34" charset="-122"/>
                <a:sym typeface="+mn-ea"/>
              </a:rPr>
              <a:t>步长</a:t>
            </a:r>
            <a:r>
              <a:rPr lang="zh-CN" altLang="en-US" sz="1600">
                <a:latin typeface="微软雅黑" panose="020B0503020204020204" pitchFamily="34" charset="-122"/>
                <a:ea typeface="微软雅黑" panose="020B0503020204020204" pitchFamily="34" charset="-122"/>
                <a:sym typeface="+mn-ea"/>
              </a:rPr>
              <a:t>就是控制卷积核移动的距离；而</a:t>
            </a:r>
            <a:r>
              <a:rPr lang="zh-CN" altLang="en-US" sz="1600" b="1">
                <a:solidFill>
                  <a:srgbClr val="FF0000"/>
                </a:solidFill>
                <a:latin typeface="微软雅黑" panose="020B0503020204020204" pitchFamily="34" charset="-122"/>
                <a:ea typeface="微软雅黑" panose="020B0503020204020204" pitchFamily="34" charset="-122"/>
                <a:sym typeface="+mn-ea"/>
              </a:rPr>
              <a:t>padding</a:t>
            </a:r>
            <a:r>
              <a:rPr lang="zh-CN" altLang="en-US" sz="1600">
                <a:latin typeface="微软雅黑" panose="020B0503020204020204" pitchFamily="34" charset="-122"/>
                <a:ea typeface="微软雅黑" panose="020B0503020204020204" pitchFamily="34" charset="-122"/>
                <a:sym typeface="+mn-ea"/>
              </a:rPr>
              <a:t>就是我们对数据做的操作。一般有两种，一种是不进行操作，一种是补0使得卷积后的激活映射尺寸不变</a:t>
            </a:r>
            <a:endParaRPr lang="zh-CN" altLang="en-US" sz="1600">
              <a:latin typeface="微软雅黑" panose="020B0503020204020204" pitchFamily="34" charset="-122"/>
              <a:ea typeface="微软雅黑" panose="020B0503020204020204" pitchFamily="34" charset="-122"/>
              <a:sym typeface="+mn-ea"/>
            </a:endParaRPr>
          </a:p>
        </p:txBody>
      </p:sp>
      <p:pic>
        <p:nvPicPr>
          <p:cNvPr id="104" name="图片 103"/>
          <p:cNvPicPr/>
          <p:nvPr/>
        </p:nvPicPr>
        <p:blipFill>
          <a:blip r:embed="rId1"/>
          <a:stretch>
            <a:fillRect/>
          </a:stretch>
        </p:blipFill>
        <p:spPr>
          <a:xfrm>
            <a:off x="497205" y="1593215"/>
            <a:ext cx="3428365" cy="3206750"/>
          </a:xfrm>
          <a:prstGeom prst="rect">
            <a:avLst/>
          </a:prstGeom>
          <a:noFill/>
          <a:ln w="9525">
            <a:noFill/>
          </a:ln>
        </p:spPr>
      </p:pic>
      <p:pic>
        <p:nvPicPr>
          <p:cNvPr id="105" name="图片 104"/>
          <p:cNvPicPr/>
          <p:nvPr/>
        </p:nvPicPr>
        <p:blipFill>
          <a:blip r:embed="rId2"/>
          <a:stretch>
            <a:fillRect/>
          </a:stretch>
        </p:blipFill>
        <p:spPr>
          <a:xfrm>
            <a:off x="4993958" y="1312545"/>
            <a:ext cx="4010025" cy="1428750"/>
          </a:xfrm>
          <a:prstGeom prst="rect">
            <a:avLst/>
          </a:prstGeom>
          <a:noFill/>
          <a:ln w="9525">
            <a:noFill/>
          </a:ln>
        </p:spPr>
      </p:pic>
      <p:pic>
        <p:nvPicPr>
          <p:cNvPr id="106" name="图片 105"/>
          <p:cNvPicPr/>
          <p:nvPr/>
        </p:nvPicPr>
        <p:blipFill>
          <a:blip r:embed="rId3"/>
          <a:stretch>
            <a:fillRect/>
          </a:stretch>
        </p:blipFill>
        <p:spPr>
          <a:xfrm>
            <a:off x="5013008" y="2949893"/>
            <a:ext cx="3990974" cy="1800225"/>
          </a:xfrm>
          <a:prstGeom prst="rect">
            <a:avLst/>
          </a:prstGeom>
          <a:noFill/>
          <a:ln w="9525">
            <a:noFill/>
          </a:ln>
        </p:spPr>
      </p:pic>
      <p:sp>
        <p:nvSpPr>
          <p:cNvPr id="2" name="文本框 1"/>
          <p:cNvSpPr txBox="1"/>
          <p:nvPr/>
        </p:nvSpPr>
        <p:spPr>
          <a:xfrm>
            <a:off x="1379855" y="4211320"/>
            <a:ext cx="1574165" cy="306705"/>
          </a:xfrm>
          <a:prstGeom prst="rect">
            <a:avLst/>
          </a:prstGeom>
          <a:noFill/>
        </p:spPr>
        <p:txBody>
          <a:bodyPr wrap="square" rtlCol="0">
            <a:spAutoFit/>
          </a:bodyPr>
          <a:p>
            <a:pPr algn="ct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卷积核空间</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操作</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569450" y="1873250"/>
            <a:ext cx="1574165" cy="306705"/>
          </a:xfrm>
          <a:prstGeom prst="rect">
            <a:avLst/>
          </a:prstGeom>
          <a:noFill/>
        </p:spPr>
        <p:txBody>
          <a:bodyPr wrap="square" rtlCol="0">
            <a:spAutoFit/>
          </a:bodyPr>
          <a:p>
            <a:pPr algn="ct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步长为</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情况</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9569450" y="3649980"/>
            <a:ext cx="1574165" cy="306705"/>
          </a:xfrm>
          <a:prstGeom prst="rect">
            <a:avLst/>
          </a:prstGeom>
          <a:noFill/>
        </p:spPr>
        <p:txBody>
          <a:bodyPr wrap="square" rtlCol="0">
            <a:spAutoFit/>
          </a:bodyPr>
          <a:p>
            <a:pPr algn="ct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补</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之后的</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变换</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69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2</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）池化</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层</a:t>
            </a:r>
            <a:endParaRPr 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8" name="矩形 117"/>
          <p:cNvSpPr/>
          <p:nvPr/>
        </p:nvSpPr>
        <p:spPr>
          <a:xfrm>
            <a:off x="3487420" y="5079365"/>
            <a:ext cx="5328285"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可以理解为是一个降采样的</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448310" y="1701800"/>
            <a:ext cx="4064000" cy="583565"/>
          </a:xfrm>
          <a:prstGeom prst="rect">
            <a:avLst/>
          </a:prstGeom>
          <a:noFill/>
        </p:spPr>
        <p:txBody>
          <a:bodyPr wrap="square" rtlCol="0">
            <a:spAutoFit/>
          </a:bodyPr>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平均池化</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在选中区域中取</a:t>
            </a:r>
            <a:r>
              <a:rPr lang="zh-CN" altLang="en-US" sz="1600">
                <a:latin typeface="微软雅黑" panose="020B0503020204020204" pitchFamily="34" charset="-122"/>
                <a:ea typeface="微软雅黑" panose="020B0503020204020204" pitchFamily="34" charset="-122"/>
              </a:rPr>
              <a:t>平均值</a:t>
            </a:r>
            <a:endParaRPr lang="zh-CN" altLang="en-US" sz="16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最大池化</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在选中区域中取</a:t>
            </a:r>
            <a:r>
              <a:rPr lang="zh-CN" altLang="en-US" sz="1600">
                <a:latin typeface="微软雅黑" panose="020B0503020204020204" pitchFamily="34" charset="-122"/>
                <a:ea typeface="微软雅黑" panose="020B0503020204020204" pitchFamily="34" charset="-122"/>
              </a:rPr>
              <a:t>最大值</a:t>
            </a:r>
            <a:endParaRPr lang="zh-CN" altLang="en-US" sz="16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66115" y="2388235"/>
            <a:ext cx="5107305" cy="2400935"/>
          </a:xfrm>
          <a:prstGeom prst="rect">
            <a:avLst/>
          </a:prstGeom>
        </p:spPr>
      </p:pic>
      <p:pic>
        <p:nvPicPr>
          <p:cNvPr id="16" name="图片 1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956300" y="2388235"/>
            <a:ext cx="5107305" cy="2400935"/>
          </a:xfrm>
          <a:prstGeom prst="rect">
            <a:avLst/>
          </a:prstGeom>
        </p:spPr>
      </p:pic>
      <p:sp>
        <p:nvSpPr>
          <p:cNvPr id="18" name="矩形 17"/>
          <p:cNvSpPr/>
          <p:nvPr/>
        </p:nvSpPr>
        <p:spPr>
          <a:xfrm>
            <a:off x="7894955" y="2920365"/>
            <a:ext cx="855980" cy="337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average</a:t>
            </a:r>
            <a:endParaRPr lang="en-US" altLang="zh-CN" sz="1400">
              <a:latin typeface="微软雅黑" panose="020B0503020204020204" pitchFamily="34" charset="-122"/>
              <a:ea typeface="微软雅黑" panose="020B0503020204020204" pitchFamily="34" charset="-122"/>
            </a:endParaRPr>
          </a:p>
        </p:txBody>
      </p:sp>
      <p:sp>
        <p:nvSpPr>
          <p:cNvPr id="19" name="矩形 18"/>
          <p:cNvSpPr/>
          <p:nvPr/>
        </p:nvSpPr>
        <p:spPr>
          <a:xfrm>
            <a:off x="9990455" y="3116580"/>
            <a:ext cx="394335" cy="3937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3</a:t>
            </a:r>
            <a:endParaRPr lang="en-US" altLang="zh-CN" sz="1400">
              <a:latin typeface="微软雅黑" panose="020B0503020204020204" pitchFamily="34" charset="-122"/>
              <a:ea typeface="微软雅黑" panose="020B0503020204020204" pitchFamily="34" charset="-122"/>
            </a:endParaRPr>
          </a:p>
        </p:txBody>
      </p:sp>
      <p:sp>
        <p:nvSpPr>
          <p:cNvPr id="20" name="矩形 19"/>
          <p:cNvSpPr/>
          <p:nvPr/>
        </p:nvSpPr>
        <p:spPr>
          <a:xfrm>
            <a:off x="10384790" y="3116580"/>
            <a:ext cx="380365" cy="3937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5</a:t>
            </a:r>
            <a:endParaRPr lang="en-US" altLang="zh-CN" sz="1400">
              <a:latin typeface="微软雅黑" panose="020B0503020204020204" pitchFamily="34" charset="-122"/>
              <a:ea typeface="微软雅黑" panose="020B0503020204020204" pitchFamily="34" charset="-122"/>
            </a:endParaRPr>
          </a:p>
        </p:txBody>
      </p:sp>
      <p:sp>
        <p:nvSpPr>
          <p:cNvPr id="21" name="矩形 20"/>
          <p:cNvSpPr/>
          <p:nvPr/>
        </p:nvSpPr>
        <p:spPr>
          <a:xfrm>
            <a:off x="9990455" y="3510280"/>
            <a:ext cx="394335" cy="3873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2</a:t>
            </a:r>
            <a:endParaRPr lang="en-US" altLang="zh-CN" sz="1400">
              <a:latin typeface="微软雅黑" panose="020B0503020204020204" pitchFamily="34" charset="-122"/>
              <a:ea typeface="微软雅黑" panose="020B0503020204020204" pitchFamily="34" charset="-122"/>
            </a:endParaRPr>
          </a:p>
        </p:txBody>
      </p:sp>
      <p:sp>
        <p:nvSpPr>
          <p:cNvPr id="22" name="矩形 21"/>
          <p:cNvSpPr/>
          <p:nvPr/>
        </p:nvSpPr>
        <p:spPr>
          <a:xfrm>
            <a:off x="10384790" y="3510280"/>
            <a:ext cx="379730" cy="38735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微软雅黑" panose="020B0503020204020204" pitchFamily="34" charset="-122"/>
                <a:ea typeface="微软雅黑" panose="020B0503020204020204" pitchFamily="34" charset="-122"/>
              </a:rPr>
              <a:t>2</a:t>
            </a:r>
            <a:endParaRPr lang="en-US" altLang="zh-CN" sz="14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8310" y="1181690"/>
            <a:ext cx="1841499" cy="36933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3</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）激活</a:t>
            </a:r>
            <a:r>
              <a:rPr lang="zh-CN" sz="1400" b="1" dirty="0">
                <a:latin typeface="微软雅黑" panose="020B0503020204020204" pitchFamily="34" charset="-122"/>
                <a:ea typeface="微软雅黑" panose="020B0503020204020204" pitchFamily="34" charset="-122"/>
                <a:cs typeface="Times New Roman" panose="02020603050405020304" pitchFamily="18" charset="0"/>
              </a:rPr>
              <a:t>函数</a:t>
            </a:r>
            <a:endParaRPr lang="zh-CN"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8" name="矩形 117"/>
          <p:cNvSpPr/>
          <p:nvPr/>
        </p:nvSpPr>
        <p:spPr>
          <a:xfrm>
            <a:off x="448310" y="4077335"/>
            <a:ext cx="2044065" cy="369570"/>
          </a:xfrm>
          <a:prstGeom prst="rect">
            <a:avLst/>
          </a:prstGeom>
          <a:solidFill>
            <a:srgbClr val="782D7F"/>
          </a:solidFill>
          <a:ln>
            <a:solidFill>
              <a:srgbClr val="782D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为什么要使用激活</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函数：</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427990" y="1708785"/>
            <a:ext cx="10635615" cy="521970"/>
          </a:xfrm>
          <a:prstGeom prst="rect">
            <a:avLst/>
          </a:prstGeom>
          <a:noFill/>
        </p:spPr>
        <p:txBody>
          <a:bodyPr wrap="square" rtlCol="0">
            <a:spAutoFit/>
          </a:bodyPr>
          <a:p>
            <a:pPr indent="0">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我们会发现在每一层的神经网络输出后都会使用一个函数（比如</a:t>
            </a:r>
            <a:r>
              <a:rPr lang="zh-CN" altLang="en-US" sz="1400">
                <a:solidFill>
                  <a:srgbClr val="FF0000"/>
                </a:solidFill>
                <a:latin typeface="微软雅黑" panose="020B0503020204020204" pitchFamily="34" charset="-122"/>
                <a:ea typeface="微软雅黑" panose="020B0503020204020204" pitchFamily="34" charset="-122"/>
              </a:rPr>
              <a:t>sigmoid，tanh，Relu</a:t>
            </a:r>
            <a:r>
              <a:rPr lang="zh-CN" altLang="en-US" sz="1400">
                <a:latin typeface="微软雅黑" panose="020B0503020204020204" pitchFamily="34" charset="-122"/>
                <a:ea typeface="微软雅黑" panose="020B0503020204020204" pitchFamily="34" charset="-122"/>
              </a:rPr>
              <a:t>等等）对结果进行运算，这个函数就是激活函数</a:t>
            </a:r>
            <a:r>
              <a:rPr lang="zh-CN" altLang="en-US" sz="1400">
                <a:solidFill>
                  <a:srgbClr val="FF0000"/>
                </a:solidFill>
                <a:latin typeface="微软雅黑" panose="020B0503020204020204" pitchFamily="34" charset="-122"/>
                <a:ea typeface="微软雅黑" panose="020B0503020204020204" pitchFamily="34" charset="-122"/>
              </a:rPr>
              <a:t>（Activation Function）</a:t>
            </a:r>
            <a:r>
              <a:rPr lang="en-US" altLang="zh-CN" sz="1400">
                <a:latin typeface="微软雅黑" panose="020B0503020204020204" pitchFamily="34" charset="-122"/>
                <a:ea typeface="微软雅黑" panose="020B0503020204020204" pitchFamily="34" charset="-122"/>
                <a:sym typeface="+mn-ea"/>
              </a:rPr>
              <a:t>——</a:t>
            </a:r>
            <a:r>
              <a:rPr lang="zh-CN" altLang="en-US" sz="1400">
                <a:latin typeface="微软雅黑" panose="020B0503020204020204" pitchFamily="34" charset="-122"/>
                <a:ea typeface="微软雅黑" panose="020B0503020204020204" pitchFamily="34" charset="-122"/>
                <a:sym typeface="+mn-ea"/>
              </a:rPr>
              <a:t>模拟神经元细胞（激活函数最终决定了是否传递信号以及要发射给下一个神经元的内容）</a:t>
            </a:r>
            <a:endParaRPr lang="zh-CN" altLang="en-US" sz="1400">
              <a:latin typeface="微软雅黑" panose="020B0503020204020204" pitchFamily="34" charset="-122"/>
              <a:ea typeface="微软雅黑" panose="020B0503020204020204" pitchFamily="34" charset="-122"/>
              <a:sym typeface="+mn-ea"/>
            </a:endParaRPr>
          </a:p>
        </p:txBody>
      </p:sp>
      <p:pic>
        <p:nvPicPr>
          <p:cNvPr id="109" name="图片 108"/>
          <p:cNvPicPr/>
          <p:nvPr/>
        </p:nvPicPr>
        <p:blipFill>
          <a:blip r:embed="rId1"/>
          <a:srcRect b="21492"/>
          <a:stretch>
            <a:fillRect/>
          </a:stretch>
        </p:blipFill>
        <p:spPr>
          <a:xfrm>
            <a:off x="427990" y="2230755"/>
            <a:ext cx="7515225" cy="1567815"/>
          </a:xfrm>
          <a:prstGeom prst="rect">
            <a:avLst/>
          </a:prstGeom>
          <a:noFill/>
          <a:ln w="9525">
            <a:noFill/>
          </a:ln>
        </p:spPr>
      </p:pic>
      <p:sp>
        <p:nvSpPr>
          <p:cNvPr id="3" name="文本框 2"/>
          <p:cNvSpPr txBox="1"/>
          <p:nvPr/>
        </p:nvSpPr>
        <p:spPr>
          <a:xfrm>
            <a:off x="427990" y="4655820"/>
            <a:ext cx="10635615" cy="1168400"/>
          </a:xfrm>
          <a:prstGeom prst="rect">
            <a:avLst/>
          </a:prstGeom>
          <a:noFill/>
        </p:spPr>
        <p:txBody>
          <a:bodyPr wrap="square" rtlCol="0">
            <a:spAutoFit/>
          </a:bodyPr>
          <a:p>
            <a:pPr indent="0">
              <a:buFont typeface="Arial" panose="020B0604020202020204" pitchFamily="34" charset="0"/>
              <a:buNone/>
            </a:pPr>
            <a:r>
              <a:rPr lang="zh-CN" sz="1400">
                <a:latin typeface="微软雅黑" panose="020B0503020204020204" pitchFamily="34" charset="-122"/>
                <a:ea typeface="微软雅黑" panose="020B0503020204020204" pitchFamily="34" charset="-122"/>
              </a:rPr>
              <a:t>在输入中引入非线性，</a:t>
            </a:r>
            <a:r>
              <a:rPr sz="1400">
                <a:latin typeface="微软雅黑" panose="020B0503020204020204" pitchFamily="34" charset="-122"/>
                <a:ea typeface="微软雅黑" panose="020B0503020204020204" pitchFamily="34" charset="-122"/>
              </a:rPr>
              <a:t>使得神经网络可以逼近其他的任何非线性函数，这样可以使得神经网络应用到更多非线性模型中</a:t>
            </a:r>
            <a:r>
              <a:rPr lang="zh-CN" sz="1400">
                <a:latin typeface="微软雅黑" panose="020B0503020204020204" pitchFamily="34" charset="-122"/>
                <a:ea typeface="微软雅黑" panose="020B0503020204020204" pitchFamily="34" charset="-122"/>
              </a:rPr>
              <a:t>，增强了网络的表示能力和学习能力，通常具有以下</a:t>
            </a:r>
            <a:r>
              <a:rPr lang="zh-CN" sz="1400">
                <a:latin typeface="微软雅黑" panose="020B0503020204020204" pitchFamily="34" charset="-122"/>
                <a:ea typeface="微软雅黑" panose="020B0503020204020204" pitchFamily="34" charset="-122"/>
              </a:rPr>
              <a:t>性质：</a:t>
            </a:r>
            <a:endParaRPr lang="zh-CN" sz="1400">
              <a:latin typeface="微软雅黑" panose="020B0503020204020204" pitchFamily="34" charset="-122"/>
              <a:ea typeface="微软雅黑" panose="020B0503020204020204" pitchFamily="34" charset="-122"/>
            </a:endParaRPr>
          </a:p>
          <a:p>
            <a:pPr indent="0">
              <a:buFont typeface="Arial" panose="020B0604020202020204" pitchFamily="34" charset="0"/>
              <a:buNone/>
            </a:pPr>
            <a:r>
              <a:rPr lang="en-US" altLang="zh-CN" sz="600">
                <a:solidFill>
                  <a:schemeClr val="tx1"/>
                </a:solidFill>
                <a:latin typeface="微软雅黑" panose="020B0503020204020204" pitchFamily="34" charset="-122"/>
                <a:ea typeface="微软雅黑" panose="020B0503020204020204" pitchFamily="34" charset="-122"/>
              </a:rPr>
              <a:t> </a:t>
            </a:r>
            <a:endParaRPr lang="zh-CN" sz="140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rPr>
              <a:t>连续并可导（允许少数点上不可导），可导的激活函数可以直接利用数值优化的方法来学习网络参数；</a:t>
            </a:r>
            <a:endParaRPr lang="en-US" altLang="zh-CN" sz="12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rPr>
              <a:t>激活函数及其导数要尽可能简单一些，太复杂不利于提高网络计算率；</a:t>
            </a:r>
            <a:endParaRPr lang="en-US" altLang="zh-CN" sz="12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rPr>
              <a:t>激活函数的导函数值域要在一个合适的区间内，不能太大也不能太小，否则会影响训练的效率和稳定性</a:t>
            </a:r>
            <a:endParaRPr lang="en-US" altLang="zh-CN" sz="1200">
              <a:latin typeface="微软雅黑" panose="020B0503020204020204" pitchFamily="34" charset="-122"/>
              <a:ea typeface="微软雅黑" panose="020B0503020204020204" pitchFamily="34" charset="-122"/>
            </a:endParaRPr>
          </a:p>
        </p:txBody>
      </p:sp>
      <p:pic>
        <p:nvPicPr>
          <p:cNvPr id="110" name="图片 109"/>
          <p:cNvPicPr/>
          <p:nvPr/>
        </p:nvPicPr>
        <p:blipFill>
          <a:blip r:embed="rId2"/>
          <a:stretch>
            <a:fillRect/>
          </a:stretch>
        </p:blipFill>
        <p:spPr>
          <a:xfrm>
            <a:off x="7866380" y="2230755"/>
            <a:ext cx="4065270" cy="242506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7680,&quot;width&quot;:9195}"/>
</p:tagLst>
</file>

<file path=ppt/tags/tag2.xml><?xml version="1.0" encoding="utf-8"?>
<p:tagLst xmlns:p="http://schemas.openxmlformats.org/presentationml/2006/main">
  <p:tag name="KSO_WM_UNIT_PLACING_PICTURE_USER_VIEWPORT" val="{&quot;height&quot;:1578.3212598425196,&quot;width&quot;:1043.6456692913387}"/>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5305944e-5594-4c69-86a8-99a4ada176ea}"/>
  <p:tag name="TABLE_ENDDRAG_ORIGIN_RECT" val="155*141"/>
  <p:tag name="TABLE_ENDDRAG_RECT" val="35*185*155*141"/>
</p:tagLst>
</file>

<file path=ppt/tags/tag5.xml><?xml version="1.0" encoding="utf-8"?>
<p:tagLst xmlns:p="http://schemas.openxmlformats.org/presentationml/2006/main">
  <p:tag name="KSO_WM_UNIT_TABLE_BEAUTIFY" val="smartTable{8ddfc25c-6c0b-4cb9-abfd-564d012ce51b}"/>
  <p:tag name="TABLE_ENDDRAG_ORIGIN_RECT" val="87*77"/>
  <p:tag name="TABLE_ENDDRAG_RECT" val="247*225*87*77"/>
</p:tagLst>
</file>

<file path=ppt/tags/tag6.xml><?xml version="1.0" encoding="utf-8"?>
<p:tagLst xmlns:p="http://schemas.openxmlformats.org/presentationml/2006/main">
  <p:tag name="KSO_WM_UNIT_TABLE_BEAUTIFY" val="smartTable{beaf042d-2f11-4fe0-84ea-ecf24b9f56de}"/>
  <p:tag name="TABLE_ENDDRAG_ORIGIN_RECT" val="131*101"/>
  <p:tag name="TABLE_ENDDRAG_RECT" val="339*201*131*101"/>
</p:tagLst>
</file>

<file path=ppt/tags/tag7.xml><?xml version="1.0" encoding="utf-8"?>
<p:tagLst xmlns:p="http://schemas.openxmlformats.org/presentationml/2006/main">
  <p:tag name="COMMONDATA" val="eyJoZGlkIjoiNzA5ZWIzNDZhOWQ5OGI2YTNmYWQyMDU1ZTUwZmFiNTYifQ=="/>
  <p:tag name="KSO_WPP_MARK_KEY" val="b959cf55-ed03-4582-a374-a9c477df5eae"/>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4049</Words>
  <Application>WPS 演示</Application>
  <PresentationFormat>宽屏</PresentationFormat>
  <Paragraphs>293</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17</vt:i4>
      </vt:variant>
    </vt:vector>
  </HeadingPairs>
  <TitlesOfParts>
    <vt:vector size="33" baseType="lpstr">
      <vt:lpstr>Arial</vt:lpstr>
      <vt:lpstr>宋体</vt:lpstr>
      <vt:lpstr>Wingdings</vt:lpstr>
      <vt:lpstr>禹卫书法行书简体</vt:lpstr>
      <vt:lpstr>Times New Roman</vt:lpstr>
      <vt:lpstr>楷体</vt:lpstr>
      <vt:lpstr>华文新魏</vt:lpstr>
      <vt:lpstr>微软雅黑</vt:lpstr>
      <vt:lpstr>等线</vt:lpstr>
      <vt:lpstr>Calibri</vt:lpstr>
      <vt:lpstr>Arial Unicode MS</vt:lpstr>
      <vt:lpstr>1_自定义设计方案</vt:lpstr>
      <vt:lpstr>Office 主题​​</vt:lpstr>
      <vt:lpstr>自定义设计方案</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Yuxuan Liu (FA Talent)</dc:creator>
  <cp:lastModifiedBy>一泠汀</cp:lastModifiedBy>
  <cp:revision>10</cp:revision>
  <dcterms:created xsi:type="dcterms:W3CDTF">2022-10-10T13:44:00Z</dcterms:created>
  <dcterms:modified xsi:type="dcterms:W3CDTF">2023-04-11T09:35:25Z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AF77F48119E74A4EBF1B0D5B70B0B62C</vt:lpwstr>
  </property>
  <property fmtid="{D5CDD505-2E9C-101B-9397-08002B2CF9AE}" pid="3" name="KSOProductBuildVer">
    <vt:lpwstr>2052-11.1.0.13703</vt:lpwstr>
  </property>
</Properties>
</file>