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474" y="4343223"/>
            <a:ext cx="5487053" cy="4115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25570" y="685619"/>
            <a:ext cx="6806862" cy="342955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685474" y="4343223"/>
            <a:ext cx="5487053" cy="4115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25570" y="685619"/>
            <a:ext cx="6806862" cy="342955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5474" y="4343223"/>
            <a:ext cx="5487053" cy="4115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25570" y="685619"/>
            <a:ext cx="6806862" cy="342955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685474" y="4343223"/>
            <a:ext cx="5487053" cy="4115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>
            <p:ph idx="2" type="sldImg"/>
          </p:nvPr>
        </p:nvSpPr>
        <p:spPr>
          <a:xfrm>
            <a:off x="25570" y="685619"/>
            <a:ext cx="6806862" cy="342955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685474" y="4343223"/>
            <a:ext cx="5487053" cy="4115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>
            <p:ph idx="2" type="sldImg"/>
          </p:nvPr>
        </p:nvSpPr>
        <p:spPr>
          <a:xfrm>
            <a:off x="25570" y="685619"/>
            <a:ext cx="6806862" cy="342955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685474" y="4343223"/>
            <a:ext cx="5487053" cy="4115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>
            <p:ph idx="2" type="sldImg"/>
          </p:nvPr>
        </p:nvSpPr>
        <p:spPr>
          <a:xfrm>
            <a:off x="25570" y="685619"/>
            <a:ext cx="6806862" cy="342955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685474" y="4343223"/>
            <a:ext cx="5487053" cy="4115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>
            <p:ph idx="2" type="sldImg"/>
          </p:nvPr>
        </p:nvSpPr>
        <p:spPr>
          <a:xfrm>
            <a:off x="25570" y="685619"/>
            <a:ext cx="6806862" cy="342955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x="685474" y="4343223"/>
            <a:ext cx="5487053" cy="4115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>
            <p:ph idx="2" type="sldImg"/>
          </p:nvPr>
        </p:nvSpPr>
        <p:spPr>
          <a:xfrm>
            <a:off x="25570" y="685619"/>
            <a:ext cx="6806862" cy="342955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685474" y="4343223"/>
            <a:ext cx="5487053" cy="4115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>
            <p:ph idx="2" type="sldImg"/>
          </p:nvPr>
        </p:nvSpPr>
        <p:spPr>
          <a:xfrm>
            <a:off x="25570" y="685619"/>
            <a:ext cx="6806862" cy="342955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685474" y="4343223"/>
            <a:ext cx="5487053" cy="4115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>
            <p:ph idx="2" type="sldImg"/>
          </p:nvPr>
        </p:nvSpPr>
        <p:spPr>
          <a:xfrm>
            <a:off x="25570" y="685619"/>
            <a:ext cx="6806862" cy="342955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685474" y="4343223"/>
            <a:ext cx="5487053" cy="4115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>
            <p:ph idx="2" type="sldImg"/>
          </p:nvPr>
        </p:nvSpPr>
        <p:spPr>
          <a:xfrm>
            <a:off x="25570" y="685619"/>
            <a:ext cx="6806862" cy="342955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685474" y="4343223"/>
            <a:ext cx="5487053" cy="4115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25570" y="685619"/>
            <a:ext cx="6806862" cy="342955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1" type="body"/>
          </p:nvPr>
        </p:nvSpPr>
        <p:spPr>
          <a:xfrm>
            <a:off x="685474" y="4343223"/>
            <a:ext cx="5487053" cy="4115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>
            <p:ph idx="2" type="sldImg"/>
          </p:nvPr>
        </p:nvSpPr>
        <p:spPr>
          <a:xfrm>
            <a:off x="25570" y="685619"/>
            <a:ext cx="6806862" cy="342955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685474" y="4343223"/>
            <a:ext cx="5487053" cy="4115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25570" y="685619"/>
            <a:ext cx="6806862" cy="342955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1" type="body"/>
          </p:nvPr>
        </p:nvSpPr>
        <p:spPr>
          <a:xfrm>
            <a:off x="685474" y="4343223"/>
            <a:ext cx="5487053" cy="4115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>
            <p:ph idx="2" type="sldImg"/>
          </p:nvPr>
        </p:nvSpPr>
        <p:spPr>
          <a:xfrm>
            <a:off x="25570" y="685619"/>
            <a:ext cx="6806862" cy="342955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685474" y="4343223"/>
            <a:ext cx="5487053" cy="4115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>
            <p:ph idx="2" type="sldImg"/>
          </p:nvPr>
        </p:nvSpPr>
        <p:spPr>
          <a:xfrm>
            <a:off x="25570" y="685619"/>
            <a:ext cx="6806862" cy="342955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idx="1" type="body"/>
          </p:nvPr>
        </p:nvSpPr>
        <p:spPr>
          <a:xfrm>
            <a:off x="685474" y="4343223"/>
            <a:ext cx="5487053" cy="4115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>
            <p:ph idx="2" type="sldImg"/>
          </p:nvPr>
        </p:nvSpPr>
        <p:spPr>
          <a:xfrm>
            <a:off x="25570" y="685619"/>
            <a:ext cx="6806862" cy="342955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idx="1" type="body"/>
          </p:nvPr>
        </p:nvSpPr>
        <p:spPr>
          <a:xfrm>
            <a:off x="685474" y="4343223"/>
            <a:ext cx="5487053" cy="4115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>
            <p:ph idx="2" type="sldImg"/>
          </p:nvPr>
        </p:nvSpPr>
        <p:spPr>
          <a:xfrm>
            <a:off x="25570" y="685619"/>
            <a:ext cx="6806862" cy="342955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idx="1" type="body"/>
          </p:nvPr>
        </p:nvSpPr>
        <p:spPr>
          <a:xfrm>
            <a:off x="685474" y="4343223"/>
            <a:ext cx="5487053" cy="4115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>
            <p:ph idx="2" type="sldImg"/>
          </p:nvPr>
        </p:nvSpPr>
        <p:spPr>
          <a:xfrm>
            <a:off x="25570" y="685619"/>
            <a:ext cx="6806862" cy="342955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idx="1" type="body"/>
          </p:nvPr>
        </p:nvSpPr>
        <p:spPr>
          <a:xfrm>
            <a:off x="685474" y="4343223"/>
            <a:ext cx="5487053" cy="4115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>
            <p:ph idx="2" type="sldImg"/>
          </p:nvPr>
        </p:nvSpPr>
        <p:spPr>
          <a:xfrm>
            <a:off x="25570" y="685619"/>
            <a:ext cx="6806862" cy="342955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idx="1" type="body"/>
          </p:nvPr>
        </p:nvSpPr>
        <p:spPr>
          <a:xfrm>
            <a:off x="685474" y="4343223"/>
            <a:ext cx="5487053" cy="4115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>
            <p:ph idx="2" type="sldImg"/>
          </p:nvPr>
        </p:nvSpPr>
        <p:spPr>
          <a:xfrm>
            <a:off x="25570" y="685619"/>
            <a:ext cx="6806862" cy="342955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idx="1" type="body"/>
          </p:nvPr>
        </p:nvSpPr>
        <p:spPr>
          <a:xfrm>
            <a:off x="685474" y="4343223"/>
            <a:ext cx="5487053" cy="4115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>
            <p:ph idx="2" type="sldImg"/>
          </p:nvPr>
        </p:nvSpPr>
        <p:spPr>
          <a:xfrm>
            <a:off x="25570" y="685619"/>
            <a:ext cx="6806862" cy="342955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685474" y="4343223"/>
            <a:ext cx="5487053" cy="4115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25570" y="685619"/>
            <a:ext cx="6806862" cy="342955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idx="1" type="body"/>
          </p:nvPr>
        </p:nvSpPr>
        <p:spPr>
          <a:xfrm>
            <a:off x="685474" y="4343223"/>
            <a:ext cx="5487053" cy="4115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>
            <p:ph idx="2" type="sldImg"/>
          </p:nvPr>
        </p:nvSpPr>
        <p:spPr>
          <a:xfrm>
            <a:off x="25570" y="685619"/>
            <a:ext cx="6806862" cy="342955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idx="1" type="body"/>
          </p:nvPr>
        </p:nvSpPr>
        <p:spPr>
          <a:xfrm>
            <a:off x="685474" y="4343223"/>
            <a:ext cx="5487053" cy="4115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>
            <p:ph idx="2" type="sldImg"/>
          </p:nvPr>
        </p:nvSpPr>
        <p:spPr>
          <a:xfrm>
            <a:off x="25570" y="685619"/>
            <a:ext cx="6806862" cy="342955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idx="1" type="body"/>
          </p:nvPr>
        </p:nvSpPr>
        <p:spPr>
          <a:xfrm>
            <a:off x="685474" y="4343223"/>
            <a:ext cx="5487053" cy="4115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/>
          <p:nvPr>
            <p:ph idx="2" type="sldImg"/>
          </p:nvPr>
        </p:nvSpPr>
        <p:spPr>
          <a:xfrm>
            <a:off x="25570" y="685619"/>
            <a:ext cx="6806862" cy="342955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idx="1" type="body"/>
          </p:nvPr>
        </p:nvSpPr>
        <p:spPr>
          <a:xfrm>
            <a:off x="685474" y="4343223"/>
            <a:ext cx="5487053" cy="4115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>
            <p:ph idx="2" type="sldImg"/>
          </p:nvPr>
        </p:nvSpPr>
        <p:spPr>
          <a:xfrm>
            <a:off x="25570" y="685619"/>
            <a:ext cx="6806862" cy="342955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idx="1" type="body"/>
          </p:nvPr>
        </p:nvSpPr>
        <p:spPr>
          <a:xfrm>
            <a:off x="685474" y="4343223"/>
            <a:ext cx="5487053" cy="4115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>
            <p:ph idx="2" type="sldImg"/>
          </p:nvPr>
        </p:nvSpPr>
        <p:spPr>
          <a:xfrm>
            <a:off x="25570" y="685619"/>
            <a:ext cx="6806862" cy="342955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idx="1" type="body"/>
          </p:nvPr>
        </p:nvSpPr>
        <p:spPr>
          <a:xfrm>
            <a:off x="685474" y="4343223"/>
            <a:ext cx="5487053" cy="4115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Shape 310"/>
          <p:cNvSpPr/>
          <p:nvPr>
            <p:ph idx="2" type="sldImg"/>
          </p:nvPr>
        </p:nvSpPr>
        <p:spPr>
          <a:xfrm>
            <a:off x="25570" y="685619"/>
            <a:ext cx="6806862" cy="342955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idx="1" type="body"/>
          </p:nvPr>
        </p:nvSpPr>
        <p:spPr>
          <a:xfrm>
            <a:off x="685474" y="4343223"/>
            <a:ext cx="5487053" cy="4115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/>
          <p:nvPr>
            <p:ph idx="2" type="sldImg"/>
          </p:nvPr>
        </p:nvSpPr>
        <p:spPr>
          <a:xfrm>
            <a:off x="25570" y="685619"/>
            <a:ext cx="6806862" cy="342955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idx="1" type="body"/>
          </p:nvPr>
        </p:nvSpPr>
        <p:spPr>
          <a:xfrm>
            <a:off x="685474" y="4343223"/>
            <a:ext cx="5487053" cy="4115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>
            <p:ph idx="2" type="sldImg"/>
          </p:nvPr>
        </p:nvSpPr>
        <p:spPr>
          <a:xfrm>
            <a:off x="25570" y="685619"/>
            <a:ext cx="6806862" cy="342955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idx="1" type="body"/>
          </p:nvPr>
        </p:nvSpPr>
        <p:spPr>
          <a:xfrm>
            <a:off x="685474" y="4343223"/>
            <a:ext cx="5487053" cy="4115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/>
          <p:nvPr>
            <p:ph idx="2" type="sldImg"/>
          </p:nvPr>
        </p:nvSpPr>
        <p:spPr>
          <a:xfrm>
            <a:off x="25570" y="685619"/>
            <a:ext cx="6806862" cy="342955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idx="1" type="body"/>
          </p:nvPr>
        </p:nvSpPr>
        <p:spPr>
          <a:xfrm>
            <a:off x="685474" y="4343223"/>
            <a:ext cx="5487053" cy="4115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Shape 338"/>
          <p:cNvSpPr/>
          <p:nvPr>
            <p:ph idx="2" type="sldImg"/>
          </p:nvPr>
        </p:nvSpPr>
        <p:spPr>
          <a:xfrm>
            <a:off x="25570" y="685619"/>
            <a:ext cx="6806862" cy="342955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474" y="4343223"/>
            <a:ext cx="5487053" cy="4115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25570" y="685619"/>
            <a:ext cx="6806862" cy="342955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idx="1" type="body"/>
          </p:nvPr>
        </p:nvSpPr>
        <p:spPr>
          <a:xfrm>
            <a:off x="685474" y="4343223"/>
            <a:ext cx="5487053" cy="4115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Shape 344"/>
          <p:cNvSpPr/>
          <p:nvPr>
            <p:ph idx="2" type="sldImg"/>
          </p:nvPr>
        </p:nvSpPr>
        <p:spPr>
          <a:xfrm>
            <a:off x="25570" y="685619"/>
            <a:ext cx="6806862" cy="342955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685474" y="4343223"/>
            <a:ext cx="5487053" cy="4115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25570" y="685619"/>
            <a:ext cx="6806862" cy="342955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685474" y="4343223"/>
            <a:ext cx="5487053" cy="4115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25570" y="685619"/>
            <a:ext cx="6806862" cy="342955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685474" y="4343223"/>
            <a:ext cx="5487053" cy="4115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25570" y="685619"/>
            <a:ext cx="6806862" cy="342955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685474" y="4343223"/>
            <a:ext cx="5487053" cy="4115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25570" y="685619"/>
            <a:ext cx="6806862" cy="342955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685474" y="4343223"/>
            <a:ext cx="5487053" cy="4115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25570" y="685619"/>
            <a:ext cx="6806862" cy="342955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dia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objec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ekop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van twee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gelijking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3" type="body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4" type="body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lleen titel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eg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met bijschrift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fbeelding met bijschrift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1792288" y="3600450"/>
            <a:ext cx="5486400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8" name="Shape 108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1792288" y="4025503"/>
            <a:ext cx="5486400" cy="6036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verticale teks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 rot="5400000">
            <a:off x="2874764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e titel en teks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pencil.evolus.vn/" TargetMode="External"/><Relationship Id="rId4" Type="http://schemas.openxmlformats.org/officeDocument/2006/relationships/image" Target="../media/image1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ninjamock.com/" TargetMode="External"/><Relationship Id="rId4" Type="http://schemas.openxmlformats.org/officeDocument/2006/relationships/image" Target="../media/image2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www.sketchapp.com/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balsamiq.com/" TargetMode="External"/><Relationship Id="rId4" Type="http://schemas.openxmlformats.org/officeDocument/2006/relationships/hyperlink" Target="https://bb.kdg.be/webapps/blackboard/content/listContentEditable.jsp?content_id=_334602_1&amp;course_id=_11333_1#contextMenu" TargetMode="External"/><Relationship Id="rId5" Type="http://schemas.openxmlformats.org/officeDocument/2006/relationships/image" Target="../media/image22.gif"/><Relationship Id="rId6" Type="http://schemas.openxmlformats.org/officeDocument/2006/relationships/hyperlink" Target="https://bb.kdg.be/webapps/blackboard/content/listContentEditable.jsp?content_id=_334602_1&amp;course_id=_11333_1" TargetMode="External"/><Relationship Id="rId7" Type="http://schemas.openxmlformats.org/officeDocument/2006/relationships/image" Target="../media/image23.gif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9.jpg"/><Relationship Id="rId4" Type="http://schemas.openxmlformats.org/officeDocument/2006/relationships/hyperlink" Target="http://www.cssauthor.com/mobile-wireframe-kit-psd/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4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britzerbo.wordpress.com/tag/mobile-first/" TargetMode="External"/><Relationship Id="rId4" Type="http://schemas.openxmlformats.org/officeDocument/2006/relationships/hyperlink" Target="https://britzerbo.wordpress.com/tag/mobile-first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/>
        </p:nvSpPr>
        <p:spPr>
          <a:xfrm>
            <a:off x="12" y="945680"/>
            <a:ext cx="9144000" cy="22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" sz="80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Fase 1</a:t>
            </a:r>
            <a:br>
              <a:rPr b="0" i="0" lang="nl" sz="54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</a:br>
            <a:br>
              <a:rPr b="0" i="0" lang="nl" sz="54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</a:br>
            <a:r>
              <a:rPr b="0" i="0" lang="nl" sz="5400" u="none" cap="none" strike="noStrike">
                <a:solidFill>
                  <a:srgbClr val="76923C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Concepting &amp; Wireframing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Shape 1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8822" y="834169"/>
            <a:ext cx="5846354" cy="3475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Shape 182"/>
          <p:cNvPicPr preferRelativeResize="0"/>
          <p:nvPr/>
        </p:nvPicPr>
        <p:blipFill rotWithShape="1">
          <a:blip r:embed="rId3">
            <a:alphaModFix/>
          </a:blip>
          <a:srcRect b="65541" l="0" r="0" t="0"/>
          <a:stretch/>
        </p:blipFill>
        <p:spPr>
          <a:xfrm>
            <a:off x="2771800" y="735546"/>
            <a:ext cx="3667313" cy="3845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Shape 1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3688" y="1060764"/>
            <a:ext cx="5569301" cy="3131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Shape 1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5696" y="913511"/>
            <a:ext cx="5616624" cy="3538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Shape 1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9632" y="270771"/>
            <a:ext cx="4847578" cy="4847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Shape 2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9592" y="465516"/>
            <a:ext cx="7411516" cy="4168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Shape 2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624" y="627534"/>
            <a:ext cx="6492748" cy="3652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Shape 2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0538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Shape 2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2475"/>
            <a:ext cx="9144000" cy="4726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/>
        </p:nvSpPr>
        <p:spPr>
          <a:xfrm>
            <a:off x="500034" y="1075575"/>
            <a:ext cx="8286808" cy="23544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✓"/>
            </a:pPr>
            <a:r>
              <a:rPr b="0" i="0" lang="nl" sz="2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Nu ben je klaar om de verschillende pagina’s in detail uit te werken</a:t>
            </a:r>
            <a:endParaRPr/>
          </a:p>
          <a:p>
            <a:pPr indent="-34290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✓"/>
            </a:pPr>
            <a:r>
              <a:rPr b="0" i="0" lang="nl" sz="2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Je kan deze stap eventueel meteen digitaal doen</a:t>
            </a:r>
            <a:endParaRPr/>
          </a:p>
          <a:p>
            <a:pPr indent="-34290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✓"/>
            </a:pPr>
            <a:r>
              <a:rPr b="0" i="0" lang="nl" sz="2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Vaak is het sneller om dit eerst met de hand te doen</a:t>
            </a:r>
            <a:endParaRPr/>
          </a:p>
          <a:p>
            <a:pPr indent="-34290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✓"/>
            </a:pPr>
            <a:r>
              <a:rPr b="0" i="0" lang="nl" sz="2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Je moet wireframes maken voor zowel Desktop als Mobile devices</a:t>
            </a:r>
            <a:endParaRPr b="0" i="0" sz="22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3" name="Shape 223"/>
          <p:cNvSpPr txBox="1"/>
          <p:nvPr/>
        </p:nvSpPr>
        <p:spPr>
          <a:xfrm>
            <a:off x="571472" y="249662"/>
            <a:ext cx="8572528" cy="5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4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Stap 3 – Wireframes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/>
        </p:nvSpPr>
        <p:spPr>
          <a:xfrm>
            <a:off x="259845" y="477944"/>
            <a:ext cx="8784900" cy="2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" sz="60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“A picture is worth a thousand words”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800" u="none" cap="none" strike="noStrike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" sz="2400" u="none" cap="none" strike="noStrike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Het is veel effectiever om een idee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" sz="2400" u="none" cap="none" strike="noStrike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te verkopen aan een klant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" sz="2400" u="none" cap="none" strike="noStrike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door te tonen wat je in gedachten hebt,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" sz="2400" u="none" cap="none" strike="noStrike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dan het enkel uit te leggen met woorden</a:t>
            </a:r>
            <a:r>
              <a:rPr b="0" i="0" lang="nl" sz="2800" u="none" cap="none" strike="noStrike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b="0" i="0" sz="2800" u="none" cap="none" strike="noStrike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/>
        </p:nvSpPr>
        <p:spPr>
          <a:xfrm>
            <a:off x="500034" y="1075575"/>
            <a:ext cx="8286808" cy="27353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✓"/>
            </a:pPr>
            <a:r>
              <a:rPr b="0" i="0" lang="nl" sz="2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Mobile</a:t>
            </a:r>
            <a:endParaRPr/>
          </a:p>
          <a:p>
            <a:pPr indent="-34290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✓"/>
            </a:pPr>
            <a:r>
              <a:rPr b="0" i="0" lang="nl" sz="2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Maak eerst de wireframes voor weergave op mobiele toestellen (neem de kleinst mogelijke breedte)</a:t>
            </a:r>
            <a:endParaRPr/>
          </a:p>
          <a:p>
            <a:pPr indent="-34290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✓"/>
            </a:pPr>
            <a:r>
              <a:rPr b="0" i="0" lang="nl" sz="2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Dit vergt een andere aanpak aangezien je moet beslissen wat de belangrijkste informatie is</a:t>
            </a:r>
            <a:endParaRPr/>
          </a:p>
          <a:p>
            <a:pPr indent="-34290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✓"/>
            </a:pPr>
            <a:r>
              <a:rPr b="0" i="0" lang="nl" sz="2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Deze moet eerst, en aangepast aan de beperkte ruimte, worden weergegeven</a:t>
            </a:r>
            <a:endParaRPr/>
          </a:p>
        </p:txBody>
      </p:sp>
      <p:sp>
        <p:nvSpPr>
          <p:cNvPr id="229" name="Shape 229"/>
          <p:cNvSpPr txBox="1"/>
          <p:nvPr/>
        </p:nvSpPr>
        <p:spPr>
          <a:xfrm>
            <a:off x="544453" y="249492"/>
            <a:ext cx="8572528" cy="5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4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Stap 3 – Wireframes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Shape 2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43890"/>
            <a:ext cx="9144000" cy="3901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Shape 2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84386"/>
            <a:ext cx="9144000" cy="3420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Shape 244"/>
          <p:cNvPicPr preferRelativeResize="0"/>
          <p:nvPr/>
        </p:nvPicPr>
        <p:blipFill rotWithShape="1">
          <a:blip r:embed="rId3">
            <a:alphaModFix/>
          </a:blip>
          <a:srcRect b="56905" l="0" r="0" t="0"/>
          <a:stretch/>
        </p:blipFill>
        <p:spPr>
          <a:xfrm>
            <a:off x="107503" y="87474"/>
            <a:ext cx="9417481" cy="426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/>
        </p:nvSpPr>
        <p:spPr>
          <a:xfrm>
            <a:off x="500034" y="1075575"/>
            <a:ext cx="8286808" cy="12118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✓"/>
            </a:pPr>
            <a:r>
              <a:rPr b="0" i="0" lang="nl" sz="2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TIP! Als ik zelf vast zit, ga ik kijken naar wat de concurrent doet!</a:t>
            </a:r>
            <a:endParaRPr/>
          </a:p>
          <a:p>
            <a:pPr indent="-34290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✓"/>
            </a:pPr>
            <a:r>
              <a:rPr b="0" i="0" lang="nl" sz="2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Niet klakkeloos kopiëren, maar wel inspiratie opdoen!</a:t>
            </a:r>
            <a:endParaRPr/>
          </a:p>
        </p:txBody>
      </p:sp>
      <p:sp>
        <p:nvSpPr>
          <p:cNvPr id="250" name="Shape 250"/>
          <p:cNvSpPr txBox="1"/>
          <p:nvPr/>
        </p:nvSpPr>
        <p:spPr>
          <a:xfrm>
            <a:off x="571472" y="249662"/>
            <a:ext cx="8572528" cy="5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4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Stap 3 – Wireframes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Shape 255"/>
          <p:cNvPicPr preferRelativeResize="0"/>
          <p:nvPr/>
        </p:nvPicPr>
        <p:blipFill rotWithShape="1">
          <a:blip r:embed="rId3">
            <a:alphaModFix/>
          </a:blip>
          <a:srcRect b="0" l="0" r="46063" t="0"/>
          <a:stretch/>
        </p:blipFill>
        <p:spPr>
          <a:xfrm>
            <a:off x="23016" y="5233"/>
            <a:ext cx="9120984" cy="5186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/>
        </p:nvSpPr>
        <p:spPr>
          <a:xfrm>
            <a:off x="500034" y="1075575"/>
            <a:ext cx="8286808" cy="19736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✓"/>
            </a:pPr>
            <a:r>
              <a:rPr b="0" i="0" lang="nl" sz="2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Desktop</a:t>
            </a:r>
            <a:endParaRPr/>
          </a:p>
          <a:p>
            <a:pPr indent="-34290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✓"/>
            </a:pPr>
            <a:r>
              <a:rPr b="0" i="0" lang="nl" sz="2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Indien je over voldoende ruimte beschikt, kan je de inhoud ook op andere manieren schikken</a:t>
            </a:r>
            <a:endParaRPr/>
          </a:p>
          <a:p>
            <a:pPr indent="-34290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✓"/>
            </a:pPr>
            <a:r>
              <a:rPr b="0" i="0" lang="nl" sz="2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Mogelijk kan je ook extra dingen weergeven die op de mobiele versie niet worden getoond</a:t>
            </a:r>
            <a:endParaRPr/>
          </a:p>
        </p:txBody>
      </p:sp>
      <p:sp>
        <p:nvSpPr>
          <p:cNvPr id="261" name="Shape 261"/>
          <p:cNvSpPr txBox="1"/>
          <p:nvPr/>
        </p:nvSpPr>
        <p:spPr>
          <a:xfrm>
            <a:off x="571472" y="188321"/>
            <a:ext cx="8572528" cy="5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4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Stap 3 – Wireframes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Shape 2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16" y="736729"/>
            <a:ext cx="9120984" cy="3723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Shape 271"/>
          <p:cNvPicPr preferRelativeResize="0"/>
          <p:nvPr/>
        </p:nvPicPr>
        <p:blipFill rotWithShape="1">
          <a:blip r:embed="rId3">
            <a:alphaModFix/>
          </a:blip>
          <a:srcRect b="59491" l="0" r="0" t="1654"/>
          <a:stretch/>
        </p:blipFill>
        <p:spPr>
          <a:xfrm>
            <a:off x="2771800" y="0"/>
            <a:ext cx="4032448" cy="5041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Shape 2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1720" y="0"/>
            <a:ext cx="504883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/>
        </p:nvSpPr>
        <p:spPr>
          <a:xfrm>
            <a:off x="500034" y="1075575"/>
            <a:ext cx="8286808" cy="1592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✓"/>
            </a:pPr>
            <a:r>
              <a:rPr b="0" i="0" lang="nl" sz="2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Je kiest het onderwerp van je site</a:t>
            </a:r>
            <a:endParaRPr/>
          </a:p>
          <a:p>
            <a:pPr indent="-34290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✓"/>
            </a:pPr>
            <a:r>
              <a:rPr b="0" i="0" lang="nl" sz="2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Je verzamelt informatie</a:t>
            </a:r>
            <a:endParaRPr/>
          </a:p>
          <a:p>
            <a:pPr indent="-34290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✓"/>
            </a:pPr>
            <a:r>
              <a:rPr b="0" i="0" lang="nl" sz="2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Je schetst  de wireframes voor de </a:t>
            </a:r>
            <a:br>
              <a:rPr b="0" i="0" lang="nl" sz="2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0" i="0" lang="nl" sz="2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(minimum) 5 pagina’s die je gaat uitwerken</a:t>
            </a:r>
            <a:endParaRPr/>
          </a:p>
        </p:txBody>
      </p:sp>
      <p:sp>
        <p:nvSpPr>
          <p:cNvPr id="140" name="Shape 140"/>
          <p:cNvSpPr txBox="1"/>
          <p:nvPr/>
        </p:nvSpPr>
        <p:spPr>
          <a:xfrm>
            <a:off x="571472" y="195486"/>
            <a:ext cx="8572528" cy="5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" sz="40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Concepting &amp; Wireframes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Shape 281"/>
          <p:cNvPicPr preferRelativeResize="0"/>
          <p:nvPr/>
        </p:nvPicPr>
        <p:blipFill rotWithShape="1">
          <a:blip r:embed="rId3">
            <a:alphaModFix/>
          </a:blip>
          <a:srcRect b="0" l="14616" r="17409" t="0"/>
          <a:stretch/>
        </p:blipFill>
        <p:spPr>
          <a:xfrm>
            <a:off x="0" y="1113588"/>
            <a:ext cx="9144000" cy="2401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/>
        </p:nvSpPr>
        <p:spPr>
          <a:xfrm>
            <a:off x="500034" y="1075575"/>
            <a:ext cx="8286808" cy="3116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✓"/>
            </a:pPr>
            <a:r>
              <a:rPr b="0" i="0" lang="nl" sz="2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 wireframes die je indient moeten met behulp van een programma gemaakt zijn</a:t>
            </a:r>
            <a:endParaRPr/>
          </a:p>
          <a:p>
            <a:pPr indent="-34290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✓"/>
            </a:pPr>
            <a:r>
              <a:rPr b="0" i="0" lang="nl" sz="2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Dus geen scans van handgetekende schetsen</a:t>
            </a:r>
            <a:endParaRPr/>
          </a:p>
          <a:p>
            <a:pPr indent="-34290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✓"/>
            </a:pPr>
            <a:r>
              <a:rPr b="0" i="0" lang="nl" sz="2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Het doel is om aan te geven waar alles zal worden geplaatst</a:t>
            </a:r>
            <a:endParaRPr/>
          </a:p>
          <a:p>
            <a:pPr indent="-34290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✓"/>
            </a:pPr>
            <a:r>
              <a:rPr b="0" i="0" lang="nl" sz="2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Dus geen grafisch ontwerp!</a:t>
            </a:r>
            <a:endParaRPr/>
          </a:p>
          <a:p>
            <a:pPr indent="-34290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✓"/>
            </a:pPr>
            <a:r>
              <a:rPr b="0" i="0" lang="nl" sz="2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Spendeer dus geen tijd aan het integreren van stijl elementen</a:t>
            </a:r>
            <a:endParaRPr/>
          </a:p>
        </p:txBody>
      </p:sp>
      <p:sp>
        <p:nvSpPr>
          <p:cNvPr id="287" name="Shape 287"/>
          <p:cNvSpPr txBox="1"/>
          <p:nvPr/>
        </p:nvSpPr>
        <p:spPr>
          <a:xfrm>
            <a:off x="571472" y="188321"/>
            <a:ext cx="8572528" cy="5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4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Stap 3 – Wireframes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/>
        </p:nvSpPr>
        <p:spPr>
          <a:xfrm>
            <a:off x="500034" y="1075575"/>
            <a:ext cx="8286808" cy="7617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114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Pencil Project				</a:t>
            </a:r>
            <a:r>
              <a:rPr b="0" i="0" lang="nl" sz="2000" u="sng" cap="none" strike="noStrike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 http://pencil.evolus.vn/</a:t>
            </a:r>
            <a:endParaRPr b="1" i="0" sz="20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1" marL="114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Open Source software en beschikbaar voor alle platformen</a:t>
            </a:r>
            <a:endParaRPr b="0" i="0" sz="20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3" name="Shape 293"/>
          <p:cNvSpPr txBox="1"/>
          <p:nvPr/>
        </p:nvSpPr>
        <p:spPr>
          <a:xfrm>
            <a:off x="571472" y="407389"/>
            <a:ext cx="8572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4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Stap 3 – Wireframes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294" name="Shape 2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7704" y="1860162"/>
            <a:ext cx="4983778" cy="3283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/>
        </p:nvSpPr>
        <p:spPr>
          <a:xfrm>
            <a:off x="500034" y="1075575"/>
            <a:ext cx="8286808" cy="14542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114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NinjaMock			</a:t>
            </a:r>
            <a:r>
              <a:rPr b="0" i="0" lang="nl" sz="2000" u="sng" cap="none" strike="noStrike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http://ninjamock.com/</a:t>
            </a:r>
            <a:br>
              <a:rPr b="0" i="0" lang="nl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0" i="0" lang="nl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Gratis Online Tool maar met als beperking een maximum van 3 (gelijktijdige) projecten en enkel voor niet-commerciële toepassingen.</a:t>
            </a:r>
            <a:endParaRPr/>
          </a:p>
        </p:txBody>
      </p:sp>
      <p:sp>
        <p:nvSpPr>
          <p:cNvPr id="300" name="Shape 300"/>
          <p:cNvSpPr txBox="1"/>
          <p:nvPr/>
        </p:nvSpPr>
        <p:spPr>
          <a:xfrm>
            <a:off x="571472" y="357539"/>
            <a:ext cx="8572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4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Stap 3 – Wireframes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301" name="Shape 3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59498" y="2521052"/>
            <a:ext cx="4150194" cy="2334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/>
        </p:nvSpPr>
        <p:spPr>
          <a:xfrm>
            <a:off x="500034" y="1075575"/>
            <a:ext cx="8286808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114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Sketch			</a:t>
            </a:r>
            <a:r>
              <a:rPr b="0" i="0" lang="nl" sz="2000" u="sng" cap="none" strike="noStrike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https://www.sketchapp.com/</a:t>
            </a:r>
            <a:r>
              <a:rPr b="0" i="0" lang="nl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br>
              <a:rPr b="0" i="0" lang="nl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0" i="0" lang="nl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Professioneel programma, met gratis trial, maar enkel voor MAC gebruikers.</a:t>
            </a:r>
            <a:endParaRPr/>
          </a:p>
        </p:txBody>
      </p:sp>
      <p:sp>
        <p:nvSpPr>
          <p:cNvPr id="307" name="Shape 307"/>
          <p:cNvSpPr txBox="1"/>
          <p:nvPr/>
        </p:nvSpPr>
        <p:spPr>
          <a:xfrm>
            <a:off x="571472" y="390789"/>
            <a:ext cx="8572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4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Stap 3 – Wireframes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/>
        </p:nvSpPr>
        <p:spPr>
          <a:xfrm>
            <a:off x="500034" y="1075575"/>
            <a:ext cx="8286808" cy="2452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114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Balsamiq			</a:t>
            </a:r>
            <a:r>
              <a:rPr b="0" i="0" lang="nl" sz="2000" u="sng" cap="none" strike="noStrike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https://balsamiq.com/</a:t>
            </a:r>
            <a:br>
              <a:rPr b="0" i="0" lang="nl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0" i="0" lang="nl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Tot voor kort gratis te gebruiken. Zeer spijtig dat het vanaf nu betalend is.</a:t>
            </a:r>
            <a:br>
              <a:rPr b="0" i="0" lang="nl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0" i="0" lang="nl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 moeite waard om een licentie te kopen indien je frequent wireframes maakt.</a:t>
            </a:r>
            <a:br>
              <a:rPr b="0" i="0" lang="nl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b="0" i="0" lang="nl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0" i="0" lang="nl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Kostprijs: 70 euro ($79) voor een single License</a:t>
            </a:r>
            <a:endParaRPr b="0" i="0" sz="20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3" name="Shape 313"/>
          <p:cNvSpPr txBox="1"/>
          <p:nvPr/>
        </p:nvSpPr>
        <p:spPr>
          <a:xfrm>
            <a:off x="571472" y="482189"/>
            <a:ext cx="8572528" cy="5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4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Stap 3 – Wireframes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descr="https://bb.kdg.be/images/ci/icons/cmlink_generic.gif" id="314" name="Shape 314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2713" y="-509587"/>
            <a:ext cx="128587" cy="1285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tails verbergen" id="315" name="Shape 315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1775" y="-509587"/>
            <a:ext cx="123825" cy="8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Shape 320"/>
          <p:cNvPicPr preferRelativeResize="0"/>
          <p:nvPr/>
        </p:nvPicPr>
        <p:blipFill rotWithShape="1">
          <a:blip r:embed="rId3">
            <a:alphaModFix/>
          </a:blip>
          <a:srcRect b="0" l="0" r="30417" t="0"/>
          <a:stretch/>
        </p:blipFill>
        <p:spPr>
          <a:xfrm>
            <a:off x="4427984" y="1329612"/>
            <a:ext cx="4608512" cy="3311526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Shape 321"/>
          <p:cNvSpPr txBox="1"/>
          <p:nvPr/>
        </p:nvSpPr>
        <p:spPr>
          <a:xfrm>
            <a:off x="500034" y="1075575"/>
            <a:ext cx="5872166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114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Photoshop</a:t>
            </a:r>
            <a:endParaRPr/>
          </a:p>
          <a:p>
            <a:pPr indent="0" lvl="1" marL="1143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Je kan een hoop Tutorials en Screencasts vinden die je vertellen hoe je Photoshop kan gebruiken om Wireframes te maken.</a:t>
            </a:r>
            <a:endParaRPr/>
          </a:p>
          <a:p>
            <a:pPr indent="0" lvl="1" marL="11430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nl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0" i="0" lang="nl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Je kan gebruik maken van Smart Objects / Shapes om herbruikbare &amp; schaalbare elementen te maken.</a:t>
            </a:r>
            <a:endParaRPr/>
          </a:p>
          <a:p>
            <a:pPr indent="0" lvl="1" marL="11430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nl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0" i="0" lang="nl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Je kan ook kant-en-klare grafische elementen downloaden. Zoek op “wireframes photoshop”.</a:t>
            </a:r>
            <a:endParaRPr b="0" i="0" sz="20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1" marL="1143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1" marL="1143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" sz="2000" u="sng" cap="none" strike="noStrike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http://www.cssauthor.com/mobile-wireframe-kit-psd/</a:t>
            </a:r>
            <a:endParaRPr b="0" i="0" sz="20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2" name="Shape 322"/>
          <p:cNvSpPr txBox="1"/>
          <p:nvPr/>
        </p:nvSpPr>
        <p:spPr>
          <a:xfrm>
            <a:off x="571472" y="374164"/>
            <a:ext cx="8572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4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Stap 3 – Wireframes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/>
        </p:nvSpPr>
        <p:spPr>
          <a:xfrm>
            <a:off x="500034" y="1075575"/>
            <a:ext cx="5872166" cy="3185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Illustrator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Je kan een hoop Tutorials en Screencasts vinden die je vertellen hoe je Illustrator kan gebruiken om Wireframes te maken.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nl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nl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Alles wat je zelf tekent in Illustrator is vectorieel dus bijgevolg schaalbaar &amp; herbruikbaar.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nl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nl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Je kan ook kant-en-klare grafische elementen downloaden.</a:t>
            </a:r>
            <a:br>
              <a:rPr lang="nl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lang="nl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nl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Meer weten?</a:t>
            </a:r>
            <a:br>
              <a:rPr lang="nl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nl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Google eens op 'wireframes illustrator'.</a:t>
            </a:r>
            <a:endParaRPr/>
          </a:p>
        </p:txBody>
      </p:sp>
      <p:sp>
        <p:nvSpPr>
          <p:cNvPr id="328" name="Shape 328"/>
          <p:cNvSpPr txBox="1"/>
          <p:nvPr/>
        </p:nvSpPr>
        <p:spPr>
          <a:xfrm>
            <a:off x="500022" y="332589"/>
            <a:ext cx="8572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4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Stap 3 – Wireframes</a:t>
            </a:r>
            <a:endParaRPr sz="40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329" name="Shape 3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0232" y="1329612"/>
            <a:ext cx="1815737" cy="2839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/>
        </p:nvSpPr>
        <p:spPr>
          <a:xfrm>
            <a:off x="500034" y="1075575"/>
            <a:ext cx="8286808" cy="33009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1143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Bij de evaluatie zal ik op onderstaande zaken letten: </a:t>
            </a:r>
            <a:endParaRPr/>
          </a:p>
          <a:p>
            <a:pPr indent="-3429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✓"/>
            </a:pPr>
            <a:r>
              <a:rPr b="0" i="0" lang="nl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Heb je minstens 5 pagina’s die qua inhoud genoeg van elkaar verschillen?  (Bekijk voor meer info de screencast op YouTube omtrent de opdracht van dit vak)</a:t>
            </a:r>
            <a:br>
              <a:rPr b="0" i="0" lang="nl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b="0" i="0" sz="20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✓"/>
            </a:pPr>
            <a:r>
              <a:rPr b="0" i="0" lang="nl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Zijn de pagina’s logisch opgebouwd? Ik zal nagaan of er geen grote fouten zijn gemaakt tegen de belangrijkste usability principes. </a:t>
            </a:r>
            <a:br>
              <a:rPr b="0" i="0" lang="nl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b="0" i="0" sz="20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✓"/>
            </a:pPr>
            <a:r>
              <a:rPr b="0" i="0" lang="nl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Heb je jezelf voldoende ingeleefd in het onderwerp van je website? Wees niet te snel tevreden en bekijk de wireframes na een pauze eens opnieuw. </a:t>
            </a:r>
            <a:br>
              <a:rPr b="0" i="0" lang="nl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b="0" i="0" sz="20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✓"/>
            </a:pPr>
            <a:r>
              <a:rPr b="0" i="0" lang="nl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Mogelijk kan je nog verbeteringen aanbrengen.</a:t>
            </a:r>
            <a:endParaRPr/>
          </a:p>
        </p:txBody>
      </p:sp>
      <p:sp>
        <p:nvSpPr>
          <p:cNvPr id="335" name="Shape 335"/>
          <p:cNvSpPr txBox="1"/>
          <p:nvPr/>
        </p:nvSpPr>
        <p:spPr>
          <a:xfrm>
            <a:off x="571472" y="316014"/>
            <a:ext cx="8572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4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Evaluatie &amp; Beoordeling Wireframes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/>
        </p:nvSpPr>
        <p:spPr>
          <a:xfrm>
            <a:off x="500034" y="1075575"/>
            <a:ext cx="7672366" cy="2839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✓"/>
            </a:pPr>
            <a:r>
              <a:rPr b="0" i="0" lang="nl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Week 2 (6 - 10 februari 2017) evalueren we de wireframes voor het eerst individueel in de klas</a:t>
            </a:r>
            <a:endParaRPr/>
          </a:p>
          <a:p>
            <a:pPr indent="-34290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✓"/>
            </a:pPr>
            <a:r>
              <a:rPr b="0" i="0" lang="nl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Wil je feedback, breng je wireframes tijdens deze les mee </a:t>
            </a:r>
            <a:endParaRPr/>
          </a:p>
          <a:p>
            <a:pPr indent="-34290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✓"/>
            </a:pPr>
            <a:r>
              <a:rPr b="0" i="0" lang="nl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Je wireframes moeten op de einddatum (22/03/2017) zeker mee geüpload worden, je beslist dus zelf of je ze laat evalueren</a:t>
            </a:r>
            <a:endParaRPr/>
          </a:p>
          <a:p>
            <a:pPr indent="-34290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✓"/>
            </a:pPr>
            <a:r>
              <a:rPr b="0" i="0" lang="nl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Geen evaluatie zorgt er natuurlijk voor dat er ook geen verbetering kan aangebracht worden …</a:t>
            </a:r>
            <a:endParaRPr/>
          </a:p>
        </p:txBody>
      </p:sp>
      <p:sp>
        <p:nvSpPr>
          <p:cNvPr id="341" name="Shape 341"/>
          <p:cNvSpPr txBox="1"/>
          <p:nvPr/>
        </p:nvSpPr>
        <p:spPr>
          <a:xfrm>
            <a:off x="571497" y="183064"/>
            <a:ext cx="8572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4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Evaluatie Moment</a:t>
            </a:r>
            <a:r>
              <a:rPr lang="nl" sz="4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?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/>
        </p:nvSpPr>
        <p:spPr>
          <a:xfrm>
            <a:off x="500034" y="1075575"/>
            <a:ext cx="8286808" cy="27353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✓"/>
            </a:pPr>
            <a:r>
              <a:rPr b="0" i="0" lang="nl" sz="2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Je schrijft het onderwerp van je website in het midden van een blad</a:t>
            </a:r>
            <a:endParaRPr/>
          </a:p>
          <a:p>
            <a:pPr indent="-34290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✓"/>
            </a:pPr>
            <a:r>
              <a:rPr b="0" i="0" lang="nl" sz="2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Je begint ideeën rond je onderwerp te schrijven</a:t>
            </a:r>
            <a:endParaRPr/>
          </a:p>
          <a:p>
            <a:pPr indent="-34290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✓"/>
            </a:pPr>
            <a:r>
              <a:rPr b="0" i="0" lang="nl" sz="2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Alles wat in je opkomt (associaties met het onderwerp) voeg je toe</a:t>
            </a:r>
            <a:endParaRPr/>
          </a:p>
          <a:p>
            <a:pPr indent="-34290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✓"/>
            </a:pPr>
            <a:r>
              <a:rPr b="0" i="0" lang="nl" sz="2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Na enkele minuten heb je genoeg informatie om de ruwe structuur te kunnen bepalen</a:t>
            </a:r>
            <a:endParaRPr/>
          </a:p>
        </p:txBody>
      </p:sp>
      <p:sp>
        <p:nvSpPr>
          <p:cNvPr id="146" name="Shape 146"/>
          <p:cNvSpPr txBox="1"/>
          <p:nvPr/>
        </p:nvSpPr>
        <p:spPr>
          <a:xfrm>
            <a:off x="571472" y="305425"/>
            <a:ext cx="8572528" cy="5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4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Stap 1 - Mindmap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/>
        </p:nvSpPr>
        <p:spPr>
          <a:xfrm>
            <a:off x="500034" y="1075575"/>
            <a:ext cx="8286808" cy="7617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114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Hoe pakken andere bedrijven dit proces aan?</a:t>
            </a:r>
            <a:endParaRPr b="0" i="0" sz="2000" u="sng" cap="none" strike="noStrike">
              <a:solidFill>
                <a:schemeClr val="hlink"/>
              </a:solidFill>
              <a:latin typeface="Raleway"/>
              <a:ea typeface="Raleway"/>
              <a:cs typeface="Raleway"/>
              <a:sym typeface="Raleway"/>
              <a:hlinkClick r:id="rId3"/>
            </a:endParaRPr>
          </a:p>
          <a:p>
            <a:pPr indent="0" lvl="1" marL="114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" sz="2000" u="sng" cap="none" strike="noStrike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https://britzerbo.wordpress.com/tag/mobile-first/</a:t>
            </a:r>
            <a:endParaRPr b="0" i="0" sz="20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47" name="Shape 347"/>
          <p:cNvSpPr txBox="1"/>
          <p:nvPr/>
        </p:nvSpPr>
        <p:spPr>
          <a:xfrm>
            <a:off x="571472" y="291089"/>
            <a:ext cx="8572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4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Voorbeeld van het proces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937" y="510778"/>
            <a:ext cx="7858125" cy="4121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Shape 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630" y="510778"/>
            <a:ext cx="7740739" cy="4121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Shape 1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906218" y="510778"/>
            <a:ext cx="7331563" cy="4121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Shape 1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6218" y="834169"/>
            <a:ext cx="7331563" cy="3475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/>
        </p:nvSpPr>
        <p:spPr>
          <a:xfrm>
            <a:off x="500034" y="1075575"/>
            <a:ext cx="8286808" cy="1592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✓"/>
            </a:pPr>
            <a:r>
              <a:rPr b="0" i="0" lang="nl" sz="2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Probeer de ruwe structuur van je pagina’s te schetsen</a:t>
            </a:r>
            <a:endParaRPr/>
          </a:p>
          <a:p>
            <a:pPr indent="-34290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✓"/>
            </a:pPr>
            <a:r>
              <a:rPr b="0" i="0" lang="nl" sz="2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Je tekent de ruwe structuur met behulp van grote vlakken om aan te geven waar alles geplaatst zal worden</a:t>
            </a:r>
            <a:endParaRPr/>
          </a:p>
          <a:p>
            <a:pPr indent="-34290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✓"/>
            </a:pPr>
            <a:r>
              <a:rPr b="0" i="0" lang="nl" sz="2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Voeg zeker nog geen grote hoeveelheden tekst toe</a:t>
            </a:r>
            <a:endParaRPr/>
          </a:p>
        </p:txBody>
      </p:sp>
      <p:sp>
        <p:nvSpPr>
          <p:cNvPr id="172" name="Shape 172"/>
          <p:cNvSpPr txBox="1"/>
          <p:nvPr/>
        </p:nvSpPr>
        <p:spPr>
          <a:xfrm>
            <a:off x="571472" y="188321"/>
            <a:ext cx="8572528" cy="5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4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Stap 2 – Ruwe schetsen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-thema">
  <a:themeElements>
    <a:clrScheme name="Kantoor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