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63" r:id="rId4"/>
    <p:sldId id="260" r:id="rId5"/>
    <p:sldId id="261" r:id="rId6"/>
    <p:sldId id="265"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256"/>
  </p:normalViewPr>
  <p:slideViewPr>
    <p:cSldViewPr snapToGrid="0" snapToObjects="1">
      <p:cViewPr varScale="1">
        <p:scale>
          <a:sx n="92" d="100"/>
          <a:sy n="92" d="100"/>
        </p:scale>
        <p:origin x="1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4984D-792C-C44C-912F-11C3ACEBBA7A}" type="datetimeFigureOut">
              <a:rPr lang="en-US" smtClean="0"/>
              <a:t>12/22/17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5E7C1-57C9-8E40-9255-A164967D22C5}" type="slidenum">
              <a:rPr lang="en-US" smtClean="0"/>
              <a:t>‹#›</a:t>
            </a:fld>
            <a:endParaRPr lang="en-US"/>
          </a:p>
        </p:txBody>
      </p:sp>
    </p:spTree>
    <p:extLst>
      <p:ext uri="{BB962C8B-B14F-4D97-AF65-F5344CB8AC3E}">
        <p14:creationId xmlns:p14="http://schemas.microsoft.com/office/powerpoint/2010/main" val="123614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Completion </a:t>
            </a:r>
            <a:r>
              <a:rPr lang="en-US" baseline="0" dirty="0" smtClean="0"/>
              <a:t>and contamination of </a:t>
            </a:r>
            <a:r>
              <a:rPr lang="en-US" baseline="0" dirty="0" smtClean="0"/>
              <a:t>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a:t>
            </a:r>
            <a:r>
              <a:rPr lang="en-US" baseline="0" dirty="0" smtClean="0"/>
              <a:t>50% </a:t>
            </a:r>
            <a:r>
              <a:rPr lang="en-US" baseline="0" dirty="0" smtClean="0"/>
              <a:t>and </a:t>
            </a:r>
            <a:r>
              <a:rPr lang="en-US" baseline="0" dirty="0" smtClean="0"/>
              <a:t>completion and less than 10% contamination are </a:t>
            </a:r>
            <a:r>
              <a:rPr lang="en-US" baseline="0" dirty="0" smtClean="0"/>
              <a:t>shown.</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2</a:t>
            </a:fld>
            <a:endParaRPr lang="en-US"/>
          </a:p>
        </p:txBody>
      </p:sp>
    </p:spTree>
    <p:extLst>
      <p:ext uri="{BB962C8B-B14F-4D97-AF65-F5344CB8AC3E}">
        <p14:creationId xmlns:p14="http://schemas.microsoft.com/office/powerpoint/2010/main" val="27048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Supplementary</a:t>
            </a:r>
            <a:r>
              <a:rPr lang="en-US" baseline="0" dirty="0" smtClean="0"/>
              <a:t> f</a:t>
            </a:r>
            <a:r>
              <a:rPr lang="en-US" dirty="0" smtClean="0"/>
              <a:t>igure. </a:t>
            </a:r>
            <a:r>
              <a:rPr lang="en-US" dirty="0" smtClean="0"/>
              <a:t>Recall</a:t>
            </a:r>
            <a:r>
              <a:rPr lang="en-US" baseline="0" dirty="0" smtClean="0"/>
              <a:t> and precision of 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0.5 and precision greater than 0.9 are shown.</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3</a:t>
            </a:fld>
            <a:endParaRPr lang="en-US"/>
          </a:p>
        </p:txBody>
      </p:sp>
    </p:spTree>
    <p:extLst>
      <p:ext uri="{BB962C8B-B14F-4D97-AF65-F5344CB8AC3E}">
        <p14:creationId xmlns:p14="http://schemas.microsoft.com/office/powerpoint/2010/main" val="30764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a:t>
            </a:r>
            <a:r>
              <a:rPr lang="en-US" dirty="0" smtClean="0"/>
              <a:t>Completion and contamination </a:t>
            </a:r>
            <a:r>
              <a:rPr lang="en-US" baseline="0" dirty="0" smtClean="0"/>
              <a:t>of bins recovered from real metagenomic data sets by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completion greater than 50% and contamination less than 10% are shown (as estimated by </a:t>
            </a:r>
            <a:r>
              <a:rPr lang="en-US" baseline="0" dirty="0" err="1" smtClean="0"/>
              <a:t>CheckM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4</a:t>
            </a:fld>
            <a:endParaRPr lang="en-US"/>
          </a:p>
        </p:txBody>
      </p:sp>
    </p:spTree>
    <p:extLst>
      <p:ext uri="{BB962C8B-B14F-4D97-AF65-F5344CB8AC3E}">
        <p14:creationId xmlns:p14="http://schemas.microsoft.com/office/powerpoint/2010/main" val="4290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Supplementary figure. </a:t>
            </a:r>
            <a:r>
              <a:rPr lang="en-US" baseline="0" dirty="0" smtClean="0"/>
              <a:t>Completion </a:t>
            </a:r>
            <a:r>
              <a:rPr lang="en-US" baseline="0" dirty="0" smtClean="0"/>
              <a:t>of </a:t>
            </a:r>
            <a:r>
              <a:rPr lang="en-US" baseline="0" dirty="0" smtClean="0"/>
              <a:t>bins recovered from different metagenomic data sets by using metaWRAP </a:t>
            </a:r>
            <a:r>
              <a:rPr lang="en-US" baseline="0" dirty="0" smtClean="0"/>
              <a:t>with a varying minimum completion parameter (-c), but constant maximum contamination parameter (-x 10). </a:t>
            </a:r>
            <a:r>
              <a:rPr lang="en-US" baseline="0" dirty="0" smtClean="0"/>
              <a:t>The numbers in the brackets indicate the number of extra bins gained at that threshold compared to the baseline (running metaWRAP with minimum completion of 50% and maximum contamination of 10%).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5</a:t>
            </a:fld>
            <a:endParaRPr lang="en-US"/>
          </a:p>
        </p:txBody>
      </p:sp>
    </p:spTree>
    <p:extLst>
      <p:ext uri="{BB962C8B-B14F-4D97-AF65-F5344CB8AC3E}">
        <p14:creationId xmlns:p14="http://schemas.microsoft.com/office/powerpoint/2010/main" val="53981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Supplementary figure. </a:t>
            </a:r>
            <a:r>
              <a:rPr lang="en-US" baseline="0" dirty="0" smtClean="0"/>
              <a:t>Contamination of bins recovered from different metagenomic data sets by using metaWRAP with a varying maximum contamination parameter (-x), but constant minimum completion parameter (-c 50). The numbers in the brackets indicate the number of extra bins gained at that threshold compared to the baseline (running metaWRAP with minimum completion of 50% and maximum contamination of 10%). </a:t>
            </a:r>
            <a:endParaRPr lang="en-US" dirty="0"/>
          </a:p>
        </p:txBody>
      </p:sp>
      <p:sp>
        <p:nvSpPr>
          <p:cNvPr id="4" name="Slide Number Placeholder 3"/>
          <p:cNvSpPr>
            <a:spLocks noGrp="1"/>
          </p:cNvSpPr>
          <p:nvPr>
            <p:ph type="sldNum" sz="quarter" idx="10"/>
          </p:nvPr>
        </p:nvSpPr>
        <p:spPr/>
        <p:txBody>
          <a:bodyPr/>
          <a:lstStyle/>
          <a:p>
            <a:fld id="{89A5E7C1-57C9-8E40-9255-A164967D22C5}" type="slidenum">
              <a:rPr lang="en-US" smtClean="0"/>
              <a:t>6</a:t>
            </a:fld>
            <a:endParaRPr lang="en-US"/>
          </a:p>
        </p:txBody>
      </p:sp>
    </p:spTree>
    <p:extLst>
      <p:ext uri="{BB962C8B-B14F-4D97-AF65-F5344CB8AC3E}">
        <p14:creationId xmlns:p14="http://schemas.microsoft.com/office/powerpoint/2010/main" val="193412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Figure. </a:t>
            </a:r>
            <a:r>
              <a:rPr lang="en-US" dirty="0" smtClean="0"/>
              <a:t>Comparison of N50, completion, and contamination metrics of original</a:t>
            </a:r>
            <a:r>
              <a:rPr lang="en-US" baseline="0" dirty="0" smtClean="0"/>
              <a:t> bins and </a:t>
            </a:r>
            <a:r>
              <a:rPr lang="en-US" dirty="0" smtClean="0"/>
              <a:t>bins reassembled with </a:t>
            </a:r>
            <a:r>
              <a:rPr lang="en-US" dirty="0" err="1" smtClean="0"/>
              <a:t>metaWRAP’s</a:t>
            </a:r>
            <a:r>
              <a:rPr lang="en-US" dirty="0" smtClean="0"/>
              <a:t> </a:t>
            </a:r>
            <a:r>
              <a:rPr lang="en-US" dirty="0" err="1" smtClean="0"/>
              <a:t>Reassemble_bins</a:t>
            </a:r>
            <a:r>
              <a:rPr lang="en-US" dirty="0" smtClean="0"/>
              <a:t> module, as evaluated by </a:t>
            </a:r>
            <a:r>
              <a:rPr lang="en-US" dirty="0" err="1" smtClean="0"/>
              <a:t>CheckM</a:t>
            </a:r>
            <a:r>
              <a:rPr lang="en-US" dirty="0" smtClean="0"/>
              <a:t>. Only bins with a completion greater than 50% and contamination less</a:t>
            </a:r>
            <a:r>
              <a:rPr lang="en-US" baseline="0" dirty="0" smtClean="0"/>
              <a:t> than 10% are shown.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7</a:t>
            </a:fld>
            <a:endParaRPr lang="en-US"/>
          </a:p>
        </p:txBody>
      </p:sp>
    </p:spTree>
    <p:extLst>
      <p:ext uri="{BB962C8B-B14F-4D97-AF65-F5344CB8AC3E}">
        <p14:creationId xmlns:p14="http://schemas.microsoft.com/office/powerpoint/2010/main" val="173701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20988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12583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49295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53639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46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5986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52590-A3DB-D943-AEBC-C5FD11C7004E}" type="datetimeFigureOut">
              <a:rPr lang="en-US" smtClean="0"/>
              <a:t>12/22/17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2555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D52590-A3DB-D943-AEBC-C5FD11C7004E}" type="datetimeFigureOut">
              <a:rPr lang="en-US" smtClean="0"/>
              <a:t>12/22/17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3828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52590-A3DB-D943-AEBC-C5FD11C7004E}" type="datetimeFigureOut">
              <a:rPr lang="en-US" smtClean="0"/>
              <a:t>12/22/17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2013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87094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49538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2590-A3DB-D943-AEBC-C5FD11C7004E}" type="datetimeFigureOut">
              <a:rPr lang="en-US" smtClean="0"/>
              <a:t>12/22/17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EF3CB-76B4-E543-B25F-A951D66AC65F}" type="slidenum">
              <a:rPr lang="en-US" smtClean="0"/>
              <a:t>‹#›</a:t>
            </a:fld>
            <a:endParaRPr lang="en-US"/>
          </a:p>
        </p:txBody>
      </p:sp>
    </p:spTree>
    <p:extLst>
      <p:ext uri="{BB962C8B-B14F-4D97-AF65-F5344CB8AC3E}">
        <p14:creationId xmlns:p14="http://schemas.microsoft.com/office/powerpoint/2010/main" val="2184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section</a:t>
            </a:r>
            <a:endParaRPr lang="en-US" dirty="0"/>
          </a:p>
        </p:txBody>
      </p:sp>
      <p:sp>
        <p:nvSpPr>
          <p:cNvPr id="3" name="Content Placeholder 2"/>
          <p:cNvSpPr>
            <a:spLocks noGrp="1"/>
          </p:cNvSpPr>
          <p:nvPr>
            <p:ph idx="1"/>
          </p:nvPr>
        </p:nvSpPr>
        <p:spPr/>
        <p:txBody>
          <a:bodyPr/>
          <a:lstStyle/>
          <a:p>
            <a:r>
              <a:rPr lang="en-US" dirty="0" err="1" smtClean="0"/>
              <a:t>Bin_refinement</a:t>
            </a:r>
            <a:r>
              <a:rPr lang="en-US" dirty="0" smtClean="0"/>
              <a:t> module gives the best bins on synthetic and real data.</a:t>
            </a:r>
          </a:p>
          <a:p>
            <a:r>
              <a:rPr lang="en-US" dirty="0" err="1" smtClean="0"/>
              <a:t>Bin_refinement</a:t>
            </a:r>
            <a:r>
              <a:rPr lang="en-US" dirty="0" smtClean="0"/>
              <a:t> module dynamically adapts its output to prioritize completion and contamination thresholds that the user wants.</a:t>
            </a:r>
          </a:p>
          <a:p>
            <a:r>
              <a:rPr lang="en-US" dirty="0" err="1" smtClean="0"/>
              <a:t>Reasemble_bins</a:t>
            </a:r>
            <a:r>
              <a:rPr lang="en-US" dirty="0" smtClean="0"/>
              <a:t> module consistently and significantly improves bins (except in soil).</a:t>
            </a:r>
          </a:p>
          <a:p>
            <a:r>
              <a:rPr lang="en-US" dirty="0" err="1" smtClean="0"/>
              <a:t>Blobology</a:t>
            </a:r>
            <a:r>
              <a:rPr lang="en-US" dirty="0" smtClean="0"/>
              <a:t> is a useful way to visualize binning success.</a:t>
            </a:r>
          </a:p>
          <a:p>
            <a:r>
              <a:rPr lang="en-US" i="1" dirty="0" err="1" smtClean="0"/>
              <a:t>Classify_bins</a:t>
            </a:r>
            <a:r>
              <a:rPr lang="en-US" i="1" dirty="0" smtClean="0"/>
              <a:t> is a useful way to estimate bin taxonomy.</a:t>
            </a:r>
          </a:p>
          <a:p>
            <a:endParaRPr lang="en-US" dirty="0" smtClean="0"/>
          </a:p>
          <a:p>
            <a:endParaRPr lang="en-US" dirty="0"/>
          </a:p>
          <a:p>
            <a:endParaRPr lang="en-US" dirty="0"/>
          </a:p>
        </p:txBody>
      </p:sp>
    </p:spTree>
    <p:extLst>
      <p:ext uri="{BB962C8B-B14F-4D97-AF65-F5344CB8AC3E}">
        <p14:creationId xmlns:p14="http://schemas.microsoft.com/office/powerpoint/2010/main" val="90828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8524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14200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2272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38500" y="0"/>
            <a:ext cx="5715000" cy="6858000"/>
          </a:xfrm>
          <a:prstGeom prst="rect">
            <a:avLst/>
          </a:prstGeom>
        </p:spPr>
      </p:pic>
    </p:spTree>
    <p:extLst>
      <p:ext uri="{BB962C8B-B14F-4D97-AF65-F5344CB8AC3E}">
        <p14:creationId xmlns:p14="http://schemas.microsoft.com/office/powerpoint/2010/main" val="1151523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8500" y="0"/>
            <a:ext cx="5715000" cy="6858000"/>
          </a:xfrm>
          <a:prstGeom prst="rect">
            <a:avLst/>
          </a:prstGeom>
        </p:spPr>
      </p:pic>
    </p:spTree>
    <p:extLst>
      <p:ext uri="{BB962C8B-B14F-4D97-AF65-F5344CB8AC3E}">
        <p14:creationId xmlns:p14="http://schemas.microsoft.com/office/powerpoint/2010/main" val="145231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660132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494</Words>
  <Application>Microsoft Macintosh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Results section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section</dc:title>
  <dc:creator>German Uritskiy</dc:creator>
  <cp:lastModifiedBy>German Uritskiy</cp:lastModifiedBy>
  <cp:revision>4</cp:revision>
  <dcterms:created xsi:type="dcterms:W3CDTF">2017-12-22T15:10:33Z</dcterms:created>
  <dcterms:modified xsi:type="dcterms:W3CDTF">2017-12-23T04:37:19Z</dcterms:modified>
</cp:coreProperties>
</file>