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5" r:id="rId6"/>
    <p:sldId id="262" r:id="rId7"/>
    <p:sldId id="267" r:id="rId8"/>
    <p:sldId id="266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Poppins SemiBold" panose="020B0604020202020204" charset="0"/>
      <p:regular r:id="rId15"/>
      <p:bold r:id="rId16"/>
      <p:italic r:id="rId17"/>
      <p:boldItalic r:id="rId18"/>
    </p:embeddedFont>
    <p:embeddedFont>
      <p:font typeface="Open Sans Medium" panose="020B0604020202020204" charset="0"/>
      <p:regular r:id="rId19"/>
      <p:bold r:id="rId20"/>
      <p:italic r:id="rId21"/>
      <p:boldItalic r:id="rId22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693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d1bc724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2d1bc724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54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d1bc724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2d1bc724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3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2d1bc724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2d1bc724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1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2d1bc724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2d1bc724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2d1bc724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2d1bc724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8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d1bc724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2d1bc724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8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2d1bc724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2d1bc724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3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>
  <p:cSld name="DEFAULT">
    <p:bg>
      <p:bgPr>
        <a:solidFill>
          <a:srgbClr val="00173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625100" y="1993650"/>
            <a:ext cx="58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BDEB"/>
              </a:buClr>
              <a:buSzPts val="2800"/>
              <a:buNone/>
              <a:defRPr>
                <a:solidFill>
                  <a:srgbClr val="01BDE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41250" y="2609250"/>
            <a:ext cx="3661500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DFBFF"/>
              </a:buClr>
              <a:buSzPts val="1800"/>
              <a:buNone/>
              <a:defRPr>
                <a:solidFill>
                  <a:srgbClr val="EDFB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2200" y="-235800"/>
            <a:ext cx="2312989" cy="22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55" y="2980850"/>
            <a:ext cx="3490651" cy="23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839" y="-331042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571" y="4811662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8332300" y="2357278"/>
            <a:ext cx="1401925" cy="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4650" y="-1657475"/>
            <a:ext cx="3450100" cy="34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48925" y="3149850"/>
            <a:ext cx="2839684" cy="34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Image layout type 1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>
            <a:spLocks noGrp="1"/>
          </p:cNvSpPr>
          <p:nvPr>
            <p:ph type="pic" idx="2"/>
          </p:nvPr>
        </p:nvSpPr>
        <p:spPr>
          <a:xfrm>
            <a:off x="602775" y="603300"/>
            <a:ext cx="3946500" cy="3936900"/>
          </a:xfrm>
          <a:prstGeom prst="roundRect">
            <a:avLst>
              <a:gd name="adj" fmla="val 20604"/>
            </a:avLst>
          </a:prstGeom>
          <a:noFill/>
          <a:ln>
            <a:noFill/>
          </a:ln>
        </p:spPr>
      </p:sp>
      <p:sp>
        <p:nvSpPr>
          <p:cNvPr id="37" name="Google Shape;37;p4"/>
          <p:cNvSpPr/>
          <p:nvPr/>
        </p:nvSpPr>
        <p:spPr>
          <a:xfrm rot="10800000">
            <a:off x="7662075" y="-118400"/>
            <a:ext cx="1487100" cy="5279400"/>
          </a:xfrm>
          <a:prstGeom prst="round1Rect">
            <a:avLst>
              <a:gd name="adj" fmla="val 16667"/>
            </a:avLst>
          </a:prstGeom>
          <a:solidFill>
            <a:srgbClr val="01BD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4495475" y="737700"/>
            <a:ext cx="3236700" cy="3668100"/>
          </a:xfrm>
          <a:prstGeom prst="round1Rect">
            <a:avLst>
              <a:gd name="adj" fmla="val 25869"/>
            </a:avLst>
          </a:prstGeom>
          <a:solidFill>
            <a:srgbClr val="152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607675" y="1310050"/>
            <a:ext cx="305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BDEB"/>
              </a:buClr>
              <a:buSzPts val="2100"/>
              <a:buNone/>
              <a:defRPr sz="2100">
                <a:solidFill>
                  <a:srgbClr val="01BDE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607675" y="2247900"/>
            <a:ext cx="2817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871" y="265062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461862" y="4891528"/>
            <a:ext cx="1401925" cy="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634138" y="-442472"/>
            <a:ext cx="1401925" cy="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Introduction">
  <p:cSld name="CUSTOM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-12700" y="-42200"/>
            <a:ext cx="1744200" cy="5279400"/>
          </a:xfrm>
          <a:prstGeom prst="round1Rect">
            <a:avLst>
              <a:gd name="adj" fmla="val 16667"/>
            </a:avLst>
          </a:prstGeom>
          <a:solidFill>
            <a:srgbClr val="152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200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744000" y="825813"/>
            <a:ext cx="354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744000" y="2019100"/>
            <a:ext cx="3654900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"/>
          </p:nvPr>
        </p:nvSpPr>
        <p:spPr>
          <a:xfrm>
            <a:off x="602775" y="603300"/>
            <a:ext cx="3654900" cy="3936900"/>
          </a:xfrm>
          <a:prstGeom prst="roundRect">
            <a:avLst>
              <a:gd name="adj" fmla="val 9684"/>
            </a:avLst>
          </a:prstGeom>
          <a:noFill/>
          <a:ln>
            <a:noFill/>
          </a:ln>
        </p:spPr>
      </p:sp>
      <p:pic>
        <p:nvPicPr>
          <p:cNvPr id="50" name="Google Shape;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113855" y="466250"/>
            <a:ext cx="3490651" cy="23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144362" y="4785878"/>
            <a:ext cx="1401925" cy="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Features">
  <p:cSld name="CUSTOM_3">
    <p:bg>
      <p:bgPr>
        <a:solidFill>
          <a:srgbClr val="152E6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676800" y="2573688"/>
            <a:ext cx="354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1BDEB"/>
              </a:buClr>
              <a:buSzPts val="3200"/>
              <a:buNone/>
              <a:defRPr sz="3200">
                <a:solidFill>
                  <a:srgbClr val="01BD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807225" y="2573700"/>
            <a:ext cx="3688800" cy="14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2"/>
          </p:nvPr>
        </p:nvSpPr>
        <p:spPr>
          <a:xfrm>
            <a:off x="-225075" y="-180850"/>
            <a:ext cx="9561300" cy="2399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171" y="4839637"/>
            <a:ext cx="1312400" cy="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Process/Timeline">
  <p:cSld name="CUSTOM_4">
    <p:bg>
      <p:bgPr>
        <a:solidFill>
          <a:srgbClr val="00173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355" y="2980850"/>
            <a:ext cx="3490651" cy="23611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BDEB"/>
              </a:buClr>
              <a:buSzPts val="2000"/>
              <a:buNone/>
              <a:defRPr sz="2000">
                <a:solidFill>
                  <a:srgbClr val="01BDE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0" y="2936975"/>
            <a:ext cx="8060401" cy="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193" y="2341550"/>
            <a:ext cx="253900" cy="6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107" y="2341550"/>
            <a:ext cx="253900" cy="6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625" y="2341550"/>
            <a:ext cx="253900" cy="6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620588" y="2936985"/>
            <a:ext cx="253900" cy="6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773238" y="2936985"/>
            <a:ext cx="253900" cy="6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327663" y="2937810"/>
            <a:ext cx="253900" cy="6269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833831" y="1924850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2"/>
          </p:nvPr>
        </p:nvSpPr>
        <p:spPr>
          <a:xfrm>
            <a:off x="3076591" y="1923145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3"/>
          </p:nvPr>
        </p:nvSpPr>
        <p:spPr>
          <a:xfrm>
            <a:off x="5646333" y="1923145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4"/>
          </p:nvPr>
        </p:nvSpPr>
        <p:spPr>
          <a:xfrm>
            <a:off x="1964155" y="3554612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5"/>
          </p:nvPr>
        </p:nvSpPr>
        <p:spPr>
          <a:xfrm>
            <a:off x="4116823" y="3555129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6"/>
          </p:nvPr>
        </p:nvSpPr>
        <p:spPr>
          <a:xfrm>
            <a:off x="6696773" y="3546977"/>
            <a:ext cx="17661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Medium"/>
              <a:buNone/>
              <a:defRPr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2200" y="-235800"/>
            <a:ext cx="2313000" cy="14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089" y="-488295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560007" y="4211166"/>
            <a:ext cx="1312400" cy="7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>
            <a:spLocks noGrp="1"/>
          </p:cNvSpPr>
          <p:nvPr>
            <p:ph type="body" idx="7"/>
          </p:nvPr>
        </p:nvSpPr>
        <p:spPr>
          <a:xfrm>
            <a:off x="3163200" y="941525"/>
            <a:ext cx="2817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Mockup">
  <p:cSld name="CUSTOM_6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7500" y="762525"/>
            <a:ext cx="5634874" cy="56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8900" y="4354275"/>
            <a:ext cx="9162900" cy="1338000"/>
          </a:xfrm>
          <a:prstGeom prst="roundRect">
            <a:avLst>
              <a:gd name="adj" fmla="val 16667"/>
            </a:avLst>
          </a:prstGeom>
          <a:solidFill>
            <a:srgbClr val="152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475" y="1745375"/>
            <a:ext cx="2504925" cy="39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>
            <a:spLocks noGrp="1"/>
          </p:cNvSpPr>
          <p:nvPr>
            <p:ph type="pic" idx="2"/>
          </p:nvPr>
        </p:nvSpPr>
        <p:spPr>
          <a:xfrm>
            <a:off x="3781650" y="1867200"/>
            <a:ext cx="1689600" cy="3662700"/>
          </a:xfrm>
          <a:prstGeom prst="roundRect">
            <a:avLst>
              <a:gd name="adj" fmla="val 13758"/>
            </a:avLst>
          </a:prstGeom>
          <a:noFill/>
          <a:ln>
            <a:noFill/>
          </a:ln>
        </p:spPr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1052975" y="2411400"/>
            <a:ext cx="2423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6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"/>
          </p:nvPr>
        </p:nvSpPr>
        <p:spPr>
          <a:xfrm>
            <a:off x="1306175" y="2858471"/>
            <a:ext cx="2170200" cy="8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4"/>
          </p:nvPr>
        </p:nvSpPr>
        <p:spPr>
          <a:xfrm>
            <a:off x="5776525" y="2411400"/>
            <a:ext cx="2423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6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5"/>
          </p:nvPr>
        </p:nvSpPr>
        <p:spPr>
          <a:xfrm>
            <a:off x="5776525" y="2857500"/>
            <a:ext cx="2170200" cy="8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6"/>
          </p:nvPr>
        </p:nvSpPr>
        <p:spPr>
          <a:xfrm>
            <a:off x="3163200" y="941525"/>
            <a:ext cx="2817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1029" y="4534362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8363740" y="864503"/>
            <a:ext cx="1401925" cy="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you">
  <p:cSld name="CUSTOM_8">
    <p:bg>
      <p:bgPr>
        <a:solidFill>
          <a:srgbClr val="001734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rot="-5400000">
            <a:off x="4098750" y="192800"/>
            <a:ext cx="5229900" cy="48348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582225" y="1352825"/>
            <a:ext cx="305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BDEB"/>
              </a:buClr>
              <a:buSzPts val="2100"/>
              <a:buNone/>
              <a:defRPr sz="2100">
                <a:solidFill>
                  <a:srgbClr val="01BD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632125" y="2290675"/>
            <a:ext cx="2817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5373118" y="1439875"/>
            <a:ext cx="434100" cy="434100"/>
          </a:xfrm>
          <a:prstGeom prst="roundRect">
            <a:avLst>
              <a:gd name="adj" fmla="val 16667"/>
            </a:avLst>
          </a:prstGeom>
          <a:solidFill>
            <a:srgbClr val="00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2"/>
          </p:nvPr>
        </p:nvSpPr>
        <p:spPr>
          <a:xfrm>
            <a:off x="5904203" y="1445875"/>
            <a:ext cx="21822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5373263" y="2354700"/>
            <a:ext cx="434100" cy="434100"/>
          </a:xfrm>
          <a:prstGeom prst="roundRect">
            <a:avLst>
              <a:gd name="adj" fmla="val 16667"/>
            </a:avLst>
          </a:prstGeom>
          <a:solidFill>
            <a:srgbClr val="00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subTitle" idx="3"/>
          </p:nvPr>
        </p:nvSpPr>
        <p:spPr>
          <a:xfrm>
            <a:off x="5871940" y="2360700"/>
            <a:ext cx="21822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5373263" y="3269525"/>
            <a:ext cx="434100" cy="434100"/>
          </a:xfrm>
          <a:prstGeom prst="roundRect">
            <a:avLst>
              <a:gd name="adj" fmla="val 16667"/>
            </a:avLst>
          </a:prstGeom>
          <a:solidFill>
            <a:srgbClr val="001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4"/>
          </p:nvPr>
        </p:nvSpPr>
        <p:spPr>
          <a:xfrm>
            <a:off x="5871940" y="3275525"/>
            <a:ext cx="21822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42950" y="-2963100"/>
            <a:ext cx="5634874" cy="563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21" y="4827591"/>
            <a:ext cx="1312400" cy="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736" y="3342999"/>
            <a:ext cx="287175" cy="2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737" y="2428162"/>
            <a:ext cx="287175" cy="2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581" y="1513336"/>
            <a:ext cx="287175" cy="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0275"/>
            <a:ext cx="8520600" cy="2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2000"/>
          </a:srgb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1828798" y="2140086"/>
            <a:ext cx="58938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61000"/>
                    </a:srgbClr>
                  </a:outerShdw>
                </a:effectLst>
                <a:latin typeface="Poppins SemiBold" panose="020B0604020202020204" charset="0"/>
                <a:cs typeface="Poppins SemiBold" panose="020B0604020202020204" charset="0"/>
              </a:rPr>
              <a:t>SafeMe</a:t>
            </a:r>
            <a:r>
              <a:rPr lang="en-GB" sz="66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61000"/>
                    </a:srgbClr>
                  </a:outerShdw>
                </a:effectLst>
                <a:latin typeface="Poppins SemiBold" panose="020B0604020202020204" charset="0"/>
                <a:cs typeface="Poppins SemiBold" panose="020B0604020202020204" charset="0"/>
              </a:rPr>
              <a:t> App</a:t>
            </a:r>
            <a:endParaRPr sz="6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61000"/>
                  </a:srgbClr>
                </a:outerShdw>
              </a:effectLst>
              <a:latin typeface="Poppins SemiBold" panose="020B0604020202020204" charset="0"/>
              <a:cs typeface="Poppins SemiBold" panose="020B0604020202020204" charset="0"/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1"/>
          </p:nvPr>
        </p:nvSpPr>
        <p:spPr>
          <a:xfrm>
            <a:off x="2471612" y="2755686"/>
            <a:ext cx="3661500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Pioneering a New Era of </a:t>
            </a:r>
            <a:r>
              <a:rPr lang="en-GB" dirty="0" smtClean="0"/>
              <a:t>Personal Care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905365" y="694510"/>
            <a:ext cx="354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Introducción</a:t>
            </a:r>
            <a:endParaRPr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4905365" y="1267210"/>
            <a:ext cx="3654900" cy="288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s-MX" sz="1800" dirty="0"/>
              <a:t>Bienvenidos a la presentación del Producto Mínimo Viable (MVP) de </a:t>
            </a:r>
            <a:r>
              <a:rPr lang="es-MX" sz="1800" dirty="0" err="1"/>
              <a:t>SafeMe</a:t>
            </a:r>
            <a:r>
              <a:rPr lang="es-MX" sz="1800" dirty="0"/>
              <a:t> App. Estamos emocionados de presentarles una aplicación móvil que proporciona asistencia rápida y efectiva en situaciones de emergencia.</a:t>
            </a:r>
            <a:endParaRPr sz="1800" dirty="0">
              <a:solidFill>
                <a:srgbClr val="343541"/>
              </a:solidFill>
            </a:endParaRPr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3" b="22893"/>
          <a:stretch>
            <a:fillRect/>
          </a:stretch>
        </p:blipFill>
        <p:spPr>
          <a:xfrm>
            <a:off x="1864795" y="694510"/>
            <a:ext cx="2717839" cy="3668358"/>
          </a:xfrm>
          <a:prstGeom prst="roundRect">
            <a:avLst>
              <a:gd name="adj" fmla="val 14856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b="121"/>
          <a:stretch>
            <a:fillRect/>
          </a:stretch>
        </p:blipFill>
        <p:spPr/>
      </p:pic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4561600" y="976113"/>
            <a:ext cx="305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Problemática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4561600" y="1571101"/>
            <a:ext cx="2817600" cy="256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sz="1400" dirty="0" smtClean="0"/>
              <a:t>Las </a:t>
            </a:r>
            <a:r>
              <a:rPr lang="es-MX" sz="1400" dirty="0"/>
              <a:t>situaciones de emergencia pueden ser impredecibles y </a:t>
            </a:r>
            <a:r>
              <a:rPr lang="es-MX" sz="1400" dirty="0" smtClean="0"/>
              <a:t>potentemente </a:t>
            </a:r>
            <a:r>
              <a:rPr lang="es-MX" sz="1400" dirty="0"/>
              <a:t>peligrosas. La falta de tiempo para pedir ayuda o la incapacidad para comunicar la ubicación precisa son desafíos comunes que enfrentan las personas en momentos críticos.</a:t>
            </a:r>
            <a:endParaRPr sz="1400" dirty="0"/>
          </a:p>
        </p:txBody>
      </p:sp>
      <p:sp>
        <p:nvSpPr>
          <p:cNvPr id="200" name="Google Shape;200;p17"/>
          <p:cNvSpPr/>
          <p:nvPr/>
        </p:nvSpPr>
        <p:spPr>
          <a:xfrm>
            <a:off x="4089400" y="953825"/>
            <a:ext cx="472200" cy="3235800"/>
          </a:xfrm>
          <a:prstGeom prst="rect">
            <a:avLst/>
          </a:prstGeom>
          <a:solidFill>
            <a:srgbClr val="152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662400" y="2774913"/>
            <a:ext cx="354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-MX" dirty="0">
                <a:solidFill>
                  <a:srgbClr val="FF0000"/>
                </a:solidFill>
              </a:rPr>
              <a:t>Solución Propuesta</a:t>
            </a:r>
            <a:br>
              <a:rPr lang="es-MX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4571925" y="2043953"/>
            <a:ext cx="3876600" cy="3170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s-MX" sz="1600" dirty="0" err="1" smtClean="0"/>
              <a:t>SafeMe</a:t>
            </a:r>
            <a:r>
              <a:rPr lang="es-MX" sz="1600" dirty="0" smtClean="0"/>
              <a:t> </a:t>
            </a:r>
            <a:r>
              <a:rPr lang="es-MX" sz="1600" dirty="0"/>
              <a:t>App ofrece una solución integral permitir a los usuarios enviar alertas rápidas al servicio 911 o a contactos previamente designados con su ubicación </a:t>
            </a:r>
            <a:r>
              <a:rPr lang="es-MX" sz="1600" dirty="0" err="1"/>
              <a:t>geolocalizada</a:t>
            </a:r>
            <a:r>
              <a:rPr lang="es-MX" sz="1600" dirty="0"/>
              <a:t> con tan solo presionar un botón. Además, los usuarios pueden completar su perfil con información </a:t>
            </a:r>
            <a:r>
              <a:rPr lang="es-MX" sz="1600" dirty="0" smtClean="0"/>
              <a:t>médica </a:t>
            </a:r>
            <a:r>
              <a:rPr lang="es-MX" sz="1600" dirty="0"/>
              <a:t>relevante para brindar asistencia adicional durante una situación crítica.</a:t>
            </a:r>
            <a:endParaRPr sz="1600" dirty="0"/>
          </a:p>
        </p:txBody>
      </p:sp>
      <p:pic>
        <p:nvPicPr>
          <p:cNvPr id="207" name="Google Shape;207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8969" b="28973"/>
          <a:stretch/>
        </p:blipFill>
        <p:spPr>
          <a:xfrm>
            <a:off x="-75" y="-344725"/>
            <a:ext cx="9144000" cy="2388678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Funcionalidades</a:t>
            </a:r>
            <a:r>
              <a:rPr lang="en-GB" dirty="0" smtClean="0">
                <a:solidFill>
                  <a:srgbClr val="C00000"/>
                </a:solidFill>
              </a:rPr>
              <a:t> Claves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1052975" y="2294087"/>
            <a:ext cx="2423400" cy="18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 dirty="0" err="1" smtClean="0">
                <a:solidFill>
                  <a:schemeClr val="tx1"/>
                </a:solidFill>
              </a:rPr>
              <a:t>Geolocalización</a:t>
            </a:r>
            <a:r>
              <a:rPr lang="en-GB" sz="800" b="1" dirty="0" smtClean="0">
                <a:solidFill>
                  <a:schemeClr val="tx1"/>
                </a:solidFill>
              </a:rPr>
              <a:t> y </a:t>
            </a:r>
            <a:r>
              <a:rPr lang="en-GB" sz="800" b="1" dirty="0" err="1" smtClean="0">
                <a:solidFill>
                  <a:schemeClr val="tx1"/>
                </a:solidFill>
              </a:rPr>
              <a:t>alerta</a:t>
            </a:r>
            <a:r>
              <a:rPr lang="en-GB" sz="800" b="1" dirty="0" smtClean="0">
                <a:solidFill>
                  <a:schemeClr val="tx1"/>
                </a:solidFill>
              </a:rPr>
              <a:t> </a:t>
            </a:r>
            <a:r>
              <a:rPr lang="en-GB" sz="800" b="1" dirty="0" err="1" smtClean="0">
                <a:solidFill>
                  <a:schemeClr val="tx1"/>
                </a:solidFill>
              </a:rPr>
              <a:t>rápida</a:t>
            </a:r>
            <a:r>
              <a:rPr lang="en-GB" sz="800" b="1" dirty="0" smtClean="0">
                <a:solidFill>
                  <a:schemeClr val="tx1"/>
                </a:solidFill>
              </a:rPr>
              <a:t> SOS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3"/>
          </p:nvPr>
        </p:nvSpPr>
        <p:spPr>
          <a:xfrm>
            <a:off x="957431" y="2402291"/>
            <a:ext cx="2518944" cy="80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s-MX" sz="2800" dirty="0" smtClean="0"/>
              <a:t>Geolocalización </a:t>
            </a:r>
            <a:r>
              <a:rPr lang="es-MX" sz="2800" dirty="0"/>
              <a:t>precisa en tiempo real.</a:t>
            </a: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/>
              <a:t>Alertas SOS rápidas hacia el servicio 911 u otros contactos predefinidos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4"/>
          </p:nvPr>
        </p:nvSpPr>
        <p:spPr>
          <a:xfrm>
            <a:off x="5776525" y="2224755"/>
            <a:ext cx="2423400" cy="263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 b="1" dirty="0" err="1" smtClean="0">
                <a:solidFill>
                  <a:schemeClr val="tx1"/>
                </a:solidFill>
              </a:rPr>
              <a:t>Ficha</a:t>
            </a:r>
            <a:r>
              <a:rPr lang="en-GB" sz="800" b="1" dirty="0" smtClean="0">
                <a:solidFill>
                  <a:schemeClr val="tx1"/>
                </a:solidFill>
              </a:rPr>
              <a:t> </a:t>
            </a:r>
            <a:r>
              <a:rPr lang="en-GB" sz="800" b="1" dirty="0" err="1" smtClean="0">
                <a:solidFill>
                  <a:schemeClr val="tx1"/>
                </a:solidFill>
              </a:rPr>
              <a:t>médica</a:t>
            </a:r>
            <a:r>
              <a:rPr lang="en-GB" sz="800" b="1" dirty="0" smtClean="0">
                <a:solidFill>
                  <a:schemeClr val="tx1"/>
                </a:solidFill>
              </a:rPr>
              <a:t> e </a:t>
            </a:r>
            <a:r>
              <a:rPr lang="en-GB" sz="800" b="1" dirty="0" err="1" smtClean="0">
                <a:solidFill>
                  <a:schemeClr val="tx1"/>
                </a:solidFill>
              </a:rPr>
              <a:t>Historial</a:t>
            </a:r>
            <a:r>
              <a:rPr lang="en-GB" sz="800" b="1" dirty="0" smtClean="0">
                <a:solidFill>
                  <a:schemeClr val="tx1"/>
                </a:solidFill>
              </a:rPr>
              <a:t> </a:t>
            </a:r>
            <a:r>
              <a:rPr lang="en-GB" sz="800" b="1" dirty="0" err="1" smtClean="0">
                <a:solidFill>
                  <a:schemeClr val="tx1"/>
                </a:solidFill>
              </a:rPr>
              <a:t>detallado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245" name="Google Shape;245;p22"/>
          <p:cNvSpPr txBox="1">
            <a:spLocks noGrp="1"/>
          </p:cNvSpPr>
          <p:nvPr>
            <p:ph type="body" idx="5"/>
          </p:nvPr>
        </p:nvSpPr>
        <p:spPr>
          <a:xfrm>
            <a:off x="5776525" y="2354158"/>
            <a:ext cx="2170200" cy="703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sz="900" dirty="0"/>
              <a:t>Ficha </a:t>
            </a:r>
            <a:r>
              <a:rPr lang="es-MX" sz="900" dirty="0" smtClean="0"/>
              <a:t>médica </a:t>
            </a:r>
            <a:r>
              <a:rPr lang="es-MX" sz="900" dirty="0"/>
              <a:t>digital accesible por el personal médico en caso necesario</a:t>
            </a:r>
            <a:r>
              <a:rPr lang="es-MX" sz="900" dirty="0" smtClean="0"/>
              <a:t>.</a:t>
            </a:r>
            <a:r>
              <a:rPr lang="es-AR" sz="900" dirty="0"/>
              <a:t> Historial e informes detallados para seguimiento posterior.</a:t>
            </a:r>
            <a:endParaRPr sz="900" dirty="0"/>
          </a:p>
        </p:txBody>
      </p:sp>
      <p:sp>
        <p:nvSpPr>
          <p:cNvPr id="246" name="Google Shape;246;p22"/>
          <p:cNvSpPr txBox="1">
            <a:spLocks noGrp="1"/>
          </p:cNvSpPr>
          <p:nvPr>
            <p:ph type="body" idx="6"/>
          </p:nvPr>
        </p:nvSpPr>
        <p:spPr>
          <a:xfrm>
            <a:off x="1967850" y="1017725"/>
            <a:ext cx="52083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 smtClean="0"/>
              <a:t>Mejor control de la información en tiempo real</a:t>
            </a:r>
            <a:endParaRPr sz="16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1"/>
          </p:nvPr>
        </p:nvSpPr>
        <p:spPr>
          <a:xfrm>
            <a:off x="1052975" y="3530053"/>
            <a:ext cx="2423400" cy="304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 b="1" dirty="0" err="1" smtClean="0">
                <a:solidFill>
                  <a:schemeClr val="tx1"/>
                </a:solidFill>
              </a:rPr>
              <a:t>Perfil</a:t>
            </a:r>
            <a:r>
              <a:rPr lang="en-GB" sz="800" b="1" dirty="0" smtClean="0">
                <a:solidFill>
                  <a:schemeClr val="tx1"/>
                </a:solidFill>
              </a:rPr>
              <a:t> </a:t>
            </a:r>
            <a:r>
              <a:rPr lang="en-GB" sz="800" b="1" dirty="0" err="1" smtClean="0">
                <a:solidFill>
                  <a:schemeClr val="tx1"/>
                </a:solidFill>
              </a:rPr>
              <a:t>personalizado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3"/>
          </p:nvPr>
        </p:nvSpPr>
        <p:spPr>
          <a:xfrm>
            <a:off x="1306175" y="3698550"/>
            <a:ext cx="2170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dirty="0" smtClean="0"/>
              <a:t>Perfil </a:t>
            </a:r>
            <a:r>
              <a:rPr lang="es-MX" dirty="0"/>
              <a:t>personalizado con información relevante del usuario.</a:t>
            </a:r>
            <a:endParaRPr dirty="0"/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4"/>
          </p:nvPr>
        </p:nvSpPr>
        <p:spPr>
          <a:xfrm>
            <a:off x="5776525" y="3530053"/>
            <a:ext cx="2423400" cy="226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 b="1" dirty="0" err="1" smtClean="0">
                <a:solidFill>
                  <a:schemeClr val="tx1"/>
                </a:solidFill>
              </a:rPr>
              <a:t>Configuración</a:t>
            </a:r>
            <a:r>
              <a:rPr lang="en-GB" sz="800" b="1" dirty="0" smtClean="0">
                <a:solidFill>
                  <a:schemeClr val="tx1"/>
                </a:solidFill>
              </a:rPr>
              <a:t> y </a:t>
            </a:r>
            <a:r>
              <a:rPr lang="en-GB" sz="800" b="1" dirty="0" err="1" smtClean="0">
                <a:solidFill>
                  <a:schemeClr val="tx1"/>
                </a:solidFill>
              </a:rPr>
              <a:t>ajustes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5"/>
          </p:nvPr>
        </p:nvSpPr>
        <p:spPr>
          <a:xfrm>
            <a:off x="5776525" y="3643087"/>
            <a:ext cx="21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sz="900" dirty="0"/>
              <a:t>Configuraciones y ajustes personalizados para adaptarse a las necesidades individuales.</a:t>
            </a:r>
            <a:endParaRPr sz="900" dirty="0"/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r="6703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4915450" y="1395968"/>
            <a:ext cx="354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algn="ctr"/>
            <a:r>
              <a:rPr lang="es-MX" dirty="0">
                <a:solidFill>
                  <a:srgbClr val="C00000"/>
                </a:solidFill>
              </a:rPr>
              <a:t>Limitaciones del MVP</a:t>
            </a:r>
            <a:br>
              <a:rPr lang="es-MX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858300" y="2130033"/>
            <a:ext cx="3654900" cy="2037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s-MX" dirty="0" smtClean="0"/>
              <a:t>El </a:t>
            </a:r>
            <a:r>
              <a:rPr lang="es-MX" dirty="0"/>
              <a:t>MVP se enfocará únicamente en las funcionalidades principales descritas anteriormente, sin integración inicialmente con otros servicios externos ni características avanzadas adicionales.</a:t>
            </a:r>
            <a:endParaRPr dirty="0"/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r="1905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90739" y="3014752"/>
            <a:ext cx="3540600" cy="5727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Próximos pasos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4764194" y="2698762"/>
            <a:ext cx="3688800" cy="1777379"/>
          </a:xfrm>
        </p:spPr>
        <p:txBody>
          <a:bodyPr/>
          <a:lstStyle/>
          <a:p>
            <a:pPr marL="139700" indent="0">
              <a:buNone/>
            </a:pPr>
            <a:r>
              <a:rPr lang="es-MX" sz="1800" dirty="0" smtClean="0"/>
              <a:t>Una </a:t>
            </a:r>
            <a:r>
              <a:rPr lang="es-MX" sz="1800" dirty="0"/>
              <a:t>vez validado el MVP, se ampliará la funcionalidad y el diseño visual siguiendo </a:t>
            </a:r>
            <a:r>
              <a:rPr lang="es-MX" sz="1800" dirty="0" err="1"/>
              <a:t>feedbacks</a:t>
            </a:r>
            <a:r>
              <a:rPr lang="es-MX" sz="1800" dirty="0"/>
              <a:t> reales sobre su utilidad práctica.</a:t>
            </a:r>
            <a:endParaRPr lang="es-AR" sz="1800" dirty="0"/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7" b="35027"/>
          <a:stretch>
            <a:fillRect/>
          </a:stretch>
        </p:blipFill>
        <p:spPr>
          <a:xfrm>
            <a:off x="0" y="0"/>
            <a:ext cx="9144000" cy="219456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1400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527125" y="1077670"/>
            <a:ext cx="33206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Gracias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por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atención</a:t>
            </a:r>
            <a:r>
              <a:rPr lang="en-GB" dirty="0" smtClean="0">
                <a:solidFill>
                  <a:srgbClr val="FF0000"/>
                </a:solidFill>
              </a:rPr>
              <a:t>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613186" y="1650370"/>
            <a:ext cx="2979867" cy="288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sz="1600" dirty="0" smtClean="0"/>
              <a:t>Si </a:t>
            </a:r>
            <a:r>
              <a:rPr lang="es-MX" sz="1600" dirty="0"/>
              <a:t>tienen alguna pregunta o comentario, no duden en ponerse en contacto con nuestro </a:t>
            </a:r>
            <a:r>
              <a:rPr lang="es-MX" sz="1600" dirty="0" smtClean="0"/>
              <a:t>equipo.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¡</a:t>
            </a:r>
            <a:r>
              <a:rPr lang="es-MX" sz="1600" dirty="0" err="1"/>
              <a:t>SafeMe</a:t>
            </a:r>
            <a:r>
              <a:rPr lang="es-MX" sz="1600" dirty="0"/>
              <a:t> App está aquí para brindarte seguridad y </a:t>
            </a:r>
            <a:r>
              <a:rPr lang="es-MX" sz="1600" dirty="0" smtClean="0"/>
              <a:t>tranquilidad!</a:t>
            </a:r>
            <a:r>
              <a:rPr lang="es-MX" sz="1600" dirty="0"/>
              <a:t/>
            </a:r>
            <a:br>
              <a:rPr lang="es-MX" sz="1600" dirty="0"/>
            </a:br>
            <a:endParaRPr sz="16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5904203" y="1445875"/>
            <a:ext cx="2182200" cy="657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 smtClean="0">
                <a:solidFill>
                  <a:srgbClr val="373737"/>
                </a:solidFill>
              </a:rPr>
              <a:t>Codo</a:t>
            </a:r>
            <a:r>
              <a:rPr lang="en-GB" dirty="0" smtClean="0">
                <a:solidFill>
                  <a:srgbClr val="373737"/>
                </a:solidFill>
              </a:rPr>
              <a:t> a </a:t>
            </a:r>
            <a:r>
              <a:rPr lang="en-GB" dirty="0" err="1" smtClean="0">
                <a:solidFill>
                  <a:srgbClr val="373737"/>
                </a:solidFill>
              </a:rPr>
              <a:t>Codo</a:t>
            </a:r>
            <a:endParaRPr dirty="0">
              <a:solidFill>
                <a:srgbClr val="373737"/>
              </a:solidFill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5871950" y="2360700"/>
            <a:ext cx="2529771" cy="657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rgbClr val="373737"/>
                </a:solidFill>
              </a:rPr>
              <a:t>www.safemeapp.com</a:t>
            </a:r>
            <a:endParaRPr dirty="0">
              <a:solidFill>
                <a:srgbClr val="373737"/>
              </a:solidFill>
            </a:endParaRP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5871940" y="3275525"/>
            <a:ext cx="2182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373737"/>
                </a:solidFill>
              </a:rPr>
              <a:t>0 123 456789</a:t>
            </a:r>
            <a:endParaRPr dirty="0">
              <a:solidFill>
                <a:srgbClr val="37373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286</Words>
  <Application>Microsoft Office PowerPoint</Application>
  <PresentationFormat>Presentación en pantalla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Open Sans</vt:lpstr>
      <vt:lpstr>Poppins SemiBold</vt:lpstr>
      <vt:lpstr>Open Sans Medium</vt:lpstr>
      <vt:lpstr>Open Sans SemiBold</vt:lpstr>
      <vt:lpstr>Arial</vt:lpstr>
      <vt:lpstr>Simple Light</vt:lpstr>
      <vt:lpstr>SafeMe App</vt:lpstr>
      <vt:lpstr>Introducción</vt:lpstr>
      <vt:lpstr>Problemática</vt:lpstr>
      <vt:lpstr>Solución Propuesta </vt:lpstr>
      <vt:lpstr>Funcionalidades Claves</vt:lpstr>
      <vt:lpstr>Limitaciones del MVP </vt:lpstr>
      <vt:lpstr>Próximos pasos</vt:lpstr>
      <vt:lpstr>Gracias por su atención!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SafeMe App</dc:title>
  <dc:creator>Gisela</dc:creator>
  <cp:lastModifiedBy>Cuenta Microsoft</cp:lastModifiedBy>
  <cp:revision>8</cp:revision>
  <dcterms:modified xsi:type="dcterms:W3CDTF">2024-06-13T20:21:02Z</dcterms:modified>
</cp:coreProperties>
</file>