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 id="264" r:id="rId8"/>
    <p:sldId id="265" r:id="rId9"/>
    <p:sldId id="260" r:id="rId10"/>
    <p:sldId id="261"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snapToObjects="1">
      <p:cViewPr varScale="1">
        <p:scale>
          <a:sx n="82" d="100"/>
          <a:sy n="82" d="100"/>
        </p:scale>
        <p:origin x="149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LUWATOMISIN%20JEGEDE\Downloads\Excel%20Project%20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LUWATOMISIN%20JEGEDE\Downloads\Excel%20Project%20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LUWATOMISIN%20JEGEDE\Downloads\Excel%20Project%20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LUWATOMISIN%20JEGEDE\Downloads\Excel%20Project%20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LUWATOMISIN%20JEGEDE\Downloads\Excel%20Project%20Datas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Dataset.xlsx]Pivot Table!PivotTable1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Avg Income Per Purchase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Table'!$B$1:$B$2</c:f>
              <c:strCache>
                <c:ptCount val="1"/>
                <c:pt idx="0">
                  <c:v>No</c:v>
                </c:pt>
              </c:strCache>
            </c:strRef>
          </c:tx>
          <c:spPr>
            <a:solidFill>
              <a:schemeClr val="accent1"/>
            </a:solidFill>
            <a:ln>
              <a:noFill/>
            </a:ln>
            <a:effectLst/>
          </c:spPr>
          <c:invertIfNegative val="0"/>
          <c:cat>
            <c:strRef>
              <c:f>'Pivot Table'!$A$3:$A$5</c:f>
              <c:strCache>
                <c:ptCount val="2"/>
                <c:pt idx="0">
                  <c:v>Female</c:v>
                </c:pt>
                <c:pt idx="1">
                  <c:v>Male</c:v>
                </c:pt>
              </c:strCache>
            </c:strRef>
          </c:cat>
          <c:val>
            <c:numRef>
              <c:f>'Pivot Table'!$B$3:$B$5</c:f>
              <c:numCache>
                <c:formatCode>"$"#,##0</c:formatCode>
                <c:ptCount val="2"/>
                <c:pt idx="0">
                  <c:v>53440</c:v>
                </c:pt>
                <c:pt idx="1">
                  <c:v>56208.178438661707</c:v>
                </c:pt>
              </c:numCache>
            </c:numRef>
          </c:val>
          <c:extLst>
            <c:ext xmlns:c16="http://schemas.microsoft.com/office/drawing/2014/chart" uri="{C3380CC4-5D6E-409C-BE32-E72D297353CC}">
              <c16:uniqueId val="{00000000-F261-4FCC-8736-9AF0D4AB718A}"/>
            </c:ext>
          </c:extLst>
        </c:ser>
        <c:ser>
          <c:idx val="1"/>
          <c:order val="1"/>
          <c:tx>
            <c:strRef>
              <c:f>'Pivot Table'!$C$1:$C$2</c:f>
              <c:strCache>
                <c:ptCount val="1"/>
                <c:pt idx="0">
                  <c:v>Yes</c:v>
                </c:pt>
              </c:strCache>
            </c:strRef>
          </c:tx>
          <c:spPr>
            <a:solidFill>
              <a:schemeClr val="accent2"/>
            </a:solidFill>
            <a:ln>
              <a:noFill/>
            </a:ln>
            <a:effectLst/>
          </c:spPr>
          <c:invertIfNegative val="0"/>
          <c:cat>
            <c:strRef>
              <c:f>'Pivot Table'!$A$3:$A$5</c:f>
              <c:strCache>
                <c:ptCount val="2"/>
                <c:pt idx="0">
                  <c:v>Female</c:v>
                </c:pt>
                <c:pt idx="1">
                  <c:v>Male</c:v>
                </c:pt>
              </c:strCache>
            </c:strRef>
          </c:cat>
          <c:val>
            <c:numRef>
              <c:f>'Pivot Table'!$C$3:$C$5</c:f>
              <c:numCache>
                <c:formatCode>"$"#,##0</c:formatCode>
                <c:ptCount val="2"/>
                <c:pt idx="0">
                  <c:v>55774.058577405856</c:v>
                </c:pt>
                <c:pt idx="1">
                  <c:v>60123.966942148763</c:v>
                </c:pt>
              </c:numCache>
            </c:numRef>
          </c:val>
          <c:extLst>
            <c:ext xmlns:c16="http://schemas.microsoft.com/office/drawing/2014/chart" uri="{C3380CC4-5D6E-409C-BE32-E72D297353CC}">
              <c16:uniqueId val="{00000001-F261-4FCC-8736-9AF0D4AB718A}"/>
            </c:ext>
          </c:extLst>
        </c:ser>
        <c:dLbls>
          <c:showLegendKey val="0"/>
          <c:showVal val="0"/>
          <c:showCatName val="0"/>
          <c:showSerName val="0"/>
          <c:showPercent val="0"/>
          <c:showBubbleSize val="0"/>
        </c:dLbls>
        <c:gapWidth val="219"/>
        <c:overlap val="-27"/>
        <c:axId val="344702904"/>
        <c:axId val="344699304"/>
      </c:barChart>
      <c:catAx>
        <c:axId val="3447029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699304"/>
        <c:crosses val="autoZero"/>
        <c:auto val="1"/>
        <c:lblAlgn val="ctr"/>
        <c:lblOffset val="100"/>
        <c:noMultiLvlLbl val="0"/>
      </c:catAx>
      <c:valAx>
        <c:axId val="344699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Income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7029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Dataset.xlsx]Pivot Table!PivotTable3</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Customer Age Brackets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Table'!$B$37:$B$38</c:f>
              <c:strCache>
                <c:ptCount val="1"/>
                <c:pt idx="0">
                  <c:v>No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 Table'!$A$39:$A$42</c:f>
              <c:strCache>
                <c:ptCount val="3"/>
                <c:pt idx="0">
                  <c:v>Young Adult (1-30)</c:v>
                </c:pt>
                <c:pt idx="1">
                  <c:v>Adult (31-59)</c:v>
                </c:pt>
                <c:pt idx="2">
                  <c:v>Senior (60+)</c:v>
                </c:pt>
              </c:strCache>
            </c:strRef>
          </c:cat>
          <c:val>
            <c:numRef>
              <c:f>'Pivot Table'!$B$39:$B$42</c:f>
              <c:numCache>
                <c:formatCode>General</c:formatCode>
                <c:ptCount val="3"/>
                <c:pt idx="0">
                  <c:v>71</c:v>
                </c:pt>
                <c:pt idx="1">
                  <c:v>370</c:v>
                </c:pt>
                <c:pt idx="2">
                  <c:v>78</c:v>
                </c:pt>
              </c:numCache>
            </c:numRef>
          </c:val>
          <c:smooth val="0"/>
          <c:extLst>
            <c:ext xmlns:c16="http://schemas.microsoft.com/office/drawing/2014/chart" uri="{C3380CC4-5D6E-409C-BE32-E72D297353CC}">
              <c16:uniqueId val="{00000000-D6B0-40A3-934F-74CA2B7D888A}"/>
            </c:ext>
          </c:extLst>
        </c:ser>
        <c:ser>
          <c:idx val="1"/>
          <c:order val="1"/>
          <c:tx>
            <c:strRef>
              <c:f>'Pivot Table'!$C$37:$C$38</c:f>
              <c:strCache>
                <c:ptCount val="1"/>
                <c:pt idx="0">
                  <c:v>Yes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Table'!$A$39:$A$42</c:f>
              <c:strCache>
                <c:ptCount val="3"/>
                <c:pt idx="0">
                  <c:v>Young Adult (1-30)</c:v>
                </c:pt>
                <c:pt idx="1">
                  <c:v>Adult (31-59)</c:v>
                </c:pt>
                <c:pt idx="2">
                  <c:v>Senior (60+)</c:v>
                </c:pt>
              </c:strCache>
            </c:strRef>
          </c:cat>
          <c:val>
            <c:numRef>
              <c:f>'Pivot Table'!$C$39:$C$42</c:f>
              <c:numCache>
                <c:formatCode>General</c:formatCode>
                <c:ptCount val="3"/>
                <c:pt idx="0">
                  <c:v>39</c:v>
                </c:pt>
                <c:pt idx="1">
                  <c:v>405</c:v>
                </c:pt>
                <c:pt idx="2">
                  <c:v>37</c:v>
                </c:pt>
              </c:numCache>
            </c:numRef>
          </c:val>
          <c:smooth val="0"/>
          <c:extLst>
            <c:ext xmlns:c16="http://schemas.microsoft.com/office/drawing/2014/chart" uri="{C3380CC4-5D6E-409C-BE32-E72D297353CC}">
              <c16:uniqueId val="{00000001-D6B0-40A3-934F-74CA2B7D888A}"/>
            </c:ext>
          </c:extLst>
        </c:ser>
        <c:dLbls>
          <c:showLegendKey val="0"/>
          <c:showVal val="0"/>
          <c:showCatName val="0"/>
          <c:showSerName val="0"/>
          <c:showPercent val="0"/>
          <c:showBubbleSize val="0"/>
        </c:dLbls>
        <c:marker val="1"/>
        <c:smooth val="0"/>
        <c:axId val="553740480"/>
        <c:axId val="553740120"/>
      </c:lineChart>
      <c:catAx>
        <c:axId val="553740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Age Bracket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740120"/>
        <c:crosses val="autoZero"/>
        <c:auto val="1"/>
        <c:lblAlgn val="ctr"/>
        <c:lblOffset val="100"/>
        <c:noMultiLvlLbl val="0"/>
      </c:catAx>
      <c:valAx>
        <c:axId val="553740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740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Dataset.xlsx]Pivot Table!PivotTable2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Customer Commute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Table'!$B$21:$B$22</c:f>
              <c:strCache>
                <c:ptCount val="1"/>
                <c:pt idx="0">
                  <c:v>No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 Table'!$A$23:$A$28</c:f>
              <c:strCache>
                <c:ptCount val="5"/>
                <c:pt idx="0">
                  <c:v>0-1 Miles</c:v>
                </c:pt>
                <c:pt idx="1">
                  <c:v>1-2 Miles</c:v>
                </c:pt>
                <c:pt idx="2">
                  <c:v>2-5 Miles</c:v>
                </c:pt>
                <c:pt idx="3">
                  <c:v>5-10 Miles</c:v>
                </c:pt>
                <c:pt idx="4">
                  <c:v>Above 10 Miles</c:v>
                </c:pt>
              </c:strCache>
            </c:strRef>
          </c:cat>
          <c:val>
            <c:numRef>
              <c:f>'Pivot Table'!$B$23:$B$28</c:f>
              <c:numCache>
                <c:formatCode>General</c:formatCode>
                <c:ptCount val="5"/>
                <c:pt idx="0">
                  <c:v>166</c:v>
                </c:pt>
                <c:pt idx="1">
                  <c:v>92</c:v>
                </c:pt>
                <c:pt idx="2">
                  <c:v>67</c:v>
                </c:pt>
                <c:pt idx="3">
                  <c:v>116</c:v>
                </c:pt>
                <c:pt idx="4">
                  <c:v>78</c:v>
                </c:pt>
              </c:numCache>
            </c:numRef>
          </c:val>
          <c:smooth val="0"/>
          <c:extLst>
            <c:ext xmlns:c16="http://schemas.microsoft.com/office/drawing/2014/chart" uri="{C3380CC4-5D6E-409C-BE32-E72D297353CC}">
              <c16:uniqueId val="{00000000-F8B2-4420-A1A8-8FCFC91560F4}"/>
            </c:ext>
          </c:extLst>
        </c:ser>
        <c:ser>
          <c:idx val="1"/>
          <c:order val="1"/>
          <c:tx>
            <c:strRef>
              <c:f>'Pivot Table'!$C$21:$C$22</c:f>
              <c:strCache>
                <c:ptCount val="1"/>
                <c:pt idx="0">
                  <c:v>Yes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Table'!$A$23:$A$28</c:f>
              <c:strCache>
                <c:ptCount val="5"/>
                <c:pt idx="0">
                  <c:v>0-1 Miles</c:v>
                </c:pt>
                <c:pt idx="1">
                  <c:v>1-2 Miles</c:v>
                </c:pt>
                <c:pt idx="2">
                  <c:v>2-5 Miles</c:v>
                </c:pt>
                <c:pt idx="3">
                  <c:v>5-10 Miles</c:v>
                </c:pt>
                <c:pt idx="4">
                  <c:v>Above 10 Miles</c:v>
                </c:pt>
              </c:strCache>
            </c:strRef>
          </c:cat>
          <c:val>
            <c:numRef>
              <c:f>'Pivot Table'!$C$23:$C$28</c:f>
              <c:numCache>
                <c:formatCode>General</c:formatCode>
                <c:ptCount val="5"/>
                <c:pt idx="0">
                  <c:v>200</c:v>
                </c:pt>
                <c:pt idx="1">
                  <c:v>77</c:v>
                </c:pt>
                <c:pt idx="2">
                  <c:v>95</c:v>
                </c:pt>
                <c:pt idx="3">
                  <c:v>76</c:v>
                </c:pt>
                <c:pt idx="4">
                  <c:v>33</c:v>
                </c:pt>
              </c:numCache>
            </c:numRef>
          </c:val>
          <c:smooth val="0"/>
          <c:extLst>
            <c:ext xmlns:c16="http://schemas.microsoft.com/office/drawing/2014/chart" uri="{C3380CC4-5D6E-409C-BE32-E72D297353CC}">
              <c16:uniqueId val="{00000001-F8B2-4420-A1A8-8FCFC91560F4}"/>
            </c:ext>
          </c:extLst>
        </c:ser>
        <c:dLbls>
          <c:showLegendKey val="0"/>
          <c:showVal val="0"/>
          <c:showCatName val="0"/>
          <c:showSerName val="0"/>
          <c:showPercent val="0"/>
          <c:showBubbleSize val="0"/>
        </c:dLbls>
        <c:marker val="1"/>
        <c:smooth val="0"/>
        <c:axId val="544471424"/>
        <c:axId val="544472144"/>
      </c:lineChart>
      <c:catAx>
        <c:axId val="544471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Commute Distance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472144"/>
        <c:crosses val="autoZero"/>
        <c:auto val="1"/>
        <c:lblAlgn val="ctr"/>
        <c:lblOffset val="100"/>
        <c:noMultiLvlLbl val="0"/>
      </c:catAx>
      <c:valAx>
        <c:axId val="544472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471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Dataset.xlsx]Pivot Table!PivotTable4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Car vs. Bike Ownership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Table'!$B$46:$B$47</c:f>
              <c:strCache>
                <c:ptCount val="1"/>
                <c:pt idx="0">
                  <c:v>No</c:v>
                </c:pt>
              </c:strCache>
            </c:strRef>
          </c:tx>
          <c:spPr>
            <a:solidFill>
              <a:schemeClr val="accent1"/>
            </a:solidFill>
            <a:ln>
              <a:noFill/>
            </a:ln>
            <a:effectLst/>
          </c:spPr>
          <c:invertIfNegative val="0"/>
          <c:cat>
            <c:strRef>
              <c:f>'Pivot Table'!$A$48:$A$53</c:f>
              <c:strCache>
                <c:ptCount val="5"/>
                <c:pt idx="0">
                  <c:v>0</c:v>
                </c:pt>
                <c:pt idx="1">
                  <c:v>1</c:v>
                </c:pt>
                <c:pt idx="2">
                  <c:v>2</c:v>
                </c:pt>
                <c:pt idx="3">
                  <c:v>3</c:v>
                </c:pt>
                <c:pt idx="4">
                  <c:v>4</c:v>
                </c:pt>
              </c:strCache>
            </c:strRef>
          </c:cat>
          <c:val>
            <c:numRef>
              <c:f>'Pivot Table'!$B$48:$B$53</c:f>
              <c:numCache>
                <c:formatCode>General</c:formatCode>
                <c:ptCount val="5"/>
                <c:pt idx="0">
                  <c:v>96</c:v>
                </c:pt>
                <c:pt idx="1">
                  <c:v>115</c:v>
                </c:pt>
                <c:pt idx="2">
                  <c:v>218</c:v>
                </c:pt>
                <c:pt idx="3">
                  <c:v>52</c:v>
                </c:pt>
                <c:pt idx="4">
                  <c:v>38</c:v>
                </c:pt>
              </c:numCache>
            </c:numRef>
          </c:val>
          <c:extLst>
            <c:ext xmlns:c16="http://schemas.microsoft.com/office/drawing/2014/chart" uri="{C3380CC4-5D6E-409C-BE32-E72D297353CC}">
              <c16:uniqueId val="{00000000-2672-47A4-8F5B-6F8A1094EDFC}"/>
            </c:ext>
          </c:extLst>
        </c:ser>
        <c:ser>
          <c:idx val="1"/>
          <c:order val="1"/>
          <c:tx>
            <c:strRef>
              <c:f>'Pivot Table'!$C$46:$C$47</c:f>
              <c:strCache>
                <c:ptCount val="1"/>
                <c:pt idx="0">
                  <c:v>Yes</c:v>
                </c:pt>
              </c:strCache>
            </c:strRef>
          </c:tx>
          <c:spPr>
            <a:solidFill>
              <a:schemeClr val="accent2"/>
            </a:solidFill>
            <a:ln>
              <a:noFill/>
            </a:ln>
            <a:effectLst/>
          </c:spPr>
          <c:invertIfNegative val="0"/>
          <c:cat>
            <c:strRef>
              <c:f>'Pivot Table'!$A$48:$A$53</c:f>
              <c:strCache>
                <c:ptCount val="5"/>
                <c:pt idx="0">
                  <c:v>0</c:v>
                </c:pt>
                <c:pt idx="1">
                  <c:v>1</c:v>
                </c:pt>
                <c:pt idx="2">
                  <c:v>2</c:v>
                </c:pt>
                <c:pt idx="3">
                  <c:v>3</c:v>
                </c:pt>
                <c:pt idx="4">
                  <c:v>4</c:v>
                </c:pt>
              </c:strCache>
            </c:strRef>
          </c:cat>
          <c:val>
            <c:numRef>
              <c:f>'Pivot Table'!$C$48:$C$53</c:f>
              <c:numCache>
                <c:formatCode>General</c:formatCode>
                <c:ptCount val="5"/>
                <c:pt idx="0">
                  <c:v>151</c:v>
                </c:pt>
                <c:pt idx="1">
                  <c:v>152</c:v>
                </c:pt>
                <c:pt idx="2">
                  <c:v>124</c:v>
                </c:pt>
                <c:pt idx="3">
                  <c:v>33</c:v>
                </c:pt>
                <c:pt idx="4">
                  <c:v>21</c:v>
                </c:pt>
              </c:numCache>
            </c:numRef>
          </c:val>
          <c:extLst>
            <c:ext xmlns:c16="http://schemas.microsoft.com/office/drawing/2014/chart" uri="{C3380CC4-5D6E-409C-BE32-E72D297353CC}">
              <c16:uniqueId val="{00000001-2672-47A4-8F5B-6F8A1094EDFC}"/>
            </c:ext>
          </c:extLst>
        </c:ser>
        <c:dLbls>
          <c:showLegendKey val="0"/>
          <c:showVal val="0"/>
          <c:showCatName val="0"/>
          <c:showSerName val="0"/>
          <c:showPercent val="0"/>
          <c:showBubbleSize val="0"/>
        </c:dLbls>
        <c:gapWidth val="219"/>
        <c:overlap val="-27"/>
        <c:axId val="630137368"/>
        <c:axId val="630138088"/>
      </c:barChart>
      <c:catAx>
        <c:axId val="630137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Number of Cars</a:t>
                </a:r>
                <a:r>
                  <a:rPr lang="en-CA" baseline="0"/>
                  <a:t> Owned</a:t>
                </a:r>
                <a:endParaRPr lang="en-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138088"/>
        <c:crosses val="autoZero"/>
        <c:auto val="1"/>
        <c:lblAlgn val="ctr"/>
        <c:lblOffset val="100"/>
        <c:noMultiLvlLbl val="0"/>
      </c:catAx>
      <c:valAx>
        <c:axId val="630138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Bikes</a:t>
                </a:r>
                <a:r>
                  <a:rPr lang="en-CA" baseline="0"/>
                  <a:t> Purchased</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1373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Dataset.xlsx]Pivot Table!PivotTable5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Customer Occupation Per Bikes</a:t>
            </a:r>
            <a:r>
              <a:rPr lang="en-CA" baseline="0"/>
              <a:t> Purchased</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'Pivot Table'!$B$57:$B$58</c:f>
              <c:strCache>
                <c:ptCount val="1"/>
                <c:pt idx="0">
                  <c:v>No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 Table'!$A$59:$A$64</c:f>
              <c:strCache>
                <c:ptCount val="5"/>
                <c:pt idx="0">
                  <c:v>Clerical</c:v>
                </c:pt>
                <c:pt idx="1">
                  <c:v>Management</c:v>
                </c:pt>
                <c:pt idx="2">
                  <c:v>Manual</c:v>
                </c:pt>
                <c:pt idx="3">
                  <c:v>Professional</c:v>
                </c:pt>
                <c:pt idx="4">
                  <c:v>Skilled Manual</c:v>
                </c:pt>
              </c:strCache>
            </c:strRef>
          </c:cat>
          <c:val>
            <c:numRef>
              <c:f>'Pivot Table'!$B$59:$B$64</c:f>
              <c:numCache>
                <c:formatCode>General</c:formatCode>
                <c:ptCount val="5"/>
                <c:pt idx="0">
                  <c:v>89</c:v>
                </c:pt>
                <c:pt idx="1">
                  <c:v>100</c:v>
                </c:pt>
                <c:pt idx="2">
                  <c:v>64</c:v>
                </c:pt>
                <c:pt idx="3">
                  <c:v>126</c:v>
                </c:pt>
                <c:pt idx="4">
                  <c:v>140</c:v>
                </c:pt>
              </c:numCache>
            </c:numRef>
          </c:val>
          <c:smooth val="0"/>
          <c:extLst>
            <c:ext xmlns:c16="http://schemas.microsoft.com/office/drawing/2014/chart" uri="{C3380CC4-5D6E-409C-BE32-E72D297353CC}">
              <c16:uniqueId val="{00000000-A25B-4607-866A-31CA2C4681E8}"/>
            </c:ext>
          </c:extLst>
        </c:ser>
        <c:ser>
          <c:idx val="1"/>
          <c:order val="1"/>
          <c:tx>
            <c:strRef>
              <c:f>'Pivot Table'!$C$57:$C$58</c:f>
              <c:strCache>
                <c:ptCount val="1"/>
                <c:pt idx="0">
                  <c:v>Yes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Table'!$A$59:$A$64</c:f>
              <c:strCache>
                <c:ptCount val="5"/>
                <c:pt idx="0">
                  <c:v>Clerical</c:v>
                </c:pt>
                <c:pt idx="1">
                  <c:v>Management</c:v>
                </c:pt>
                <c:pt idx="2">
                  <c:v>Manual</c:v>
                </c:pt>
                <c:pt idx="3">
                  <c:v>Professional</c:v>
                </c:pt>
                <c:pt idx="4">
                  <c:v>Skilled Manual</c:v>
                </c:pt>
              </c:strCache>
            </c:strRef>
          </c:cat>
          <c:val>
            <c:numRef>
              <c:f>'Pivot Table'!$C$59:$C$64</c:f>
              <c:numCache>
                <c:formatCode>General</c:formatCode>
                <c:ptCount val="5"/>
                <c:pt idx="0">
                  <c:v>88</c:v>
                </c:pt>
                <c:pt idx="1">
                  <c:v>73</c:v>
                </c:pt>
                <c:pt idx="2">
                  <c:v>55</c:v>
                </c:pt>
                <c:pt idx="3">
                  <c:v>150</c:v>
                </c:pt>
                <c:pt idx="4">
                  <c:v>115</c:v>
                </c:pt>
              </c:numCache>
            </c:numRef>
          </c:val>
          <c:smooth val="0"/>
          <c:extLst>
            <c:ext xmlns:c16="http://schemas.microsoft.com/office/drawing/2014/chart" uri="{C3380CC4-5D6E-409C-BE32-E72D297353CC}">
              <c16:uniqueId val="{00000001-A25B-4607-866A-31CA2C4681E8}"/>
            </c:ext>
          </c:extLst>
        </c:ser>
        <c:dLbls>
          <c:showLegendKey val="0"/>
          <c:showVal val="0"/>
          <c:showCatName val="0"/>
          <c:showSerName val="0"/>
          <c:showPercent val="0"/>
          <c:showBubbleSize val="0"/>
        </c:dLbls>
        <c:marker val="1"/>
        <c:smooth val="0"/>
        <c:axId val="544511832"/>
        <c:axId val="544508592"/>
      </c:lineChart>
      <c:catAx>
        <c:axId val="544511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Occupation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508592"/>
        <c:crosses val="autoZero"/>
        <c:auto val="1"/>
        <c:lblAlgn val="ctr"/>
        <c:lblOffset val="100"/>
        <c:noMultiLvlLbl val="0"/>
      </c:catAx>
      <c:valAx>
        <c:axId val="54450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511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C3EB2-7DC5-4314-BAD1-0E5C2337031A}"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CA"/>
        </a:p>
      </dgm:t>
    </dgm:pt>
    <dgm:pt modelId="{E46ECF13-3B7F-41B4-B215-74C36F6464CE}">
      <dgm:prSet/>
      <dgm:spPr/>
      <dgm:t>
        <a:bodyPr/>
        <a:lstStyle/>
        <a:p>
          <a:pPr algn="just"/>
          <a:r>
            <a:rPr lang="en-CA" dirty="0"/>
            <a:t>This project involves analyzing data </a:t>
          </a:r>
          <a:r>
            <a:rPr lang="en-GB" dirty="0"/>
            <a:t>for a fictional bike company </a:t>
          </a:r>
          <a:r>
            <a:rPr lang="en-CA" dirty="0"/>
            <a:t>to understand factors influencing bike purchase behavior. The dataset was cleaned and transformed in Excel, and insights were derived through descriptive and pivot table analysis.</a:t>
          </a:r>
        </a:p>
      </dgm:t>
    </dgm:pt>
    <dgm:pt modelId="{7BB430AC-DD2F-4051-88AA-85415F684605}" type="parTrans" cxnId="{1DCD9807-4D45-42B7-8083-72E7225509BC}">
      <dgm:prSet/>
      <dgm:spPr/>
      <dgm:t>
        <a:bodyPr/>
        <a:lstStyle/>
        <a:p>
          <a:endParaRPr lang="en-CA"/>
        </a:p>
      </dgm:t>
    </dgm:pt>
    <dgm:pt modelId="{7C81A03B-D1F6-40C1-A71C-18535127BE60}" type="sibTrans" cxnId="{1DCD9807-4D45-42B7-8083-72E7225509BC}">
      <dgm:prSet/>
      <dgm:spPr/>
      <dgm:t>
        <a:bodyPr/>
        <a:lstStyle/>
        <a:p>
          <a:endParaRPr lang="en-CA"/>
        </a:p>
      </dgm:t>
    </dgm:pt>
    <dgm:pt modelId="{C4B0BF6D-7703-487C-994D-A62F99C19EF2}" type="pres">
      <dgm:prSet presAssocID="{7ECC3EB2-7DC5-4314-BAD1-0E5C2337031A}" presName="diagram" presStyleCnt="0">
        <dgm:presLayoutVars>
          <dgm:chPref val="1"/>
          <dgm:dir/>
          <dgm:animOne val="branch"/>
          <dgm:animLvl val="lvl"/>
          <dgm:resizeHandles/>
        </dgm:presLayoutVars>
      </dgm:prSet>
      <dgm:spPr/>
    </dgm:pt>
    <dgm:pt modelId="{782F1C41-9F4B-489C-B591-CAD9EFC6AF2F}" type="pres">
      <dgm:prSet presAssocID="{E46ECF13-3B7F-41B4-B215-74C36F6464CE}" presName="root" presStyleCnt="0"/>
      <dgm:spPr/>
    </dgm:pt>
    <dgm:pt modelId="{179627D0-B16B-4ED7-86D8-2BBDCCF40367}" type="pres">
      <dgm:prSet presAssocID="{E46ECF13-3B7F-41B4-B215-74C36F6464CE}" presName="rootComposite" presStyleCnt="0"/>
      <dgm:spPr/>
    </dgm:pt>
    <dgm:pt modelId="{B3C4B364-E577-4119-BEE9-6977A02C5163}" type="pres">
      <dgm:prSet presAssocID="{E46ECF13-3B7F-41B4-B215-74C36F6464CE}" presName="rootText" presStyleLbl="node1" presStyleIdx="0" presStyleCnt="1"/>
      <dgm:spPr/>
    </dgm:pt>
    <dgm:pt modelId="{86363637-BE6E-4FAC-B956-D5F38824C582}" type="pres">
      <dgm:prSet presAssocID="{E46ECF13-3B7F-41B4-B215-74C36F6464CE}" presName="rootConnector" presStyleLbl="node1" presStyleIdx="0" presStyleCnt="1"/>
      <dgm:spPr/>
    </dgm:pt>
    <dgm:pt modelId="{F006410D-0BB9-4170-B264-7F165411A9FB}" type="pres">
      <dgm:prSet presAssocID="{E46ECF13-3B7F-41B4-B215-74C36F6464CE}" presName="childShape" presStyleCnt="0"/>
      <dgm:spPr/>
    </dgm:pt>
  </dgm:ptLst>
  <dgm:cxnLst>
    <dgm:cxn modelId="{1DCD9807-4D45-42B7-8083-72E7225509BC}" srcId="{7ECC3EB2-7DC5-4314-BAD1-0E5C2337031A}" destId="{E46ECF13-3B7F-41B4-B215-74C36F6464CE}" srcOrd="0" destOrd="0" parTransId="{7BB430AC-DD2F-4051-88AA-85415F684605}" sibTransId="{7C81A03B-D1F6-40C1-A71C-18535127BE60}"/>
    <dgm:cxn modelId="{BCDB4E18-402A-465D-BBF6-28B667786FB7}" type="presOf" srcId="{E46ECF13-3B7F-41B4-B215-74C36F6464CE}" destId="{B3C4B364-E577-4119-BEE9-6977A02C5163}" srcOrd="0" destOrd="0" presId="urn:microsoft.com/office/officeart/2005/8/layout/hierarchy3"/>
    <dgm:cxn modelId="{D55FC783-6CAB-4434-B55D-2381ACFF4A82}" type="presOf" srcId="{7ECC3EB2-7DC5-4314-BAD1-0E5C2337031A}" destId="{C4B0BF6D-7703-487C-994D-A62F99C19EF2}" srcOrd="0" destOrd="0" presId="urn:microsoft.com/office/officeart/2005/8/layout/hierarchy3"/>
    <dgm:cxn modelId="{8F20DDDC-533C-483A-B0E1-70AD2FD38A96}" type="presOf" srcId="{E46ECF13-3B7F-41B4-B215-74C36F6464CE}" destId="{86363637-BE6E-4FAC-B956-D5F38824C582}" srcOrd="1" destOrd="0" presId="urn:microsoft.com/office/officeart/2005/8/layout/hierarchy3"/>
    <dgm:cxn modelId="{909084CB-2F4A-417F-9E80-9C037483A826}" type="presParOf" srcId="{C4B0BF6D-7703-487C-994D-A62F99C19EF2}" destId="{782F1C41-9F4B-489C-B591-CAD9EFC6AF2F}" srcOrd="0" destOrd="0" presId="urn:microsoft.com/office/officeart/2005/8/layout/hierarchy3"/>
    <dgm:cxn modelId="{56A49FC3-170C-46F5-A9E4-339D07A1BA8D}" type="presParOf" srcId="{782F1C41-9F4B-489C-B591-CAD9EFC6AF2F}" destId="{179627D0-B16B-4ED7-86D8-2BBDCCF40367}" srcOrd="0" destOrd="0" presId="urn:microsoft.com/office/officeart/2005/8/layout/hierarchy3"/>
    <dgm:cxn modelId="{CDE16D6B-5FC4-4DD0-94A0-EC6CEDC7D426}" type="presParOf" srcId="{179627D0-B16B-4ED7-86D8-2BBDCCF40367}" destId="{B3C4B364-E577-4119-BEE9-6977A02C5163}" srcOrd="0" destOrd="0" presId="urn:microsoft.com/office/officeart/2005/8/layout/hierarchy3"/>
    <dgm:cxn modelId="{0EB91179-BC3F-4210-B1D0-F41E560AE486}" type="presParOf" srcId="{179627D0-B16B-4ED7-86D8-2BBDCCF40367}" destId="{86363637-BE6E-4FAC-B956-D5F38824C582}" srcOrd="1" destOrd="0" presId="urn:microsoft.com/office/officeart/2005/8/layout/hierarchy3"/>
    <dgm:cxn modelId="{BABC8C93-33BE-47F5-ABE8-9414C3634888}" type="presParOf" srcId="{782F1C41-9F4B-489C-B591-CAD9EFC6AF2F}" destId="{F006410D-0BB9-4170-B264-7F165411A9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4B364-E577-4119-BEE9-6977A02C5163}">
      <dsp:nvSpPr>
        <dsp:cNvPr id="0" name=""/>
        <dsp:cNvSpPr/>
      </dsp:nvSpPr>
      <dsp:spPr>
        <a:xfrm>
          <a:off x="0" y="205581"/>
          <a:ext cx="8229600" cy="4114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just" defTabSz="1689100">
            <a:lnSpc>
              <a:spcPct val="90000"/>
            </a:lnSpc>
            <a:spcBef>
              <a:spcPct val="0"/>
            </a:spcBef>
            <a:spcAft>
              <a:spcPct val="35000"/>
            </a:spcAft>
            <a:buNone/>
          </a:pPr>
          <a:r>
            <a:rPr lang="en-CA" sz="3800" kern="1200" dirty="0"/>
            <a:t>This project involves analyzing data </a:t>
          </a:r>
          <a:r>
            <a:rPr lang="en-GB" sz="3800" kern="1200" dirty="0"/>
            <a:t>for a fictional bike company </a:t>
          </a:r>
          <a:r>
            <a:rPr lang="en-CA" sz="3800" kern="1200" dirty="0"/>
            <a:t>to understand factors influencing bike purchase behavior. The dataset was cleaned and transformed in Excel, and insights were derived through descriptive and pivot table analysis.</a:t>
          </a:r>
        </a:p>
      </dsp:txBody>
      <dsp:txXfrm>
        <a:off x="120518" y="326099"/>
        <a:ext cx="7988564" cy="3873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lexTheAnalyst/Excel-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8288" y="1895118"/>
            <a:ext cx="4294414" cy="1470025"/>
          </a:xfrm>
        </p:spPr>
        <p:txBody>
          <a:bodyPr>
            <a:normAutofit fontScale="90000"/>
          </a:bodyPr>
          <a:lstStyle/>
          <a:p>
            <a:r>
              <a:rPr lang="en-CA" sz="4800" dirty="0"/>
              <a:t>BIKE SALES ANALYSIS PROJECT</a:t>
            </a:r>
          </a:p>
        </p:txBody>
      </p:sp>
      <p:sp>
        <p:nvSpPr>
          <p:cNvPr id="3" name="Subtitle 2"/>
          <p:cNvSpPr>
            <a:spLocks noGrp="1"/>
          </p:cNvSpPr>
          <p:nvPr>
            <p:ph type="subTitle" idx="1"/>
          </p:nvPr>
        </p:nvSpPr>
        <p:spPr>
          <a:xfrm>
            <a:off x="4728288" y="5686360"/>
            <a:ext cx="4644313" cy="1752600"/>
          </a:xfrm>
        </p:spPr>
        <p:txBody>
          <a:bodyPr/>
          <a:lstStyle/>
          <a:p>
            <a:r>
              <a:rPr lang="en-GB" dirty="0">
                <a:solidFill>
                  <a:schemeClr val="tx1"/>
                </a:solidFill>
              </a:rPr>
              <a:t>By Tomi Jegede</a:t>
            </a:r>
          </a:p>
          <a:p>
            <a:r>
              <a:rPr lang="en-GB" dirty="0">
                <a:solidFill>
                  <a:schemeClr val="tx1"/>
                </a:solidFill>
              </a:rPr>
              <a:t>        December 24, 2024.</a:t>
            </a:r>
            <a:endParaRPr dirty="0">
              <a:solidFill>
                <a:schemeClr val="tx1"/>
              </a:solidFill>
            </a:endParaRPr>
          </a:p>
        </p:txBody>
      </p:sp>
      <p:pic>
        <p:nvPicPr>
          <p:cNvPr id="5" name="Picture 4">
            <a:extLst>
              <a:ext uri="{FF2B5EF4-FFF2-40B4-BE49-F238E27FC236}">
                <a16:creationId xmlns:a16="http://schemas.microsoft.com/office/drawing/2014/main" id="{414924C5-0224-1983-EE63-F128E1A4B435}"/>
              </a:ext>
            </a:extLst>
          </p:cNvPr>
          <p:cNvPicPr>
            <a:picLocks noChangeAspect="1"/>
          </p:cNvPicPr>
          <p:nvPr/>
        </p:nvPicPr>
        <p:blipFill>
          <a:blip r:embed="rId2"/>
          <a:srcRect/>
          <a:stretch/>
        </p:blipFill>
        <p:spPr>
          <a:xfrm>
            <a:off x="0" y="0"/>
            <a:ext cx="487058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60000"/>
                    <a:lumOff val="40000"/>
                  </a:schemeClr>
                </a:solidFill>
              </a:rPr>
              <a:t>References</a:t>
            </a:r>
          </a:p>
        </p:txBody>
      </p:sp>
      <p:sp>
        <p:nvSpPr>
          <p:cNvPr id="3" name="Content Placeholder 2"/>
          <p:cNvSpPr>
            <a:spLocks noGrp="1"/>
          </p:cNvSpPr>
          <p:nvPr>
            <p:ph idx="1"/>
          </p:nvPr>
        </p:nvSpPr>
        <p:spPr/>
        <p:txBody>
          <a:bodyPr/>
          <a:lstStyle/>
          <a:p>
            <a:r>
              <a:rPr dirty="0"/>
              <a:t>Dataset Source: AlexTheAnalyst GitHub Repository</a:t>
            </a:r>
            <a:r>
              <a:rPr lang="en-GB" dirty="0"/>
              <a:t> </a:t>
            </a:r>
            <a:r>
              <a:rPr dirty="0"/>
              <a:t>(</a:t>
            </a:r>
            <a:r>
              <a:rPr dirty="0">
                <a:hlinkClick r:id="rId2"/>
              </a:rPr>
              <a:t>https://github.com/AlexTheAnalyst/Excel-Tutorial</a:t>
            </a:r>
            <a:r>
              <a:rPr dirty="0"/>
              <a:t>)</a:t>
            </a:r>
            <a:endParaRPr lang="en-GB" dirty="0"/>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A4C54-4F9E-6541-AF81-16FB0C1F7F03}"/>
              </a:ext>
            </a:extLst>
          </p:cNvPr>
          <p:cNvSpPr txBox="1"/>
          <p:nvPr/>
        </p:nvSpPr>
        <p:spPr>
          <a:xfrm>
            <a:off x="2270015" y="2875002"/>
            <a:ext cx="4280339" cy="1107996"/>
          </a:xfrm>
          <a:prstGeom prst="rect">
            <a:avLst/>
          </a:prstGeom>
          <a:noFill/>
        </p:spPr>
        <p:txBody>
          <a:bodyPr wrap="none" rtlCol="0">
            <a:spAutoFit/>
          </a:bodyPr>
          <a:lstStyle/>
          <a:p>
            <a:r>
              <a:rPr lang="en-GB" sz="6600" dirty="0">
                <a:solidFill>
                  <a:schemeClr val="bg1"/>
                </a:solidFill>
              </a:rPr>
              <a:t>THANK</a:t>
            </a:r>
            <a:r>
              <a:rPr lang="en-GB" sz="6600" dirty="0"/>
              <a:t> </a:t>
            </a:r>
            <a:r>
              <a:rPr lang="en-GB" sz="6600" dirty="0">
                <a:solidFill>
                  <a:schemeClr val="bg1"/>
                </a:solidFill>
              </a:rPr>
              <a:t>YOU</a:t>
            </a:r>
            <a:endParaRPr lang="en-CA" sz="6600" dirty="0">
              <a:solidFill>
                <a:schemeClr val="bg1"/>
              </a:solidFill>
            </a:endParaRPr>
          </a:p>
        </p:txBody>
      </p:sp>
    </p:spTree>
    <p:extLst>
      <p:ext uri="{BB962C8B-B14F-4D97-AF65-F5344CB8AC3E}">
        <p14:creationId xmlns:p14="http://schemas.microsoft.com/office/powerpoint/2010/main" val="30804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60000"/>
                    <a:lumOff val="40000"/>
                  </a:schemeClr>
                </a:solidFill>
              </a:rPr>
              <a:t>Introduction</a:t>
            </a:r>
          </a:p>
        </p:txBody>
      </p:sp>
      <p:graphicFrame>
        <p:nvGraphicFramePr>
          <p:cNvPr id="4" name="Content Placeholder 3">
            <a:extLst>
              <a:ext uri="{FF2B5EF4-FFF2-40B4-BE49-F238E27FC236}">
                <a16:creationId xmlns:a16="http://schemas.microsoft.com/office/drawing/2014/main" id="{0E746080-72CF-5B16-E076-7CE338A8466C}"/>
              </a:ext>
            </a:extLst>
          </p:cNvPr>
          <p:cNvGraphicFramePr>
            <a:graphicFrameLocks noGrp="1"/>
          </p:cNvGraphicFramePr>
          <p:nvPr>
            <p:ph idx="1"/>
            <p:extLst>
              <p:ext uri="{D42A27DB-BD31-4B8C-83A1-F6EECF244321}">
                <p14:modId xmlns:p14="http://schemas.microsoft.com/office/powerpoint/2010/main" val="35096875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60000"/>
                    <a:lumOff val="40000"/>
                  </a:schemeClr>
                </a:solidFill>
              </a:rPr>
              <a:t>Data Cleaning</a:t>
            </a:r>
          </a:p>
        </p:txBody>
      </p:sp>
      <p:sp>
        <p:nvSpPr>
          <p:cNvPr id="3" name="Content Placeholder 2"/>
          <p:cNvSpPr>
            <a:spLocks noGrp="1"/>
          </p:cNvSpPr>
          <p:nvPr>
            <p:ph idx="1"/>
          </p:nvPr>
        </p:nvSpPr>
        <p:spPr/>
        <p:txBody>
          <a:bodyPr>
            <a:normAutofit fontScale="92500" lnSpcReduction="10000"/>
          </a:bodyPr>
          <a:lstStyle/>
          <a:p>
            <a:pPr marL="0" indent="0">
              <a:buNone/>
            </a:pPr>
            <a:r>
              <a:rPr dirty="0"/>
              <a:t>The following steps were taken to clean the dataset:</a:t>
            </a:r>
          </a:p>
          <a:p>
            <a:r>
              <a:rPr dirty="0"/>
              <a:t>Removed duplicate rows.</a:t>
            </a:r>
          </a:p>
          <a:p>
            <a:r>
              <a:rPr dirty="0"/>
              <a:t>Ensured columns had valid and consistent values.</a:t>
            </a:r>
          </a:p>
          <a:p>
            <a:r>
              <a:rPr dirty="0"/>
              <a:t>Converted </a:t>
            </a:r>
            <a:r>
              <a:rPr lang="en-GB" dirty="0"/>
              <a:t>labels</a:t>
            </a:r>
            <a:r>
              <a:rPr dirty="0"/>
              <a:t> to </a:t>
            </a:r>
            <a:r>
              <a:rPr lang="en-GB" dirty="0"/>
              <a:t>more </a:t>
            </a:r>
            <a:r>
              <a:rPr dirty="0"/>
              <a:t>readable </a:t>
            </a:r>
            <a:r>
              <a:rPr lang="en-GB" dirty="0"/>
              <a:t>formats</a:t>
            </a:r>
            <a:r>
              <a:rPr dirty="0"/>
              <a:t> (e.g., M -&gt; Male, S -&gt; Single).</a:t>
            </a:r>
          </a:p>
          <a:p>
            <a:r>
              <a:rPr dirty="0"/>
              <a:t>Created an 'Age Brackets' column to group ages</a:t>
            </a:r>
            <a:r>
              <a:rPr lang="en-GB" dirty="0"/>
              <a:t> to aid in creating appropriate visualizations</a:t>
            </a:r>
            <a:r>
              <a:rPr dirty="0"/>
              <a:t>.</a:t>
            </a:r>
          </a:p>
          <a:p>
            <a:pPr marL="0" indent="0">
              <a:buNone/>
            </a:pPr>
            <a:r>
              <a:rPr dirty="0"/>
              <a:t>These steps improved data quality and usability for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60000"/>
                    <a:lumOff val="40000"/>
                  </a:schemeClr>
                </a:solidFill>
              </a:rPr>
              <a:t>Analysis Results</a:t>
            </a:r>
          </a:p>
        </p:txBody>
      </p:sp>
      <p:graphicFrame>
        <p:nvGraphicFramePr>
          <p:cNvPr id="6" name="Content Placeholder 5">
            <a:extLst>
              <a:ext uri="{FF2B5EF4-FFF2-40B4-BE49-F238E27FC236}">
                <a16:creationId xmlns:a16="http://schemas.microsoft.com/office/drawing/2014/main" id="{F72D64FF-AFAA-406F-947F-38F2E2324DE1}"/>
              </a:ext>
            </a:extLst>
          </p:cNvPr>
          <p:cNvGraphicFramePr>
            <a:graphicFrameLocks noGrp="1"/>
          </p:cNvGraphicFramePr>
          <p:nvPr>
            <p:ph idx="1"/>
            <p:extLst>
              <p:ext uri="{D42A27DB-BD31-4B8C-83A1-F6EECF244321}">
                <p14:modId xmlns:p14="http://schemas.microsoft.com/office/powerpoint/2010/main" val="2862570091"/>
              </p:ext>
            </p:extLst>
          </p:nvPr>
        </p:nvGraphicFramePr>
        <p:xfrm>
          <a:off x="457200" y="1600201"/>
          <a:ext cx="8229600" cy="404482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3C6461-99B5-A31F-B709-97E2951994C7}"/>
              </a:ext>
            </a:extLst>
          </p:cNvPr>
          <p:cNvSpPr txBox="1"/>
          <p:nvPr/>
        </p:nvSpPr>
        <p:spPr>
          <a:xfrm>
            <a:off x="181947" y="5799593"/>
            <a:ext cx="8780106" cy="923330"/>
          </a:xfrm>
          <a:prstGeom prst="rect">
            <a:avLst/>
          </a:prstGeom>
          <a:noFill/>
        </p:spPr>
        <p:txBody>
          <a:bodyPr wrap="square" rtlCol="0">
            <a:spAutoFit/>
          </a:bodyPr>
          <a:lstStyle/>
          <a:p>
            <a:r>
              <a:rPr lang="en-GB" dirty="0"/>
              <a:t>This graph shows that the average income among males and females that purchased bikes is higher than those that did not purchase bikes from the company. </a:t>
            </a:r>
            <a:endParaRPr lang="en-CA" dirty="0"/>
          </a:p>
          <a:p>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5B13-2A2D-5BED-7922-8EB6640DE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C3899-E147-1C06-9FA0-7896570A3320}"/>
              </a:ext>
            </a:extLst>
          </p:cNvPr>
          <p:cNvSpPr>
            <a:spLocks noGrp="1"/>
          </p:cNvSpPr>
          <p:nvPr>
            <p:ph type="title"/>
          </p:nvPr>
        </p:nvSpPr>
        <p:spPr/>
        <p:txBody>
          <a:bodyPr/>
          <a:lstStyle/>
          <a:p>
            <a:r>
              <a:rPr dirty="0">
                <a:solidFill>
                  <a:schemeClr val="tx2">
                    <a:lumMod val="60000"/>
                    <a:lumOff val="40000"/>
                  </a:schemeClr>
                </a:solidFill>
              </a:rPr>
              <a:t>Analysis Results</a:t>
            </a:r>
          </a:p>
        </p:txBody>
      </p:sp>
      <p:sp>
        <p:nvSpPr>
          <p:cNvPr id="7" name="TextBox 6">
            <a:extLst>
              <a:ext uri="{FF2B5EF4-FFF2-40B4-BE49-F238E27FC236}">
                <a16:creationId xmlns:a16="http://schemas.microsoft.com/office/drawing/2014/main" id="{03923913-D6B6-F29D-002F-6A8CC67B438E}"/>
              </a:ext>
            </a:extLst>
          </p:cNvPr>
          <p:cNvSpPr txBox="1"/>
          <p:nvPr/>
        </p:nvSpPr>
        <p:spPr>
          <a:xfrm>
            <a:off x="181947" y="5799593"/>
            <a:ext cx="8780106" cy="1200329"/>
          </a:xfrm>
          <a:prstGeom prst="rect">
            <a:avLst/>
          </a:prstGeom>
          <a:noFill/>
        </p:spPr>
        <p:txBody>
          <a:bodyPr wrap="square" rtlCol="0">
            <a:spAutoFit/>
          </a:bodyPr>
          <a:lstStyle/>
          <a:p>
            <a:r>
              <a:rPr lang="en-GB" dirty="0"/>
              <a:t>This graph shows that the customers in the ‘Adult’ age brackets have purchased the most bikes when compared to the other age brackets. They also make up a large amount of the customer base. </a:t>
            </a:r>
            <a:endParaRPr lang="en-CA" dirty="0"/>
          </a:p>
          <a:p>
            <a:endParaRPr lang="en-CA" dirty="0"/>
          </a:p>
        </p:txBody>
      </p:sp>
      <p:graphicFrame>
        <p:nvGraphicFramePr>
          <p:cNvPr id="10" name="Content Placeholder 9">
            <a:extLst>
              <a:ext uri="{FF2B5EF4-FFF2-40B4-BE49-F238E27FC236}">
                <a16:creationId xmlns:a16="http://schemas.microsoft.com/office/drawing/2014/main" id="{5404F394-C649-46BE-845B-3DDF369635D4}"/>
              </a:ext>
            </a:extLst>
          </p:cNvPr>
          <p:cNvGraphicFramePr>
            <a:graphicFrameLocks noGrp="1"/>
          </p:cNvGraphicFramePr>
          <p:nvPr>
            <p:ph idx="1"/>
            <p:extLst>
              <p:ext uri="{D42A27DB-BD31-4B8C-83A1-F6EECF244321}">
                <p14:modId xmlns:p14="http://schemas.microsoft.com/office/powerpoint/2010/main" val="9764339"/>
              </p:ext>
            </p:extLst>
          </p:nvPr>
        </p:nvGraphicFramePr>
        <p:xfrm>
          <a:off x="457200" y="1600201"/>
          <a:ext cx="8229600" cy="40448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104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0E401-DEDB-9A97-C332-638BDC7CE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EF676-449D-1FF2-0B21-676CAA34413B}"/>
              </a:ext>
            </a:extLst>
          </p:cNvPr>
          <p:cNvSpPr>
            <a:spLocks noGrp="1"/>
          </p:cNvSpPr>
          <p:nvPr>
            <p:ph type="title"/>
          </p:nvPr>
        </p:nvSpPr>
        <p:spPr/>
        <p:txBody>
          <a:bodyPr/>
          <a:lstStyle/>
          <a:p>
            <a:r>
              <a:rPr dirty="0">
                <a:solidFill>
                  <a:schemeClr val="tx2">
                    <a:lumMod val="60000"/>
                    <a:lumOff val="40000"/>
                  </a:schemeClr>
                </a:solidFill>
              </a:rPr>
              <a:t>Analysis Results</a:t>
            </a:r>
          </a:p>
        </p:txBody>
      </p:sp>
      <p:sp>
        <p:nvSpPr>
          <p:cNvPr id="7" name="TextBox 6">
            <a:extLst>
              <a:ext uri="{FF2B5EF4-FFF2-40B4-BE49-F238E27FC236}">
                <a16:creationId xmlns:a16="http://schemas.microsoft.com/office/drawing/2014/main" id="{365AE3B8-19F2-0BC0-D72D-0671BDE375D9}"/>
              </a:ext>
            </a:extLst>
          </p:cNvPr>
          <p:cNvSpPr txBox="1"/>
          <p:nvPr/>
        </p:nvSpPr>
        <p:spPr>
          <a:xfrm>
            <a:off x="181947" y="5799593"/>
            <a:ext cx="8780106" cy="1200329"/>
          </a:xfrm>
          <a:prstGeom prst="rect">
            <a:avLst/>
          </a:prstGeom>
          <a:noFill/>
        </p:spPr>
        <p:txBody>
          <a:bodyPr wrap="square" rtlCol="0">
            <a:spAutoFit/>
          </a:bodyPr>
          <a:lstStyle/>
          <a:p>
            <a:r>
              <a:rPr lang="en-GB" dirty="0"/>
              <a:t>This graph shows that the customers that have the shortest commute time (0-1 miles) purchase the highest number of bikes. On the other hand, customers with loner commute times purchase a much lower number of bikes. </a:t>
            </a:r>
            <a:endParaRPr lang="en-CA" dirty="0"/>
          </a:p>
          <a:p>
            <a:endParaRPr lang="en-CA" dirty="0"/>
          </a:p>
        </p:txBody>
      </p:sp>
      <p:graphicFrame>
        <p:nvGraphicFramePr>
          <p:cNvPr id="5" name="Content Placeholder 4">
            <a:extLst>
              <a:ext uri="{FF2B5EF4-FFF2-40B4-BE49-F238E27FC236}">
                <a16:creationId xmlns:a16="http://schemas.microsoft.com/office/drawing/2014/main" id="{66C3255B-AB80-4D95-A3BF-5A00D51A149D}"/>
              </a:ext>
            </a:extLst>
          </p:cNvPr>
          <p:cNvGraphicFramePr>
            <a:graphicFrameLocks noGrp="1"/>
          </p:cNvGraphicFramePr>
          <p:nvPr>
            <p:ph idx="1"/>
            <p:extLst>
              <p:ext uri="{D42A27DB-BD31-4B8C-83A1-F6EECF244321}">
                <p14:modId xmlns:p14="http://schemas.microsoft.com/office/powerpoint/2010/main" val="412329961"/>
              </p:ext>
            </p:extLst>
          </p:nvPr>
        </p:nvGraphicFramePr>
        <p:xfrm>
          <a:off x="457200" y="1600201"/>
          <a:ext cx="8229600" cy="40728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970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C795-5886-90B9-9E43-BEFFA3931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CA898-C1B7-FD20-43CF-C9E862940F0D}"/>
              </a:ext>
            </a:extLst>
          </p:cNvPr>
          <p:cNvSpPr>
            <a:spLocks noGrp="1"/>
          </p:cNvSpPr>
          <p:nvPr>
            <p:ph type="title"/>
          </p:nvPr>
        </p:nvSpPr>
        <p:spPr/>
        <p:txBody>
          <a:bodyPr/>
          <a:lstStyle/>
          <a:p>
            <a:r>
              <a:rPr dirty="0">
                <a:solidFill>
                  <a:schemeClr val="tx2">
                    <a:lumMod val="60000"/>
                    <a:lumOff val="40000"/>
                  </a:schemeClr>
                </a:solidFill>
              </a:rPr>
              <a:t>Analysis Results</a:t>
            </a:r>
          </a:p>
        </p:txBody>
      </p:sp>
      <p:sp>
        <p:nvSpPr>
          <p:cNvPr id="7" name="TextBox 6">
            <a:extLst>
              <a:ext uri="{FF2B5EF4-FFF2-40B4-BE49-F238E27FC236}">
                <a16:creationId xmlns:a16="http://schemas.microsoft.com/office/drawing/2014/main" id="{F653AAB5-7D5D-F111-332F-ED43C164B269}"/>
              </a:ext>
            </a:extLst>
          </p:cNvPr>
          <p:cNvSpPr txBox="1"/>
          <p:nvPr/>
        </p:nvSpPr>
        <p:spPr>
          <a:xfrm>
            <a:off x="181947" y="5799593"/>
            <a:ext cx="8780106" cy="923330"/>
          </a:xfrm>
          <a:prstGeom prst="rect">
            <a:avLst/>
          </a:prstGeom>
          <a:noFill/>
        </p:spPr>
        <p:txBody>
          <a:bodyPr wrap="square" rtlCol="0">
            <a:spAutoFit/>
          </a:bodyPr>
          <a:lstStyle/>
          <a:p>
            <a:r>
              <a:rPr lang="en-GB" dirty="0"/>
              <a:t>This graph shows that the customers that have no car, or 1 or 2 cars, tend to purchase bikes more than customers with 3 to 4 cars. </a:t>
            </a:r>
            <a:endParaRPr lang="en-CA" dirty="0"/>
          </a:p>
          <a:p>
            <a:endParaRPr lang="en-CA" dirty="0"/>
          </a:p>
        </p:txBody>
      </p:sp>
      <p:graphicFrame>
        <p:nvGraphicFramePr>
          <p:cNvPr id="5" name="Content Placeholder 4">
            <a:extLst>
              <a:ext uri="{FF2B5EF4-FFF2-40B4-BE49-F238E27FC236}">
                <a16:creationId xmlns:a16="http://schemas.microsoft.com/office/drawing/2014/main" id="{01F63D8F-4681-476D-8DD9-F8E8137D8246}"/>
              </a:ext>
            </a:extLst>
          </p:cNvPr>
          <p:cNvGraphicFramePr>
            <a:graphicFrameLocks noGrp="1"/>
          </p:cNvGraphicFramePr>
          <p:nvPr>
            <p:ph idx="1"/>
            <p:extLst>
              <p:ext uri="{D42A27DB-BD31-4B8C-83A1-F6EECF244321}">
                <p14:modId xmlns:p14="http://schemas.microsoft.com/office/powerpoint/2010/main" val="2079385770"/>
              </p:ext>
            </p:extLst>
          </p:nvPr>
        </p:nvGraphicFramePr>
        <p:xfrm>
          <a:off x="457200" y="1600200"/>
          <a:ext cx="8229600" cy="41993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496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25AA6-4E62-731A-2AD2-437841BC7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CD0CE1-23E1-C3F6-29D2-AAF6EAD7C923}"/>
              </a:ext>
            </a:extLst>
          </p:cNvPr>
          <p:cNvSpPr>
            <a:spLocks noGrp="1"/>
          </p:cNvSpPr>
          <p:nvPr>
            <p:ph type="title"/>
          </p:nvPr>
        </p:nvSpPr>
        <p:spPr/>
        <p:txBody>
          <a:bodyPr/>
          <a:lstStyle/>
          <a:p>
            <a:r>
              <a:rPr dirty="0">
                <a:solidFill>
                  <a:schemeClr val="tx2">
                    <a:lumMod val="60000"/>
                    <a:lumOff val="40000"/>
                  </a:schemeClr>
                </a:solidFill>
              </a:rPr>
              <a:t>Analysis Results</a:t>
            </a:r>
          </a:p>
        </p:txBody>
      </p:sp>
      <p:sp>
        <p:nvSpPr>
          <p:cNvPr id="7" name="TextBox 6">
            <a:extLst>
              <a:ext uri="{FF2B5EF4-FFF2-40B4-BE49-F238E27FC236}">
                <a16:creationId xmlns:a16="http://schemas.microsoft.com/office/drawing/2014/main" id="{DA816412-C59A-D08C-B6F6-4F25F45DB99F}"/>
              </a:ext>
            </a:extLst>
          </p:cNvPr>
          <p:cNvSpPr txBox="1"/>
          <p:nvPr/>
        </p:nvSpPr>
        <p:spPr>
          <a:xfrm>
            <a:off x="181947" y="5566328"/>
            <a:ext cx="8780106" cy="1477328"/>
          </a:xfrm>
          <a:prstGeom prst="rect">
            <a:avLst/>
          </a:prstGeom>
          <a:noFill/>
        </p:spPr>
        <p:txBody>
          <a:bodyPr wrap="square" rtlCol="0">
            <a:spAutoFit/>
          </a:bodyPr>
          <a:lstStyle/>
          <a:p>
            <a:r>
              <a:rPr lang="en-GB" dirty="0"/>
              <a:t>This graph was created to see if there is a significant difference in the occupation of customers and their bike purchasing behaviours. Customers in the professional and skilled manual occupations purchase more bikes. Although more research will need to be carried out to understand how other factors such as lifestyle choices influence this decision. </a:t>
            </a:r>
            <a:endParaRPr lang="en-CA" dirty="0"/>
          </a:p>
          <a:p>
            <a:endParaRPr lang="en-CA" dirty="0"/>
          </a:p>
        </p:txBody>
      </p:sp>
      <p:graphicFrame>
        <p:nvGraphicFramePr>
          <p:cNvPr id="5" name="Content Placeholder 4">
            <a:extLst>
              <a:ext uri="{FF2B5EF4-FFF2-40B4-BE49-F238E27FC236}">
                <a16:creationId xmlns:a16="http://schemas.microsoft.com/office/drawing/2014/main" id="{08A42C83-1A8C-4A3A-91B2-84EDAA163ED3}"/>
              </a:ext>
            </a:extLst>
          </p:cNvPr>
          <p:cNvGraphicFramePr>
            <a:graphicFrameLocks noGrp="1"/>
          </p:cNvGraphicFramePr>
          <p:nvPr>
            <p:ph idx="1"/>
            <p:extLst>
              <p:ext uri="{D42A27DB-BD31-4B8C-83A1-F6EECF244321}">
                <p14:modId xmlns:p14="http://schemas.microsoft.com/office/powerpoint/2010/main" val="3128872241"/>
              </p:ext>
            </p:extLst>
          </p:nvPr>
        </p:nvGraphicFramePr>
        <p:xfrm>
          <a:off x="457200" y="1600201"/>
          <a:ext cx="8229600" cy="39795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335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lumMod val="60000"/>
                    <a:lumOff val="40000"/>
                  </a:schemeClr>
                </a:solidFill>
              </a:rPr>
              <a:t>Conclusion and Recommendations</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solidFill>
                  <a:schemeClr val="tx2">
                    <a:lumMod val="60000"/>
                    <a:lumOff val="40000"/>
                  </a:schemeClr>
                </a:solidFill>
              </a:rPr>
              <a:t>Conclusion</a:t>
            </a:r>
            <a:endParaRPr dirty="0">
              <a:solidFill>
                <a:schemeClr val="tx2">
                  <a:lumMod val="60000"/>
                  <a:lumOff val="40000"/>
                </a:schemeClr>
              </a:solidFill>
            </a:endParaRPr>
          </a:p>
          <a:p>
            <a:r>
              <a:rPr dirty="0"/>
              <a:t>Income and age are significant factors in bike purchase decisions.</a:t>
            </a:r>
          </a:p>
          <a:p>
            <a:r>
              <a:rPr dirty="0"/>
              <a:t>Seniors and </a:t>
            </a:r>
            <a:r>
              <a:rPr lang="en-GB" dirty="0"/>
              <a:t>low</a:t>
            </a:r>
            <a:r>
              <a:rPr dirty="0"/>
              <a:t>-income individuals are less likely to purchase bikes.</a:t>
            </a:r>
          </a:p>
          <a:p>
            <a:pPr marL="0" indent="0">
              <a:buNone/>
            </a:pPr>
            <a:r>
              <a:rPr dirty="0">
                <a:solidFill>
                  <a:schemeClr val="tx2">
                    <a:lumMod val="60000"/>
                    <a:lumOff val="40000"/>
                  </a:schemeClr>
                </a:solidFill>
              </a:rPr>
              <a:t>Recommendations</a:t>
            </a:r>
          </a:p>
          <a:p>
            <a:r>
              <a:rPr dirty="0"/>
              <a:t>Focus marketing efforts on </a:t>
            </a:r>
            <a:r>
              <a:rPr lang="en-GB" dirty="0"/>
              <a:t>adults </a:t>
            </a:r>
            <a:r>
              <a:rPr dirty="0"/>
              <a:t>and mid-income groups.</a:t>
            </a:r>
          </a:p>
          <a:p>
            <a:r>
              <a:rPr dirty="0"/>
              <a:t>Tailor promotions regionally based on purchase trends.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TotalTime>
  <Words>421</Words>
  <Application>Microsoft Office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BIKE SALES ANALYSIS PROJECT</vt:lpstr>
      <vt:lpstr>Introduction</vt:lpstr>
      <vt:lpstr>Data Cleaning</vt:lpstr>
      <vt:lpstr>Analysis Results</vt:lpstr>
      <vt:lpstr>Analysis Results</vt:lpstr>
      <vt:lpstr>Analysis Results</vt:lpstr>
      <vt:lpstr>Analysis Results</vt:lpstr>
      <vt:lpstr>Analysis Results</vt:lpstr>
      <vt:lpstr>Conclusion and Recommendations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Oluwatomisin Jegede</cp:lastModifiedBy>
  <cp:revision>6</cp:revision>
  <dcterms:created xsi:type="dcterms:W3CDTF">2013-01-27T09:14:16Z</dcterms:created>
  <dcterms:modified xsi:type="dcterms:W3CDTF">2024-12-24T19:56:44Z</dcterms:modified>
  <cp:category/>
</cp:coreProperties>
</file>