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6" r:id="rId2"/>
    <p:sldId id="277" r:id="rId3"/>
    <p:sldId id="278" r:id="rId4"/>
    <p:sldId id="279" r:id="rId5"/>
    <p:sldId id="280" r:id="rId6"/>
    <p:sldId id="281" r:id="rId7"/>
    <p:sldId id="282" r:id="rId8"/>
    <p:sldId id="283" r:id="rId9"/>
    <p:sldId id="284" r:id="rId10"/>
    <p:sldId id="285" r:id="rId11"/>
    <p:sldId id="2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D0E32C-5FE0-4A94-A23D-8EF11C5CB0CA}" type="datetimeFigureOut">
              <a:rPr lang="en-CA" smtClean="0"/>
              <a:t>2024-07-27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17DC8-289E-4F9A-80E3-640873DFB416}" type="slidenum">
              <a:rPr lang="en-CA" smtClean="0"/>
              <a:t>‹#›</a:t>
            </a:fld>
            <a:endParaRPr lang="en-CA"/>
          </a:p>
        </p:txBody>
      </p:sp>
    </p:spTree>
    <p:extLst>
      <p:ext uri="{BB962C8B-B14F-4D97-AF65-F5344CB8AC3E}">
        <p14:creationId xmlns:p14="http://schemas.microsoft.com/office/powerpoint/2010/main" val="1319909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931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a histogram showing the Glucose levels for each woman in the dataset by the Outcome (0 for without diabetes and 1 for with diabetes). This graph shows that the glucose level is higher for women without diabetes than it is for women with diabetes. </a:t>
            </a:r>
          </a:p>
          <a:p>
            <a:endParaRPr lang="en-CA" dirty="0"/>
          </a:p>
        </p:txBody>
      </p:sp>
      <p:sp>
        <p:nvSpPr>
          <p:cNvPr id="4" name="Slide Number Placeholder 3"/>
          <p:cNvSpPr>
            <a:spLocks noGrp="1"/>
          </p:cNvSpPr>
          <p:nvPr>
            <p:ph type="sldNum" sz="quarter" idx="5"/>
          </p:nvPr>
        </p:nvSpPr>
        <p:spPr/>
        <p:txBody>
          <a:bodyPr/>
          <a:lstStyle/>
          <a:p>
            <a:fld id="{E6517DC8-289E-4F9A-80E3-640873DFB416}" type="slidenum">
              <a:rPr lang="en-CA" smtClean="0"/>
              <a:t>3</a:t>
            </a:fld>
            <a:endParaRPr lang="en-CA"/>
          </a:p>
        </p:txBody>
      </p:sp>
    </p:spTree>
    <p:extLst>
      <p:ext uri="{BB962C8B-B14F-4D97-AF65-F5344CB8AC3E}">
        <p14:creationId xmlns:p14="http://schemas.microsoft.com/office/powerpoint/2010/main" val="1613809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boxplot showing the Body Mass Index (BMI) distribution by diabetes outcome. The women that do not have diabetes(0) have an average BMI of 30. </a:t>
            </a:r>
          </a:p>
          <a:p>
            <a:r>
              <a:rPr lang="en-GB" dirty="0"/>
              <a:t>While the women that have diabetes(1) have an average BMI closer to 40.</a:t>
            </a:r>
            <a:endParaRPr lang="en-CA" dirty="0"/>
          </a:p>
        </p:txBody>
      </p:sp>
      <p:sp>
        <p:nvSpPr>
          <p:cNvPr id="4" name="Slide Number Placeholder 3"/>
          <p:cNvSpPr>
            <a:spLocks noGrp="1"/>
          </p:cNvSpPr>
          <p:nvPr>
            <p:ph type="sldNum" sz="quarter" idx="5"/>
          </p:nvPr>
        </p:nvSpPr>
        <p:spPr/>
        <p:txBody>
          <a:bodyPr/>
          <a:lstStyle/>
          <a:p>
            <a:fld id="{E6517DC8-289E-4F9A-80E3-640873DFB416}" type="slidenum">
              <a:rPr lang="en-CA" smtClean="0"/>
              <a:t>4</a:t>
            </a:fld>
            <a:endParaRPr lang="en-CA"/>
          </a:p>
        </p:txBody>
      </p:sp>
    </p:spTree>
    <p:extLst>
      <p:ext uri="{BB962C8B-B14F-4D97-AF65-F5344CB8AC3E}">
        <p14:creationId xmlns:p14="http://schemas.microsoft.com/office/powerpoint/2010/main" val="2440721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scatterplot shows the relationship between glucose level and age based on diabetes outcome. For a lot of women under the age of 40 without diabetes(0), their glucose level is roughly between 70-140. For those with diabetes(1), the glucose level is roughly around 90-200 across all ages.</a:t>
            </a:r>
            <a:endParaRPr lang="en-CA" dirty="0"/>
          </a:p>
        </p:txBody>
      </p:sp>
      <p:sp>
        <p:nvSpPr>
          <p:cNvPr id="4" name="Slide Number Placeholder 3"/>
          <p:cNvSpPr>
            <a:spLocks noGrp="1"/>
          </p:cNvSpPr>
          <p:nvPr>
            <p:ph type="sldNum" sz="quarter" idx="5"/>
          </p:nvPr>
        </p:nvSpPr>
        <p:spPr/>
        <p:txBody>
          <a:bodyPr/>
          <a:lstStyle/>
          <a:p>
            <a:fld id="{E6517DC8-289E-4F9A-80E3-640873DFB416}" type="slidenum">
              <a:rPr lang="en-CA" smtClean="0"/>
              <a:t>5</a:t>
            </a:fld>
            <a:endParaRPr lang="en-CA"/>
          </a:p>
        </p:txBody>
      </p:sp>
    </p:spTree>
    <p:extLst>
      <p:ext uri="{BB962C8B-B14F-4D97-AF65-F5344CB8AC3E}">
        <p14:creationId xmlns:p14="http://schemas.microsoft.com/office/powerpoint/2010/main" val="405429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categorizing all ages to groups according to their BMI, this graph shows the number of women with or without diabetes based on their category. For the ‘obese’ group, it has the highest number of women that either have diabetes or do not. This implies that body weight might not necessarily be a contributing factor to having diabetes. Although more research will have to be carried out. </a:t>
            </a:r>
            <a:endParaRPr lang="en-CA" dirty="0"/>
          </a:p>
        </p:txBody>
      </p:sp>
      <p:sp>
        <p:nvSpPr>
          <p:cNvPr id="4" name="Slide Number Placeholder 3"/>
          <p:cNvSpPr>
            <a:spLocks noGrp="1"/>
          </p:cNvSpPr>
          <p:nvPr>
            <p:ph type="sldNum" sz="quarter" idx="5"/>
          </p:nvPr>
        </p:nvSpPr>
        <p:spPr/>
        <p:txBody>
          <a:bodyPr/>
          <a:lstStyle/>
          <a:p>
            <a:fld id="{E6517DC8-289E-4F9A-80E3-640873DFB416}" type="slidenum">
              <a:rPr lang="en-CA" smtClean="0"/>
              <a:t>6</a:t>
            </a:fld>
            <a:endParaRPr lang="en-CA"/>
          </a:p>
        </p:txBody>
      </p:sp>
    </p:spTree>
    <p:extLst>
      <p:ext uri="{BB962C8B-B14F-4D97-AF65-F5344CB8AC3E}">
        <p14:creationId xmlns:p14="http://schemas.microsoft.com/office/powerpoint/2010/main" val="630252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heatmap shows the correlation matrix for the dataset highlighting how strongly variables like Glucose, BMI, Age, and Outcome are related to each other. Warmer colours indicate strong positive correlations, and cooler colours indicate negative correlations.</a:t>
            </a:r>
            <a:endParaRPr lang="en-CA" dirty="0"/>
          </a:p>
        </p:txBody>
      </p:sp>
      <p:sp>
        <p:nvSpPr>
          <p:cNvPr id="4" name="Slide Number Placeholder 3"/>
          <p:cNvSpPr>
            <a:spLocks noGrp="1"/>
          </p:cNvSpPr>
          <p:nvPr>
            <p:ph type="sldNum" sz="quarter" idx="5"/>
          </p:nvPr>
        </p:nvSpPr>
        <p:spPr/>
        <p:txBody>
          <a:bodyPr/>
          <a:lstStyle/>
          <a:p>
            <a:fld id="{E6517DC8-289E-4F9A-80E3-640873DFB416}" type="slidenum">
              <a:rPr lang="en-CA" smtClean="0"/>
              <a:t>7</a:t>
            </a:fld>
            <a:endParaRPr lang="en-CA"/>
          </a:p>
        </p:txBody>
      </p:sp>
    </p:spTree>
    <p:extLst>
      <p:ext uri="{BB962C8B-B14F-4D97-AF65-F5344CB8AC3E}">
        <p14:creationId xmlns:p14="http://schemas.microsoft.com/office/powerpoint/2010/main" val="282666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line chart shows the Glucose levels by Age Group and Diabetes Outcome. The glucose levels are higher for women without diabetes in their 20s. It remains somewhat consistent for women with diabetes except for ages around 40. </a:t>
            </a:r>
            <a:endParaRPr lang="en-CA" dirty="0"/>
          </a:p>
        </p:txBody>
      </p:sp>
      <p:sp>
        <p:nvSpPr>
          <p:cNvPr id="4" name="Slide Number Placeholder 3"/>
          <p:cNvSpPr>
            <a:spLocks noGrp="1"/>
          </p:cNvSpPr>
          <p:nvPr>
            <p:ph type="sldNum" sz="quarter" idx="5"/>
          </p:nvPr>
        </p:nvSpPr>
        <p:spPr/>
        <p:txBody>
          <a:bodyPr/>
          <a:lstStyle/>
          <a:p>
            <a:fld id="{E6517DC8-289E-4F9A-80E3-640873DFB416}" type="slidenum">
              <a:rPr lang="en-CA" smtClean="0"/>
              <a:t>8</a:t>
            </a:fld>
            <a:endParaRPr lang="en-CA"/>
          </a:p>
        </p:txBody>
      </p:sp>
    </p:spTree>
    <p:extLst>
      <p:ext uri="{BB962C8B-B14F-4D97-AF65-F5344CB8AC3E}">
        <p14:creationId xmlns:p14="http://schemas.microsoft.com/office/powerpoint/2010/main" val="315402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8269-4431-08D9-4EDF-46DD13658B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F0630D4-9AD7-0699-B422-00BB1426F6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00ECF08-30A5-156D-0076-B4000CC073BC}"/>
              </a:ext>
            </a:extLst>
          </p:cNvPr>
          <p:cNvSpPr>
            <a:spLocks noGrp="1"/>
          </p:cNvSpPr>
          <p:nvPr>
            <p:ph type="dt" sz="half" idx="10"/>
          </p:nvPr>
        </p:nvSpPr>
        <p:spPr/>
        <p:txBody>
          <a:bodyPr/>
          <a:lstStyle/>
          <a:p>
            <a:fld id="{1CE4AB77-F249-48E6-A9CD-568DBD6E88D5}" type="datetimeFigureOut">
              <a:rPr lang="en-CA" smtClean="0"/>
              <a:t>2024-07-27</a:t>
            </a:fld>
            <a:endParaRPr lang="en-CA"/>
          </a:p>
        </p:txBody>
      </p:sp>
      <p:sp>
        <p:nvSpPr>
          <p:cNvPr id="5" name="Footer Placeholder 4">
            <a:extLst>
              <a:ext uri="{FF2B5EF4-FFF2-40B4-BE49-F238E27FC236}">
                <a16:creationId xmlns:a16="http://schemas.microsoft.com/office/drawing/2014/main" id="{4C3EDCF9-D1DE-03FD-67B5-2A707D19A1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50474CF-05D8-DD90-F8F3-A9C9F6FF4BCB}"/>
              </a:ext>
            </a:extLst>
          </p:cNvPr>
          <p:cNvSpPr>
            <a:spLocks noGrp="1"/>
          </p:cNvSpPr>
          <p:nvPr>
            <p:ph type="sldNum" sz="quarter" idx="12"/>
          </p:nvPr>
        </p:nvSpPr>
        <p:spPr/>
        <p:txBody>
          <a:bodyPr/>
          <a:lstStyle/>
          <a:p>
            <a:fld id="{9BD7DA0C-A3A7-44A0-A226-37CFB463959F}" type="slidenum">
              <a:rPr lang="en-CA" smtClean="0"/>
              <a:t>‹#›</a:t>
            </a:fld>
            <a:endParaRPr lang="en-CA"/>
          </a:p>
        </p:txBody>
      </p:sp>
    </p:spTree>
    <p:extLst>
      <p:ext uri="{BB962C8B-B14F-4D97-AF65-F5344CB8AC3E}">
        <p14:creationId xmlns:p14="http://schemas.microsoft.com/office/powerpoint/2010/main" val="127675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6D26-2CC5-01FA-6980-14F4202BFEA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37722F9-8BB3-BED9-4B8F-D3651096F1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5FC0300-A423-AA41-D005-55E922F9ADEA}"/>
              </a:ext>
            </a:extLst>
          </p:cNvPr>
          <p:cNvSpPr>
            <a:spLocks noGrp="1"/>
          </p:cNvSpPr>
          <p:nvPr>
            <p:ph type="dt" sz="half" idx="10"/>
          </p:nvPr>
        </p:nvSpPr>
        <p:spPr/>
        <p:txBody>
          <a:bodyPr/>
          <a:lstStyle/>
          <a:p>
            <a:fld id="{1CE4AB77-F249-48E6-A9CD-568DBD6E88D5}" type="datetimeFigureOut">
              <a:rPr lang="en-CA" smtClean="0"/>
              <a:t>2024-07-27</a:t>
            </a:fld>
            <a:endParaRPr lang="en-CA"/>
          </a:p>
        </p:txBody>
      </p:sp>
      <p:sp>
        <p:nvSpPr>
          <p:cNvPr id="5" name="Footer Placeholder 4">
            <a:extLst>
              <a:ext uri="{FF2B5EF4-FFF2-40B4-BE49-F238E27FC236}">
                <a16:creationId xmlns:a16="http://schemas.microsoft.com/office/drawing/2014/main" id="{9E1F1AFC-2174-4265-EB64-9A84E1E7728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41BF597-127B-29E2-898D-C26EBED3B901}"/>
              </a:ext>
            </a:extLst>
          </p:cNvPr>
          <p:cNvSpPr>
            <a:spLocks noGrp="1"/>
          </p:cNvSpPr>
          <p:nvPr>
            <p:ph type="sldNum" sz="quarter" idx="12"/>
          </p:nvPr>
        </p:nvSpPr>
        <p:spPr/>
        <p:txBody>
          <a:bodyPr/>
          <a:lstStyle/>
          <a:p>
            <a:fld id="{9BD7DA0C-A3A7-44A0-A226-37CFB463959F}" type="slidenum">
              <a:rPr lang="en-CA" smtClean="0"/>
              <a:t>‹#›</a:t>
            </a:fld>
            <a:endParaRPr lang="en-CA"/>
          </a:p>
        </p:txBody>
      </p:sp>
    </p:spTree>
    <p:extLst>
      <p:ext uri="{BB962C8B-B14F-4D97-AF65-F5344CB8AC3E}">
        <p14:creationId xmlns:p14="http://schemas.microsoft.com/office/powerpoint/2010/main" val="17836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441340-5EEF-DF62-7411-30CF3A8DEE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52E044F-5519-C91F-D375-D17C09F95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1C54163-59F9-E845-2287-E38F58458A81}"/>
              </a:ext>
            </a:extLst>
          </p:cNvPr>
          <p:cNvSpPr>
            <a:spLocks noGrp="1"/>
          </p:cNvSpPr>
          <p:nvPr>
            <p:ph type="dt" sz="half" idx="10"/>
          </p:nvPr>
        </p:nvSpPr>
        <p:spPr/>
        <p:txBody>
          <a:bodyPr/>
          <a:lstStyle/>
          <a:p>
            <a:fld id="{1CE4AB77-F249-48E6-A9CD-568DBD6E88D5}" type="datetimeFigureOut">
              <a:rPr lang="en-CA" smtClean="0"/>
              <a:t>2024-07-27</a:t>
            </a:fld>
            <a:endParaRPr lang="en-CA"/>
          </a:p>
        </p:txBody>
      </p:sp>
      <p:sp>
        <p:nvSpPr>
          <p:cNvPr id="5" name="Footer Placeholder 4">
            <a:extLst>
              <a:ext uri="{FF2B5EF4-FFF2-40B4-BE49-F238E27FC236}">
                <a16:creationId xmlns:a16="http://schemas.microsoft.com/office/drawing/2014/main" id="{0FAF74DB-9B5B-7AFC-68F0-653B6A986A6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080F229-A765-90DA-9E2F-0871CDE37EC1}"/>
              </a:ext>
            </a:extLst>
          </p:cNvPr>
          <p:cNvSpPr>
            <a:spLocks noGrp="1"/>
          </p:cNvSpPr>
          <p:nvPr>
            <p:ph type="sldNum" sz="quarter" idx="12"/>
          </p:nvPr>
        </p:nvSpPr>
        <p:spPr/>
        <p:txBody>
          <a:bodyPr/>
          <a:lstStyle/>
          <a:p>
            <a:fld id="{9BD7DA0C-A3A7-44A0-A226-37CFB463959F}" type="slidenum">
              <a:rPr lang="en-CA" smtClean="0"/>
              <a:t>‹#›</a:t>
            </a:fld>
            <a:endParaRPr lang="en-CA"/>
          </a:p>
        </p:txBody>
      </p:sp>
    </p:spTree>
    <p:extLst>
      <p:ext uri="{BB962C8B-B14F-4D97-AF65-F5344CB8AC3E}">
        <p14:creationId xmlns:p14="http://schemas.microsoft.com/office/powerpoint/2010/main" val="2145719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7"/>
        <p:cNvGrpSpPr/>
        <p:nvPr/>
      </p:nvGrpSpPr>
      <p:grpSpPr>
        <a:xfrm>
          <a:off x="0" y="0"/>
          <a:ext cx="0" cy="0"/>
          <a:chOff x="0" y="0"/>
          <a:chExt cx="0" cy="0"/>
        </a:xfrm>
      </p:grpSpPr>
      <p:sp>
        <p:nvSpPr>
          <p:cNvPr id="18" name="Google Shape;18;p1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 name="Google Shape;19;p14"/>
          <p:cNvSpPr txBox="1">
            <a:spLocks noGrp="1"/>
          </p:cNvSpPr>
          <p:nvPr>
            <p:ph type="ctrTitle"/>
          </p:nvPr>
        </p:nvSpPr>
        <p:spPr>
          <a:xfrm>
            <a:off x="609600" y="838201"/>
            <a:ext cx="10972800" cy="762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69092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DCBB9-F578-3A7A-30A7-99E7BCA600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84E791C-2023-17CD-8184-6170A9730C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AF83B54-F309-D3DF-456D-50EFD041FF3A}"/>
              </a:ext>
            </a:extLst>
          </p:cNvPr>
          <p:cNvSpPr>
            <a:spLocks noGrp="1"/>
          </p:cNvSpPr>
          <p:nvPr>
            <p:ph type="dt" sz="half" idx="10"/>
          </p:nvPr>
        </p:nvSpPr>
        <p:spPr/>
        <p:txBody>
          <a:bodyPr/>
          <a:lstStyle/>
          <a:p>
            <a:fld id="{1CE4AB77-F249-48E6-A9CD-568DBD6E88D5}" type="datetimeFigureOut">
              <a:rPr lang="en-CA" smtClean="0"/>
              <a:t>2024-07-27</a:t>
            </a:fld>
            <a:endParaRPr lang="en-CA"/>
          </a:p>
        </p:txBody>
      </p:sp>
      <p:sp>
        <p:nvSpPr>
          <p:cNvPr id="5" name="Footer Placeholder 4">
            <a:extLst>
              <a:ext uri="{FF2B5EF4-FFF2-40B4-BE49-F238E27FC236}">
                <a16:creationId xmlns:a16="http://schemas.microsoft.com/office/drawing/2014/main" id="{FC6D86BE-6602-19A0-7F1F-A6BE25B388C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FB07709-7D00-09A0-05F8-68FDFF6187BF}"/>
              </a:ext>
            </a:extLst>
          </p:cNvPr>
          <p:cNvSpPr>
            <a:spLocks noGrp="1"/>
          </p:cNvSpPr>
          <p:nvPr>
            <p:ph type="sldNum" sz="quarter" idx="12"/>
          </p:nvPr>
        </p:nvSpPr>
        <p:spPr/>
        <p:txBody>
          <a:bodyPr/>
          <a:lstStyle/>
          <a:p>
            <a:fld id="{9BD7DA0C-A3A7-44A0-A226-37CFB463959F}" type="slidenum">
              <a:rPr lang="en-CA" smtClean="0"/>
              <a:t>‹#›</a:t>
            </a:fld>
            <a:endParaRPr lang="en-CA"/>
          </a:p>
        </p:txBody>
      </p:sp>
    </p:spTree>
    <p:extLst>
      <p:ext uri="{BB962C8B-B14F-4D97-AF65-F5344CB8AC3E}">
        <p14:creationId xmlns:p14="http://schemas.microsoft.com/office/powerpoint/2010/main" val="1251670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BAFA-6872-56A5-4B97-62A1F7A16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429C54B-6017-CADE-318B-966C228F6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DB1BDD-CFA6-4293-CAF0-4CE1E718CFB9}"/>
              </a:ext>
            </a:extLst>
          </p:cNvPr>
          <p:cNvSpPr>
            <a:spLocks noGrp="1"/>
          </p:cNvSpPr>
          <p:nvPr>
            <p:ph type="dt" sz="half" idx="10"/>
          </p:nvPr>
        </p:nvSpPr>
        <p:spPr/>
        <p:txBody>
          <a:bodyPr/>
          <a:lstStyle/>
          <a:p>
            <a:fld id="{1CE4AB77-F249-48E6-A9CD-568DBD6E88D5}" type="datetimeFigureOut">
              <a:rPr lang="en-CA" smtClean="0"/>
              <a:t>2024-07-27</a:t>
            </a:fld>
            <a:endParaRPr lang="en-CA"/>
          </a:p>
        </p:txBody>
      </p:sp>
      <p:sp>
        <p:nvSpPr>
          <p:cNvPr id="5" name="Footer Placeholder 4">
            <a:extLst>
              <a:ext uri="{FF2B5EF4-FFF2-40B4-BE49-F238E27FC236}">
                <a16:creationId xmlns:a16="http://schemas.microsoft.com/office/drawing/2014/main" id="{65A1C753-CC98-ABF6-BC4F-641CF0BB279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5E19BDE-527B-1A02-C5B3-787F0D79D683}"/>
              </a:ext>
            </a:extLst>
          </p:cNvPr>
          <p:cNvSpPr>
            <a:spLocks noGrp="1"/>
          </p:cNvSpPr>
          <p:nvPr>
            <p:ph type="sldNum" sz="quarter" idx="12"/>
          </p:nvPr>
        </p:nvSpPr>
        <p:spPr/>
        <p:txBody>
          <a:bodyPr/>
          <a:lstStyle/>
          <a:p>
            <a:fld id="{9BD7DA0C-A3A7-44A0-A226-37CFB463959F}" type="slidenum">
              <a:rPr lang="en-CA" smtClean="0"/>
              <a:t>‹#›</a:t>
            </a:fld>
            <a:endParaRPr lang="en-CA"/>
          </a:p>
        </p:txBody>
      </p:sp>
    </p:spTree>
    <p:extLst>
      <p:ext uri="{BB962C8B-B14F-4D97-AF65-F5344CB8AC3E}">
        <p14:creationId xmlns:p14="http://schemas.microsoft.com/office/powerpoint/2010/main" val="1453009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660D-977A-D910-698E-B7A6EEB2F2B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92825C2-AFF4-3472-B898-D51FC280C0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5706C92-A6CD-48A6-C872-A30DFA9BA1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4990EBC-F488-4093-ACB4-2330300EF6C7}"/>
              </a:ext>
            </a:extLst>
          </p:cNvPr>
          <p:cNvSpPr>
            <a:spLocks noGrp="1"/>
          </p:cNvSpPr>
          <p:nvPr>
            <p:ph type="dt" sz="half" idx="10"/>
          </p:nvPr>
        </p:nvSpPr>
        <p:spPr/>
        <p:txBody>
          <a:bodyPr/>
          <a:lstStyle/>
          <a:p>
            <a:fld id="{1CE4AB77-F249-48E6-A9CD-568DBD6E88D5}" type="datetimeFigureOut">
              <a:rPr lang="en-CA" smtClean="0"/>
              <a:t>2024-07-27</a:t>
            </a:fld>
            <a:endParaRPr lang="en-CA"/>
          </a:p>
        </p:txBody>
      </p:sp>
      <p:sp>
        <p:nvSpPr>
          <p:cNvPr id="6" name="Footer Placeholder 5">
            <a:extLst>
              <a:ext uri="{FF2B5EF4-FFF2-40B4-BE49-F238E27FC236}">
                <a16:creationId xmlns:a16="http://schemas.microsoft.com/office/drawing/2014/main" id="{CA095B90-4141-2CC5-BCFB-A446C3ABF50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301BC45-00DF-E68D-F871-1D4407313E67}"/>
              </a:ext>
            </a:extLst>
          </p:cNvPr>
          <p:cNvSpPr>
            <a:spLocks noGrp="1"/>
          </p:cNvSpPr>
          <p:nvPr>
            <p:ph type="sldNum" sz="quarter" idx="12"/>
          </p:nvPr>
        </p:nvSpPr>
        <p:spPr/>
        <p:txBody>
          <a:bodyPr/>
          <a:lstStyle/>
          <a:p>
            <a:fld id="{9BD7DA0C-A3A7-44A0-A226-37CFB463959F}" type="slidenum">
              <a:rPr lang="en-CA" smtClean="0"/>
              <a:t>‹#›</a:t>
            </a:fld>
            <a:endParaRPr lang="en-CA"/>
          </a:p>
        </p:txBody>
      </p:sp>
    </p:spTree>
    <p:extLst>
      <p:ext uri="{BB962C8B-B14F-4D97-AF65-F5344CB8AC3E}">
        <p14:creationId xmlns:p14="http://schemas.microsoft.com/office/powerpoint/2010/main" val="3434911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F136-1632-20D9-4C96-617BD95DBD4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2746827-E816-BA20-3E68-A2EE154CD7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45EBF0-4FCA-741E-4064-90969DBF86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9721E58-9694-A33D-AE3D-F305D1069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7C5635-741D-E488-A9A6-3926CD89DF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EF60878-D7C6-ACD3-35C6-FBC72DF44A01}"/>
              </a:ext>
            </a:extLst>
          </p:cNvPr>
          <p:cNvSpPr>
            <a:spLocks noGrp="1"/>
          </p:cNvSpPr>
          <p:nvPr>
            <p:ph type="dt" sz="half" idx="10"/>
          </p:nvPr>
        </p:nvSpPr>
        <p:spPr/>
        <p:txBody>
          <a:bodyPr/>
          <a:lstStyle/>
          <a:p>
            <a:fld id="{1CE4AB77-F249-48E6-A9CD-568DBD6E88D5}" type="datetimeFigureOut">
              <a:rPr lang="en-CA" smtClean="0"/>
              <a:t>2024-07-27</a:t>
            </a:fld>
            <a:endParaRPr lang="en-CA"/>
          </a:p>
        </p:txBody>
      </p:sp>
      <p:sp>
        <p:nvSpPr>
          <p:cNvPr id="8" name="Footer Placeholder 7">
            <a:extLst>
              <a:ext uri="{FF2B5EF4-FFF2-40B4-BE49-F238E27FC236}">
                <a16:creationId xmlns:a16="http://schemas.microsoft.com/office/drawing/2014/main" id="{1F00804F-DC15-0D0F-833D-DC68E0DA56B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965E331-8142-5A1E-4B8D-D50F24666A25}"/>
              </a:ext>
            </a:extLst>
          </p:cNvPr>
          <p:cNvSpPr>
            <a:spLocks noGrp="1"/>
          </p:cNvSpPr>
          <p:nvPr>
            <p:ph type="sldNum" sz="quarter" idx="12"/>
          </p:nvPr>
        </p:nvSpPr>
        <p:spPr/>
        <p:txBody>
          <a:bodyPr/>
          <a:lstStyle/>
          <a:p>
            <a:fld id="{9BD7DA0C-A3A7-44A0-A226-37CFB463959F}" type="slidenum">
              <a:rPr lang="en-CA" smtClean="0"/>
              <a:t>‹#›</a:t>
            </a:fld>
            <a:endParaRPr lang="en-CA"/>
          </a:p>
        </p:txBody>
      </p:sp>
    </p:spTree>
    <p:extLst>
      <p:ext uri="{BB962C8B-B14F-4D97-AF65-F5344CB8AC3E}">
        <p14:creationId xmlns:p14="http://schemas.microsoft.com/office/powerpoint/2010/main" val="4039394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ECCC-C7F2-8FCA-AD30-5EB1102410A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EB33509-AD51-BFA7-0670-7C3E4F9431A1}"/>
              </a:ext>
            </a:extLst>
          </p:cNvPr>
          <p:cNvSpPr>
            <a:spLocks noGrp="1"/>
          </p:cNvSpPr>
          <p:nvPr>
            <p:ph type="dt" sz="half" idx="10"/>
          </p:nvPr>
        </p:nvSpPr>
        <p:spPr/>
        <p:txBody>
          <a:bodyPr/>
          <a:lstStyle/>
          <a:p>
            <a:fld id="{1CE4AB77-F249-48E6-A9CD-568DBD6E88D5}" type="datetimeFigureOut">
              <a:rPr lang="en-CA" smtClean="0"/>
              <a:t>2024-07-27</a:t>
            </a:fld>
            <a:endParaRPr lang="en-CA"/>
          </a:p>
        </p:txBody>
      </p:sp>
      <p:sp>
        <p:nvSpPr>
          <p:cNvPr id="4" name="Footer Placeholder 3">
            <a:extLst>
              <a:ext uri="{FF2B5EF4-FFF2-40B4-BE49-F238E27FC236}">
                <a16:creationId xmlns:a16="http://schemas.microsoft.com/office/drawing/2014/main" id="{31BDAD4C-437E-4172-C9B9-BB074B2F236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2250799-4D5B-AA20-875E-67463BDC7BE0}"/>
              </a:ext>
            </a:extLst>
          </p:cNvPr>
          <p:cNvSpPr>
            <a:spLocks noGrp="1"/>
          </p:cNvSpPr>
          <p:nvPr>
            <p:ph type="sldNum" sz="quarter" idx="12"/>
          </p:nvPr>
        </p:nvSpPr>
        <p:spPr/>
        <p:txBody>
          <a:bodyPr/>
          <a:lstStyle/>
          <a:p>
            <a:fld id="{9BD7DA0C-A3A7-44A0-A226-37CFB463959F}" type="slidenum">
              <a:rPr lang="en-CA" smtClean="0"/>
              <a:t>‹#›</a:t>
            </a:fld>
            <a:endParaRPr lang="en-CA"/>
          </a:p>
        </p:txBody>
      </p:sp>
    </p:spTree>
    <p:extLst>
      <p:ext uri="{BB962C8B-B14F-4D97-AF65-F5344CB8AC3E}">
        <p14:creationId xmlns:p14="http://schemas.microsoft.com/office/powerpoint/2010/main" val="2986727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AE0F25-66ED-1539-3DD6-4EC4C28BA856}"/>
              </a:ext>
            </a:extLst>
          </p:cNvPr>
          <p:cNvSpPr>
            <a:spLocks noGrp="1"/>
          </p:cNvSpPr>
          <p:nvPr>
            <p:ph type="dt" sz="half" idx="10"/>
          </p:nvPr>
        </p:nvSpPr>
        <p:spPr/>
        <p:txBody>
          <a:bodyPr/>
          <a:lstStyle/>
          <a:p>
            <a:fld id="{1CE4AB77-F249-48E6-A9CD-568DBD6E88D5}" type="datetimeFigureOut">
              <a:rPr lang="en-CA" smtClean="0"/>
              <a:t>2024-07-27</a:t>
            </a:fld>
            <a:endParaRPr lang="en-CA"/>
          </a:p>
        </p:txBody>
      </p:sp>
      <p:sp>
        <p:nvSpPr>
          <p:cNvPr id="3" name="Footer Placeholder 2">
            <a:extLst>
              <a:ext uri="{FF2B5EF4-FFF2-40B4-BE49-F238E27FC236}">
                <a16:creationId xmlns:a16="http://schemas.microsoft.com/office/drawing/2014/main" id="{B49CEF6B-8311-07C6-AD63-427A2A53B6B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63FC04A-49E5-F21D-4AB6-07EEA00C2169}"/>
              </a:ext>
            </a:extLst>
          </p:cNvPr>
          <p:cNvSpPr>
            <a:spLocks noGrp="1"/>
          </p:cNvSpPr>
          <p:nvPr>
            <p:ph type="sldNum" sz="quarter" idx="12"/>
          </p:nvPr>
        </p:nvSpPr>
        <p:spPr/>
        <p:txBody>
          <a:bodyPr/>
          <a:lstStyle/>
          <a:p>
            <a:fld id="{9BD7DA0C-A3A7-44A0-A226-37CFB463959F}" type="slidenum">
              <a:rPr lang="en-CA" smtClean="0"/>
              <a:t>‹#›</a:t>
            </a:fld>
            <a:endParaRPr lang="en-CA"/>
          </a:p>
        </p:txBody>
      </p:sp>
    </p:spTree>
    <p:extLst>
      <p:ext uri="{BB962C8B-B14F-4D97-AF65-F5344CB8AC3E}">
        <p14:creationId xmlns:p14="http://schemas.microsoft.com/office/powerpoint/2010/main" val="1027733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C7CB-C974-B2C6-F99F-38A93F4E4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0E538F8-6E53-1C2B-9CA8-BFDBA24EB2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EB9924A-77FD-EE82-1237-E1F797B17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5C04F-760A-1585-24A2-57303061F651}"/>
              </a:ext>
            </a:extLst>
          </p:cNvPr>
          <p:cNvSpPr>
            <a:spLocks noGrp="1"/>
          </p:cNvSpPr>
          <p:nvPr>
            <p:ph type="dt" sz="half" idx="10"/>
          </p:nvPr>
        </p:nvSpPr>
        <p:spPr/>
        <p:txBody>
          <a:bodyPr/>
          <a:lstStyle/>
          <a:p>
            <a:fld id="{1CE4AB77-F249-48E6-A9CD-568DBD6E88D5}" type="datetimeFigureOut">
              <a:rPr lang="en-CA" smtClean="0"/>
              <a:t>2024-07-27</a:t>
            </a:fld>
            <a:endParaRPr lang="en-CA"/>
          </a:p>
        </p:txBody>
      </p:sp>
      <p:sp>
        <p:nvSpPr>
          <p:cNvPr id="6" name="Footer Placeholder 5">
            <a:extLst>
              <a:ext uri="{FF2B5EF4-FFF2-40B4-BE49-F238E27FC236}">
                <a16:creationId xmlns:a16="http://schemas.microsoft.com/office/drawing/2014/main" id="{43A46EBF-B285-6C38-BB45-1C71ED622D3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EF6A98D-EEDA-7902-E785-FF13005DC4FD}"/>
              </a:ext>
            </a:extLst>
          </p:cNvPr>
          <p:cNvSpPr>
            <a:spLocks noGrp="1"/>
          </p:cNvSpPr>
          <p:nvPr>
            <p:ph type="sldNum" sz="quarter" idx="12"/>
          </p:nvPr>
        </p:nvSpPr>
        <p:spPr/>
        <p:txBody>
          <a:bodyPr/>
          <a:lstStyle/>
          <a:p>
            <a:fld id="{9BD7DA0C-A3A7-44A0-A226-37CFB463959F}" type="slidenum">
              <a:rPr lang="en-CA" smtClean="0"/>
              <a:t>‹#›</a:t>
            </a:fld>
            <a:endParaRPr lang="en-CA"/>
          </a:p>
        </p:txBody>
      </p:sp>
    </p:spTree>
    <p:extLst>
      <p:ext uri="{BB962C8B-B14F-4D97-AF65-F5344CB8AC3E}">
        <p14:creationId xmlns:p14="http://schemas.microsoft.com/office/powerpoint/2010/main" val="2014797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EFE4-D851-EB4C-51AE-0035FC8CDD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F9C36F8-EF41-E737-10A7-776A43776D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8EFCDC1-002F-6381-2310-ED0DA65C75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4E0AB-BA5E-A543-31FE-4CDD7A067CA2}"/>
              </a:ext>
            </a:extLst>
          </p:cNvPr>
          <p:cNvSpPr>
            <a:spLocks noGrp="1"/>
          </p:cNvSpPr>
          <p:nvPr>
            <p:ph type="dt" sz="half" idx="10"/>
          </p:nvPr>
        </p:nvSpPr>
        <p:spPr/>
        <p:txBody>
          <a:bodyPr/>
          <a:lstStyle/>
          <a:p>
            <a:fld id="{1CE4AB77-F249-48E6-A9CD-568DBD6E88D5}" type="datetimeFigureOut">
              <a:rPr lang="en-CA" smtClean="0"/>
              <a:t>2024-07-27</a:t>
            </a:fld>
            <a:endParaRPr lang="en-CA"/>
          </a:p>
        </p:txBody>
      </p:sp>
      <p:sp>
        <p:nvSpPr>
          <p:cNvPr id="6" name="Footer Placeholder 5">
            <a:extLst>
              <a:ext uri="{FF2B5EF4-FFF2-40B4-BE49-F238E27FC236}">
                <a16:creationId xmlns:a16="http://schemas.microsoft.com/office/drawing/2014/main" id="{91AB8160-8423-8F19-8142-84097552DF4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6AF646D-749A-1EB2-71E2-16F68248B8CA}"/>
              </a:ext>
            </a:extLst>
          </p:cNvPr>
          <p:cNvSpPr>
            <a:spLocks noGrp="1"/>
          </p:cNvSpPr>
          <p:nvPr>
            <p:ph type="sldNum" sz="quarter" idx="12"/>
          </p:nvPr>
        </p:nvSpPr>
        <p:spPr/>
        <p:txBody>
          <a:bodyPr/>
          <a:lstStyle/>
          <a:p>
            <a:fld id="{9BD7DA0C-A3A7-44A0-A226-37CFB463959F}" type="slidenum">
              <a:rPr lang="en-CA" smtClean="0"/>
              <a:t>‹#›</a:t>
            </a:fld>
            <a:endParaRPr lang="en-CA"/>
          </a:p>
        </p:txBody>
      </p:sp>
    </p:spTree>
    <p:extLst>
      <p:ext uri="{BB962C8B-B14F-4D97-AF65-F5344CB8AC3E}">
        <p14:creationId xmlns:p14="http://schemas.microsoft.com/office/powerpoint/2010/main" val="1004466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23E955-4398-9885-AFAC-FB3CC15EE8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5EF88C2-4444-A371-AF80-2EB6A078FE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CF54E82-953F-EAC7-BFAF-1A5D47A059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4AB77-F249-48E6-A9CD-568DBD6E88D5}" type="datetimeFigureOut">
              <a:rPr lang="en-CA" smtClean="0"/>
              <a:t>2024-07-27</a:t>
            </a:fld>
            <a:endParaRPr lang="en-CA"/>
          </a:p>
        </p:txBody>
      </p:sp>
      <p:sp>
        <p:nvSpPr>
          <p:cNvPr id="5" name="Footer Placeholder 4">
            <a:extLst>
              <a:ext uri="{FF2B5EF4-FFF2-40B4-BE49-F238E27FC236}">
                <a16:creationId xmlns:a16="http://schemas.microsoft.com/office/drawing/2014/main" id="{14B63211-2C5C-ADCA-EADB-C7E3412BA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5E41F6C-8BD9-257B-D83B-212F10A851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7DA0C-A3A7-44A0-A226-37CFB463959F}" type="slidenum">
              <a:rPr lang="en-CA" smtClean="0"/>
              <a:t>‹#›</a:t>
            </a:fld>
            <a:endParaRPr lang="en-CA"/>
          </a:p>
        </p:txBody>
      </p:sp>
    </p:spTree>
    <p:extLst>
      <p:ext uri="{BB962C8B-B14F-4D97-AF65-F5344CB8AC3E}">
        <p14:creationId xmlns:p14="http://schemas.microsoft.com/office/powerpoint/2010/main" val="2357275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mathchi/diabetes-data-se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
          <p:cNvSpPr txBox="1">
            <a:spLocks noGrp="1"/>
          </p:cNvSpPr>
          <p:nvPr>
            <p:ph type="ctrTitle"/>
          </p:nvPr>
        </p:nvSpPr>
        <p:spPr>
          <a:xfrm>
            <a:off x="0" y="2617997"/>
            <a:ext cx="7614752" cy="573892"/>
          </a:xfrm>
          <a:prstGeom prst="rect">
            <a:avLst/>
          </a:prstGeom>
          <a:noFill/>
          <a:ln>
            <a:noFill/>
          </a:ln>
        </p:spPr>
        <p:txBody>
          <a:bodyPr spcFirstLastPara="1" vert="horz" wrap="square" lIns="91425" tIns="45700" rIns="91425" bIns="45700" rtlCol="0" anchor="t" anchorCtr="0">
            <a:noAutofit/>
          </a:bodyPr>
          <a:lstStyle/>
          <a:p>
            <a:r>
              <a:rPr lang="en-US" sz="5400" b="1" dirty="0">
                <a:solidFill>
                  <a:schemeClr val="accent5">
                    <a:lumMod val="50000"/>
                  </a:schemeClr>
                </a:solidFill>
              </a:rPr>
              <a:t>DIABETES TREND ANALYSIS</a:t>
            </a:r>
            <a:br>
              <a:rPr lang="en-US" sz="5400" b="1" dirty="0">
                <a:solidFill>
                  <a:schemeClr val="accent5">
                    <a:lumMod val="50000"/>
                  </a:schemeClr>
                </a:solidFill>
              </a:rPr>
            </a:br>
            <a:endParaRPr lang="en-US" sz="5400" dirty="0">
              <a:solidFill>
                <a:schemeClr val="accent5">
                  <a:lumMod val="50000"/>
                </a:schemeClr>
              </a:solidFill>
            </a:endParaRPr>
          </a:p>
        </p:txBody>
      </p:sp>
      <p:sp>
        <p:nvSpPr>
          <p:cNvPr id="83" name="Google Shape;83;p1"/>
          <p:cNvSpPr txBox="1"/>
          <p:nvPr/>
        </p:nvSpPr>
        <p:spPr>
          <a:xfrm>
            <a:off x="129073" y="5946650"/>
            <a:ext cx="3323253" cy="1066800"/>
          </a:xfrm>
          <a:prstGeom prst="rect">
            <a:avLst/>
          </a:prstGeom>
          <a:noFill/>
          <a:ln>
            <a:noFill/>
          </a:ln>
        </p:spPr>
        <p:txBody>
          <a:bodyPr spcFirstLastPara="1" wrap="square" lIns="91425" tIns="45700" rIns="91425" bIns="45700" anchor="t" anchorCtr="0">
            <a:normAutofit/>
          </a:bodyPr>
          <a:lstStyle/>
          <a:p>
            <a:pPr algn="just">
              <a:buClr>
                <a:schemeClr val="dk1"/>
              </a:buClr>
              <a:buSzPts val="2400"/>
            </a:pPr>
            <a:r>
              <a:rPr lang="en-US" sz="2400" dirty="0">
                <a:solidFill>
                  <a:srgbClr val="002060"/>
                </a:solidFill>
                <a:latin typeface="Helvetica Neue"/>
                <a:sym typeface="Helvetica Neue"/>
              </a:rPr>
              <a:t>By Tomi Jegede</a:t>
            </a:r>
            <a:endParaRPr lang="en-US" dirty="0">
              <a:solidFill>
                <a:srgbClr val="002060"/>
              </a:solidFill>
              <a:sym typeface="Helvetica Neue"/>
            </a:endParaRPr>
          </a:p>
          <a:p>
            <a:pPr algn="just">
              <a:buClr>
                <a:schemeClr val="dk1"/>
              </a:buClr>
              <a:buSzPts val="2400"/>
            </a:pPr>
            <a:r>
              <a:rPr lang="en-US" sz="2400" dirty="0">
                <a:solidFill>
                  <a:srgbClr val="002060"/>
                </a:solidFill>
                <a:latin typeface="Helvetica Neue"/>
                <a:ea typeface="Helvetica Neue"/>
                <a:cs typeface="Helvetica Neue"/>
                <a:sym typeface="Helvetica Neue"/>
              </a:rPr>
              <a:t>May 27, 2024</a:t>
            </a:r>
            <a:endParaRPr dirty="0">
              <a:solidFill>
                <a:srgbClr val="002060"/>
              </a:solidFill>
            </a:endParaRPr>
          </a:p>
        </p:txBody>
      </p:sp>
      <p:pic>
        <p:nvPicPr>
          <p:cNvPr id="3" name="Picture 2">
            <a:extLst>
              <a:ext uri="{FF2B5EF4-FFF2-40B4-BE49-F238E27FC236}">
                <a16:creationId xmlns:a16="http://schemas.microsoft.com/office/drawing/2014/main" id="{A814BD56-6188-E47E-6A3B-A7DEF061F9F6}"/>
              </a:ext>
            </a:extLst>
          </p:cNvPr>
          <p:cNvPicPr>
            <a:picLocks noChangeAspect="1"/>
          </p:cNvPicPr>
          <p:nvPr/>
        </p:nvPicPr>
        <p:blipFill>
          <a:blip r:embed="rId3"/>
          <a:srcRect/>
          <a:stretch/>
        </p:blipFill>
        <p:spPr>
          <a:xfrm>
            <a:off x="7548466" y="1128664"/>
            <a:ext cx="4544008" cy="4301752"/>
          </a:xfrm>
          <a:prstGeom prst="rect">
            <a:avLst/>
          </a:prstGeom>
        </p:spPr>
      </p:pic>
    </p:spTree>
    <p:extLst>
      <p:ext uri="{BB962C8B-B14F-4D97-AF65-F5344CB8AC3E}">
        <p14:creationId xmlns:p14="http://schemas.microsoft.com/office/powerpoint/2010/main" val="2581303074"/>
      </p:ext>
    </p:extLst>
  </p:cSld>
  <p:clrMapOvr>
    <a:masterClrMapping/>
  </p:clrMapOvr>
  <mc:AlternateContent xmlns:mc="http://schemas.openxmlformats.org/markup-compatibility/2006" xmlns:p14="http://schemas.microsoft.com/office/powerpoint/2010/main">
    <mc:Choice Requires="p14">
      <p:transition spd="slow" p14:dur="2000" advTm="8026"/>
    </mc:Choice>
    <mc:Fallback xmlns="">
      <p:transition spd="slow" advTm="80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C216D-5492-E955-EF26-9AD905FAF723}"/>
              </a:ext>
            </a:extLst>
          </p:cNvPr>
          <p:cNvSpPr>
            <a:spLocks noGrp="1"/>
          </p:cNvSpPr>
          <p:nvPr>
            <p:ph type="title"/>
          </p:nvPr>
        </p:nvSpPr>
        <p:spPr/>
        <p:txBody>
          <a:bodyPr/>
          <a:lstStyle/>
          <a:p>
            <a:pPr algn="ctr"/>
            <a:r>
              <a:rPr lang="en-GB" dirty="0">
                <a:solidFill>
                  <a:srgbClr val="00B0F0"/>
                </a:solidFill>
              </a:rPr>
              <a:t>Reference</a:t>
            </a:r>
            <a:endParaRPr lang="en-CA" dirty="0">
              <a:solidFill>
                <a:srgbClr val="00B0F0"/>
              </a:solidFill>
            </a:endParaRPr>
          </a:p>
        </p:txBody>
      </p:sp>
      <p:sp>
        <p:nvSpPr>
          <p:cNvPr id="3" name="Content Placeholder 2">
            <a:extLst>
              <a:ext uri="{FF2B5EF4-FFF2-40B4-BE49-F238E27FC236}">
                <a16:creationId xmlns:a16="http://schemas.microsoft.com/office/drawing/2014/main" id="{91C9FA11-AC4F-BCFB-7C09-1F233BE7900C}"/>
              </a:ext>
            </a:extLst>
          </p:cNvPr>
          <p:cNvSpPr>
            <a:spLocks noGrp="1"/>
          </p:cNvSpPr>
          <p:nvPr>
            <p:ph idx="1"/>
          </p:nvPr>
        </p:nvSpPr>
        <p:spPr/>
        <p:txBody>
          <a:bodyPr/>
          <a:lstStyle/>
          <a:p>
            <a:pPr algn="l"/>
            <a:r>
              <a:rPr lang="en-CA" b="0" i="0" dirty="0" err="1">
                <a:solidFill>
                  <a:srgbClr val="2D3B45"/>
                </a:solidFill>
                <a:effectLst/>
                <a:highlight>
                  <a:srgbClr val="FFFFFF"/>
                </a:highlight>
                <a:latin typeface="Lato Extended"/>
              </a:rPr>
              <a:t>Akturk</a:t>
            </a:r>
            <a:r>
              <a:rPr lang="en-CA" b="0" i="0" dirty="0">
                <a:solidFill>
                  <a:srgbClr val="2D3B45"/>
                </a:solidFill>
                <a:effectLst/>
                <a:highlight>
                  <a:srgbClr val="FFFFFF"/>
                </a:highlight>
                <a:latin typeface="Lato Extended"/>
              </a:rPr>
              <a:t>, M. (2021). </a:t>
            </a:r>
            <a:r>
              <a:rPr lang="en-CA" b="0" i="1" dirty="0">
                <a:solidFill>
                  <a:srgbClr val="2D3B45"/>
                </a:solidFill>
                <a:effectLst/>
                <a:highlight>
                  <a:srgbClr val="FFFFFF"/>
                </a:highlight>
                <a:latin typeface="Lato Extended"/>
              </a:rPr>
              <a:t>Diabetes Dataset. Kaggle. </a:t>
            </a:r>
            <a:r>
              <a:rPr lang="en-CA" b="0" i="0" dirty="0">
                <a:solidFill>
                  <a:srgbClr val="2D3B45"/>
                </a:solidFill>
                <a:effectLst/>
                <a:highlight>
                  <a:srgbClr val="FFFFFF"/>
                </a:highlight>
                <a:latin typeface="Lato Extended"/>
              </a:rPr>
              <a:t> </a:t>
            </a:r>
          </a:p>
          <a:p>
            <a:pPr marL="0" indent="0" algn="l">
              <a:buNone/>
            </a:pPr>
            <a:r>
              <a:rPr lang="en-CA" b="0" i="0" u="sng" dirty="0">
                <a:solidFill>
                  <a:srgbClr val="2D3B45"/>
                </a:solidFill>
                <a:effectLst/>
                <a:highlight>
                  <a:srgbClr val="FFFFFF"/>
                </a:highlight>
                <a:latin typeface="Lato Extended"/>
                <a:hlinkClick r:id="rId2"/>
              </a:rPr>
              <a:t>https://www.kaggle.com/datasets/mathchi/diabetes-data-set</a:t>
            </a:r>
            <a:endParaRPr lang="en-CA" b="0" i="0" dirty="0">
              <a:solidFill>
                <a:srgbClr val="2D3B45"/>
              </a:solidFill>
              <a:effectLst/>
              <a:highlight>
                <a:srgbClr val="FFFFFF"/>
              </a:highlight>
              <a:latin typeface="Lato Extended"/>
            </a:endParaRPr>
          </a:p>
          <a:p>
            <a:pPr marL="0" indent="0">
              <a:buNone/>
            </a:pPr>
            <a:endParaRPr lang="en-CA" dirty="0"/>
          </a:p>
        </p:txBody>
      </p:sp>
    </p:spTree>
    <p:extLst>
      <p:ext uri="{BB962C8B-B14F-4D97-AF65-F5344CB8AC3E}">
        <p14:creationId xmlns:p14="http://schemas.microsoft.com/office/powerpoint/2010/main" val="445170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6375-62F7-92C8-28A8-8B2084880890}"/>
              </a:ext>
            </a:extLst>
          </p:cNvPr>
          <p:cNvSpPr>
            <a:spLocks noGrp="1"/>
          </p:cNvSpPr>
          <p:nvPr>
            <p:ph type="title"/>
          </p:nvPr>
        </p:nvSpPr>
        <p:spPr>
          <a:xfrm>
            <a:off x="3782773" y="2542478"/>
            <a:ext cx="4626453" cy="1325563"/>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r>
              <a:rPr lang="en-GB" sz="7200" dirty="0">
                <a:solidFill>
                  <a:schemeClr val="bg1"/>
                </a:solidFill>
              </a:rPr>
              <a:t>THANK YOU</a:t>
            </a:r>
            <a:endParaRPr lang="en-CA" sz="7200" dirty="0">
              <a:solidFill>
                <a:schemeClr val="bg1"/>
              </a:solidFill>
            </a:endParaRPr>
          </a:p>
        </p:txBody>
      </p:sp>
    </p:spTree>
    <p:extLst>
      <p:ext uri="{BB962C8B-B14F-4D97-AF65-F5344CB8AC3E}">
        <p14:creationId xmlns:p14="http://schemas.microsoft.com/office/powerpoint/2010/main" val="3306662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AA9D-9019-78E4-072E-968DFA2790D4}"/>
              </a:ext>
            </a:extLst>
          </p:cNvPr>
          <p:cNvSpPr>
            <a:spLocks noGrp="1"/>
          </p:cNvSpPr>
          <p:nvPr>
            <p:ph type="title"/>
          </p:nvPr>
        </p:nvSpPr>
        <p:spPr/>
        <p:txBody>
          <a:bodyPr/>
          <a:lstStyle/>
          <a:p>
            <a:pPr algn="ctr"/>
            <a:r>
              <a:rPr lang="en-GB" dirty="0">
                <a:solidFill>
                  <a:srgbClr val="00B0F0"/>
                </a:solidFill>
              </a:rPr>
              <a:t>Project Overview</a:t>
            </a:r>
            <a:endParaRPr lang="en-CA" dirty="0">
              <a:solidFill>
                <a:srgbClr val="00B0F0"/>
              </a:solidFill>
            </a:endParaRPr>
          </a:p>
        </p:txBody>
      </p:sp>
      <p:sp>
        <p:nvSpPr>
          <p:cNvPr id="3" name="Content Placeholder 2">
            <a:extLst>
              <a:ext uri="{FF2B5EF4-FFF2-40B4-BE49-F238E27FC236}">
                <a16:creationId xmlns:a16="http://schemas.microsoft.com/office/drawing/2014/main" id="{DA0E41F0-5B8A-AB5E-B1F7-1DE50308DB4B}"/>
              </a:ext>
            </a:extLst>
          </p:cNvPr>
          <p:cNvSpPr>
            <a:spLocks noGrp="1"/>
          </p:cNvSpPr>
          <p:nvPr>
            <p:ph idx="1"/>
          </p:nvPr>
        </p:nvSpPr>
        <p:spPr/>
        <p:txBody>
          <a:bodyPr>
            <a:normAutofit lnSpcReduction="10000"/>
          </a:bodyPr>
          <a:lstStyle/>
          <a:p>
            <a:r>
              <a:rPr lang="en-GB" dirty="0"/>
              <a:t>This project analysed diabetes trend using the Diabetes Dataset from Kaggle sourced from the National Institute of Diabetes and Digestive and Kidney Diseases.</a:t>
            </a:r>
          </a:p>
          <a:p>
            <a:r>
              <a:rPr lang="en-GB" dirty="0"/>
              <a:t>The dataset focuses on diagnostic measurements among females of Pima Indian heritage aged 21 and above, to predict diabetes occurrence. </a:t>
            </a:r>
          </a:p>
          <a:p>
            <a:r>
              <a:rPr lang="en-GB" dirty="0"/>
              <a:t>This project aims to identify key factors influencing diabetes, and explore age related patterns in diabetes occurrence.</a:t>
            </a:r>
          </a:p>
          <a:p>
            <a:r>
              <a:rPr lang="en-GB" dirty="0"/>
              <a:t>The methodology involves using R for thorough data cleaning, exploratory data analysis to uncover insights, and visualization techniques to communicate findings effectively.  </a:t>
            </a:r>
            <a:endParaRPr lang="en-CA" dirty="0"/>
          </a:p>
        </p:txBody>
      </p:sp>
    </p:spTree>
    <p:extLst>
      <p:ext uri="{BB962C8B-B14F-4D97-AF65-F5344CB8AC3E}">
        <p14:creationId xmlns:p14="http://schemas.microsoft.com/office/powerpoint/2010/main" val="286475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A5D1D-D130-842F-2022-7B0B6BB8571E}"/>
              </a:ext>
            </a:extLst>
          </p:cNvPr>
          <p:cNvSpPr>
            <a:spLocks noGrp="1"/>
          </p:cNvSpPr>
          <p:nvPr>
            <p:ph type="title"/>
          </p:nvPr>
        </p:nvSpPr>
        <p:spPr/>
        <p:txBody>
          <a:bodyPr/>
          <a:lstStyle/>
          <a:p>
            <a:pPr algn="ctr"/>
            <a:r>
              <a:rPr lang="en-GB" dirty="0">
                <a:solidFill>
                  <a:srgbClr val="00B0F0"/>
                </a:solidFill>
              </a:rPr>
              <a:t>Data Analysis and Result</a:t>
            </a:r>
            <a:endParaRPr lang="en-CA" dirty="0">
              <a:solidFill>
                <a:srgbClr val="00B0F0"/>
              </a:solidFill>
            </a:endParaRPr>
          </a:p>
        </p:txBody>
      </p:sp>
      <p:pic>
        <p:nvPicPr>
          <p:cNvPr id="5" name="Picture 4">
            <a:extLst>
              <a:ext uri="{FF2B5EF4-FFF2-40B4-BE49-F238E27FC236}">
                <a16:creationId xmlns:a16="http://schemas.microsoft.com/office/drawing/2014/main" id="{B2BD6568-2B52-8CCE-79BD-941CB6468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465" y="1550729"/>
            <a:ext cx="7716417" cy="4802187"/>
          </a:xfrm>
          <a:prstGeom prst="rect">
            <a:avLst/>
          </a:prstGeom>
        </p:spPr>
      </p:pic>
      <p:sp>
        <p:nvSpPr>
          <p:cNvPr id="6" name="TextBox 5">
            <a:extLst>
              <a:ext uri="{FF2B5EF4-FFF2-40B4-BE49-F238E27FC236}">
                <a16:creationId xmlns:a16="http://schemas.microsoft.com/office/drawing/2014/main" id="{6D33910D-9BDE-ED58-F5A3-8955B7058BA0}"/>
              </a:ext>
            </a:extLst>
          </p:cNvPr>
          <p:cNvSpPr txBox="1"/>
          <p:nvPr/>
        </p:nvSpPr>
        <p:spPr>
          <a:xfrm>
            <a:off x="8780107" y="1867969"/>
            <a:ext cx="3079102" cy="286232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dirty="0"/>
              <a:t>This is a histogram showing the Glucose levels for each woman in the dataset by the Outcome (0 for without diabetes and 1 for with diabetes). This graph shows that the glucose level is higher for women without diabetes than it is for women with diabetes. </a:t>
            </a:r>
          </a:p>
        </p:txBody>
      </p:sp>
    </p:spTree>
    <p:extLst>
      <p:ext uri="{BB962C8B-B14F-4D97-AF65-F5344CB8AC3E}">
        <p14:creationId xmlns:p14="http://schemas.microsoft.com/office/powerpoint/2010/main" val="2912386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E32DB-9F36-4785-D753-851874A91F00}"/>
              </a:ext>
            </a:extLst>
          </p:cNvPr>
          <p:cNvSpPr>
            <a:spLocks noGrp="1"/>
          </p:cNvSpPr>
          <p:nvPr>
            <p:ph type="title"/>
          </p:nvPr>
        </p:nvSpPr>
        <p:spPr/>
        <p:txBody>
          <a:bodyPr/>
          <a:lstStyle/>
          <a:p>
            <a:pPr algn="ctr"/>
            <a:r>
              <a:rPr lang="en-GB" dirty="0">
                <a:solidFill>
                  <a:srgbClr val="00B0F0"/>
                </a:solidFill>
              </a:rPr>
              <a:t>Data Analysis and Result</a:t>
            </a:r>
            <a:endParaRPr lang="en-CA" dirty="0">
              <a:solidFill>
                <a:srgbClr val="00B0F0"/>
              </a:solidFill>
            </a:endParaRPr>
          </a:p>
        </p:txBody>
      </p:sp>
      <p:pic>
        <p:nvPicPr>
          <p:cNvPr id="4" name="Picture 3">
            <a:extLst>
              <a:ext uri="{FF2B5EF4-FFF2-40B4-BE49-F238E27FC236}">
                <a16:creationId xmlns:a16="http://schemas.microsoft.com/office/drawing/2014/main" id="{87EE5438-3588-4171-2071-14D474862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119" y="1690688"/>
            <a:ext cx="7557796" cy="4682120"/>
          </a:xfrm>
          <a:prstGeom prst="rect">
            <a:avLst/>
          </a:prstGeom>
        </p:spPr>
      </p:pic>
      <p:sp>
        <p:nvSpPr>
          <p:cNvPr id="3" name="TextBox 2">
            <a:extLst>
              <a:ext uri="{FF2B5EF4-FFF2-40B4-BE49-F238E27FC236}">
                <a16:creationId xmlns:a16="http://schemas.microsoft.com/office/drawing/2014/main" id="{26B0C54C-9E93-767A-C84F-43C4085609A0}"/>
              </a:ext>
            </a:extLst>
          </p:cNvPr>
          <p:cNvSpPr txBox="1"/>
          <p:nvPr/>
        </p:nvSpPr>
        <p:spPr>
          <a:xfrm>
            <a:off x="8210939" y="1922106"/>
            <a:ext cx="3981061" cy="1754326"/>
          </a:xfrm>
          <a:prstGeom prst="rect">
            <a:avLst/>
          </a:prstGeom>
          <a:noFill/>
        </p:spPr>
        <p:txBody>
          <a:bodyPr wrap="square" rtlCol="0">
            <a:spAutoFit/>
          </a:bodyPr>
          <a:lstStyle/>
          <a:p>
            <a:pPr algn="just"/>
            <a:r>
              <a:rPr lang="en-GB" dirty="0"/>
              <a:t>A boxplot showing the Body Mass Index (BMI) distribution by diabetes outcome. The women that do not have diabetes(0) have an average BMI of 30. </a:t>
            </a:r>
          </a:p>
          <a:p>
            <a:r>
              <a:rPr lang="en-GB" dirty="0"/>
              <a:t>While the women that have diabetes(1) have an average BMI closer to 40.</a:t>
            </a:r>
            <a:endParaRPr lang="en-CA" dirty="0"/>
          </a:p>
        </p:txBody>
      </p:sp>
    </p:spTree>
    <p:extLst>
      <p:ext uri="{BB962C8B-B14F-4D97-AF65-F5344CB8AC3E}">
        <p14:creationId xmlns:p14="http://schemas.microsoft.com/office/powerpoint/2010/main" val="1724794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C768-C8B0-12C9-A642-AD022CDAC1A9}"/>
              </a:ext>
            </a:extLst>
          </p:cNvPr>
          <p:cNvSpPr>
            <a:spLocks noGrp="1"/>
          </p:cNvSpPr>
          <p:nvPr>
            <p:ph type="title"/>
          </p:nvPr>
        </p:nvSpPr>
        <p:spPr/>
        <p:txBody>
          <a:bodyPr/>
          <a:lstStyle/>
          <a:p>
            <a:pPr algn="ctr"/>
            <a:r>
              <a:rPr lang="en-GB" dirty="0">
                <a:solidFill>
                  <a:srgbClr val="00B0F0"/>
                </a:solidFill>
              </a:rPr>
              <a:t>Data Analysis and Result</a:t>
            </a:r>
            <a:endParaRPr lang="en-CA" dirty="0">
              <a:solidFill>
                <a:srgbClr val="00B0F0"/>
              </a:solidFill>
            </a:endParaRPr>
          </a:p>
        </p:txBody>
      </p:sp>
      <p:pic>
        <p:nvPicPr>
          <p:cNvPr id="4" name="Picture 3">
            <a:extLst>
              <a:ext uri="{FF2B5EF4-FFF2-40B4-BE49-F238E27FC236}">
                <a16:creationId xmlns:a16="http://schemas.microsoft.com/office/drawing/2014/main" id="{DF83DF90-64AE-1968-098A-53ED1FE67C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80" y="1690688"/>
            <a:ext cx="7557795" cy="4644798"/>
          </a:xfrm>
          <a:prstGeom prst="rect">
            <a:avLst/>
          </a:prstGeom>
        </p:spPr>
      </p:pic>
      <p:sp>
        <p:nvSpPr>
          <p:cNvPr id="3" name="TextBox 2">
            <a:extLst>
              <a:ext uri="{FF2B5EF4-FFF2-40B4-BE49-F238E27FC236}">
                <a16:creationId xmlns:a16="http://schemas.microsoft.com/office/drawing/2014/main" id="{6419DB92-D2FB-198A-6F88-06C9A3ACEBFB}"/>
              </a:ext>
            </a:extLst>
          </p:cNvPr>
          <p:cNvSpPr txBox="1"/>
          <p:nvPr/>
        </p:nvSpPr>
        <p:spPr>
          <a:xfrm>
            <a:off x="8808098" y="1828800"/>
            <a:ext cx="3247052" cy="2862322"/>
          </a:xfrm>
          <a:prstGeom prst="rect">
            <a:avLst/>
          </a:prstGeom>
          <a:noFill/>
        </p:spPr>
        <p:txBody>
          <a:bodyPr wrap="square" rtlCol="0">
            <a:spAutoFit/>
          </a:bodyPr>
          <a:lstStyle/>
          <a:p>
            <a:pPr algn="just"/>
            <a:r>
              <a:rPr lang="en-GB" dirty="0"/>
              <a:t>This scatterplot shows the relationship between glucose level and age based on diabetes outcome. For a lot of women under the age of 40 without diabetes(0), their glucose level is roughly between 70-140. For those with diabetes(1), the glucose level is roughly around 90-200 across all ages.</a:t>
            </a:r>
            <a:endParaRPr lang="en-CA" dirty="0"/>
          </a:p>
        </p:txBody>
      </p:sp>
    </p:spTree>
    <p:extLst>
      <p:ext uri="{BB962C8B-B14F-4D97-AF65-F5344CB8AC3E}">
        <p14:creationId xmlns:p14="http://schemas.microsoft.com/office/powerpoint/2010/main" val="1549218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ECA31-4140-BBF9-B3F0-76A599D35CCC}"/>
              </a:ext>
            </a:extLst>
          </p:cNvPr>
          <p:cNvSpPr>
            <a:spLocks noGrp="1"/>
          </p:cNvSpPr>
          <p:nvPr>
            <p:ph type="title"/>
          </p:nvPr>
        </p:nvSpPr>
        <p:spPr/>
        <p:txBody>
          <a:bodyPr/>
          <a:lstStyle/>
          <a:p>
            <a:pPr algn="ctr"/>
            <a:r>
              <a:rPr lang="en-GB" dirty="0">
                <a:solidFill>
                  <a:srgbClr val="00B0F0"/>
                </a:solidFill>
              </a:rPr>
              <a:t>Data Analysis and Result</a:t>
            </a:r>
            <a:endParaRPr lang="en-CA" dirty="0">
              <a:solidFill>
                <a:srgbClr val="00B0F0"/>
              </a:solidFill>
            </a:endParaRPr>
          </a:p>
        </p:txBody>
      </p:sp>
      <p:pic>
        <p:nvPicPr>
          <p:cNvPr id="4" name="Picture 3">
            <a:extLst>
              <a:ext uri="{FF2B5EF4-FFF2-40B4-BE49-F238E27FC236}">
                <a16:creationId xmlns:a16="http://schemas.microsoft.com/office/drawing/2014/main" id="{E1163243-C93D-7018-4FAB-C7DEA2D6A0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760" y="1690687"/>
            <a:ext cx="7828317" cy="4802187"/>
          </a:xfrm>
          <a:prstGeom prst="rect">
            <a:avLst/>
          </a:prstGeom>
        </p:spPr>
      </p:pic>
      <p:sp>
        <p:nvSpPr>
          <p:cNvPr id="5" name="TextBox 4">
            <a:extLst>
              <a:ext uri="{FF2B5EF4-FFF2-40B4-BE49-F238E27FC236}">
                <a16:creationId xmlns:a16="http://schemas.microsoft.com/office/drawing/2014/main" id="{08652DE9-CB83-9E63-4CF0-A9F1F4E50D0F}"/>
              </a:ext>
            </a:extLst>
          </p:cNvPr>
          <p:cNvSpPr txBox="1"/>
          <p:nvPr/>
        </p:nvSpPr>
        <p:spPr>
          <a:xfrm>
            <a:off x="8731044" y="1877963"/>
            <a:ext cx="3254478" cy="3693319"/>
          </a:xfrm>
          <a:prstGeom prst="rect">
            <a:avLst/>
          </a:prstGeom>
          <a:noFill/>
        </p:spPr>
        <p:txBody>
          <a:bodyPr wrap="square" rtlCol="0">
            <a:spAutoFit/>
          </a:bodyPr>
          <a:lstStyle/>
          <a:p>
            <a:pPr algn="just"/>
            <a:r>
              <a:rPr lang="en-GB" dirty="0"/>
              <a:t>After categorizing all ages to groups according to their BMI, this graph shows the number of women with or without diabetes based on their category. For the ‘obese’ group, it has the highest number of women that either have diabetes or do not. This implies that body weight might not necessarily be a contributing factor to having diabetes. Although more research will have to be carried out. </a:t>
            </a:r>
            <a:endParaRPr lang="en-CA" dirty="0"/>
          </a:p>
        </p:txBody>
      </p:sp>
    </p:spTree>
    <p:extLst>
      <p:ext uri="{BB962C8B-B14F-4D97-AF65-F5344CB8AC3E}">
        <p14:creationId xmlns:p14="http://schemas.microsoft.com/office/powerpoint/2010/main" val="2040490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1F7D-66D6-25F5-B28B-EF334CFDDA3A}"/>
              </a:ext>
            </a:extLst>
          </p:cNvPr>
          <p:cNvSpPr>
            <a:spLocks noGrp="1"/>
          </p:cNvSpPr>
          <p:nvPr>
            <p:ph type="title"/>
          </p:nvPr>
        </p:nvSpPr>
        <p:spPr/>
        <p:txBody>
          <a:bodyPr/>
          <a:lstStyle/>
          <a:p>
            <a:pPr algn="ctr"/>
            <a:r>
              <a:rPr lang="en-GB" dirty="0">
                <a:solidFill>
                  <a:srgbClr val="00B0F0"/>
                </a:solidFill>
              </a:rPr>
              <a:t>Data Analysis and Result</a:t>
            </a:r>
            <a:endParaRPr lang="en-CA" dirty="0">
              <a:solidFill>
                <a:srgbClr val="00B0F0"/>
              </a:solidFill>
            </a:endParaRPr>
          </a:p>
        </p:txBody>
      </p:sp>
      <p:pic>
        <p:nvPicPr>
          <p:cNvPr id="4" name="Picture 3">
            <a:extLst>
              <a:ext uri="{FF2B5EF4-FFF2-40B4-BE49-F238E27FC236}">
                <a16:creationId xmlns:a16="http://schemas.microsoft.com/office/drawing/2014/main" id="{A383638F-E988-CFD0-EF33-98339219AE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60915"/>
            <a:ext cx="8059993" cy="4712065"/>
          </a:xfrm>
          <a:prstGeom prst="rect">
            <a:avLst/>
          </a:prstGeom>
        </p:spPr>
      </p:pic>
      <p:sp>
        <p:nvSpPr>
          <p:cNvPr id="3" name="TextBox 2">
            <a:extLst>
              <a:ext uri="{FF2B5EF4-FFF2-40B4-BE49-F238E27FC236}">
                <a16:creationId xmlns:a16="http://schemas.microsoft.com/office/drawing/2014/main" id="{BDC23DAA-8CAC-E103-4441-CA46C39FB332}"/>
              </a:ext>
            </a:extLst>
          </p:cNvPr>
          <p:cNvSpPr txBox="1"/>
          <p:nvPr/>
        </p:nvSpPr>
        <p:spPr>
          <a:xfrm>
            <a:off x="8291052" y="1560915"/>
            <a:ext cx="2831689" cy="3139321"/>
          </a:xfrm>
          <a:prstGeom prst="rect">
            <a:avLst/>
          </a:prstGeom>
          <a:noFill/>
        </p:spPr>
        <p:txBody>
          <a:bodyPr wrap="square" rtlCol="0">
            <a:spAutoFit/>
          </a:bodyPr>
          <a:lstStyle/>
          <a:p>
            <a:pPr algn="just"/>
            <a:r>
              <a:rPr lang="en-GB"/>
              <a:t>This heatmap shows the correlation matrix for the dataset highlighting how strongly variables like Glucose, BMI, Age, and Outcome are related to each other. Warmer colours indicate strong positive correlations, and cooler colours indicate negative correlations.</a:t>
            </a:r>
            <a:endParaRPr lang="en-CA" dirty="0"/>
          </a:p>
        </p:txBody>
      </p:sp>
    </p:spTree>
    <p:extLst>
      <p:ext uri="{BB962C8B-B14F-4D97-AF65-F5344CB8AC3E}">
        <p14:creationId xmlns:p14="http://schemas.microsoft.com/office/powerpoint/2010/main" val="415903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E8D0-0CD6-1CAC-0464-E64560A70316}"/>
              </a:ext>
            </a:extLst>
          </p:cNvPr>
          <p:cNvSpPr>
            <a:spLocks noGrp="1"/>
          </p:cNvSpPr>
          <p:nvPr>
            <p:ph type="title"/>
          </p:nvPr>
        </p:nvSpPr>
        <p:spPr/>
        <p:txBody>
          <a:bodyPr/>
          <a:lstStyle/>
          <a:p>
            <a:pPr algn="ctr"/>
            <a:r>
              <a:rPr lang="en-GB" dirty="0">
                <a:solidFill>
                  <a:srgbClr val="00B0F0"/>
                </a:solidFill>
              </a:rPr>
              <a:t>Data Analysis and Result</a:t>
            </a:r>
            <a:endParaRPr lang="en-CA" dirty="0">
              <a:solidFill>
                <a:srgbClr val="00B0F0"/>
              </a:solidFill>
            </a:endParaRPr>
          </a:p>
        </p:txBody>
      </p:sp>
      <p:pic>
        <p:nvPicPr>
          <p:cNvPr id="4" name="Picture 3">
            <a:extLst>
              <a:ext uri="{FF2B5EF4-FFF2-40B4-BE49-F238E27FC236}">
                <a16:creationId xmlns:a16="http://schemas.microsoft.com/office/drawing/2014/main" id="{65A05617-E53B-7039-D568-90692CED9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51" y="1690687"/>
            <a:ext cx="8007572" cy="4802188"/>
          </a:xfrm>
          <a:prstGeom prst="rect">
            <a:avLst/>
          </a:prstGeom>
        </p:spPr>
      </p:pic>
      <p:sp>
        <p:nvSpPr>
          <p:cNvPr id="3" name="TextBox 2">
            <a:extLst>
              <a:ext uri="{FF2B5EF4-FFF2-40B4-BE49-F238E27FC236}">
                <a16:creationId xmlns:a16="http://schemas.microsoft.com/office/drawing/2014/main" id="{58C9CAA0-BF22-A099-0127-352A066D42A7}"/>
              </a:ext>
            </a:extLst>
          </p:cNvPr>
          <p:cNvSpPr txBox="1"/>
          <p:nvPr/>
        </p:nvSpPr>
        <p:spPr>
          <a:xfrm>
            <a:off x="9006347" y="1690687"/>
            <a:ext cx="3084871" cy="2585323"/>
          </a:xfrm>
          <a:prstGeom prst="rect">
            <a:avLst/>
          </a:prstGeom>
          <a:noFill/>
        </p:spPr>
        <p:txBody>
          <a:bodyPr wrap="square" rtlCol="0">
            <a:spAutoFit/>
          </a:bodyPr>
          <a:lstStyle/>
          <a:p>
            <a:pPr algn="just"/>
            <a:r>
              <a:rPr lang="en-GB"/>
              <a:t>This line chart shows the Glucose levels by Age Group and Diabetes Outcome. The glucose levels are higher for women without diabetes in their 20s. It remains somewhat consistent for women with diabetes except for ages around 40. </a:t>
            </a:r>
            <a:endParaRPr lang="en-CA" dirty="0"/>
          </a:p>
        </p:txBody>
      </p:sp>
    </p:spTree>
    <p:extLst>
      <p:ext uri="{BB962C8B-B14F-4D97-AF65-F5344CB8AC3E}">
        <p14:creationId xmlns:p14="http://schemas.microsoft.com/office/powerpoint/2010/main" val="336100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B89D-311E-9F03-D115-07B5D55360FC}"/>
              </a:ext>
            </a:extLst>
          </p:cNvPr>
          <p:cNvSpPr>
            <a:spLocks noGrp="1"/>
          </p:cNvSpPr>
          <p:nvPr>
            <p:ph type="title"/>
          </p:nvPr>
        </p:nvSpPr>
        <p:spPr/>
        <p:txBody>
          <a:bodyPr/>
          <a:lstStyle/>
          <a:p>
            <a:pPr algn="ctr"/>
            <a:r>
              <a:rPr lang="en-GB" dirty="0">
                <a:solidFill>
                  <a:srgbClr val="00B0F0"/>
                </a:solidFill>
              </a:rPr>
              <a:t>Recommendations for Future Analysis</a:t>
            </a:r>
            <a:endParaRPr lang="en-CA" dirty="0">
              <a:solidFill>
                <a:srgbClr val="00B0F0"/>
              </a:solidFill>
            </a:endParaRPr>
          </a:p>
        </p:txBody>
      </p:sp>
      <p:sp>
        <p:nvSpPr>
          <p:cNvPr id="3" name="Content Placeholder 2">
            <a:extLst>
              <a:ext uri="{FF2B5EF4-FFF2-40B4-BE49-F238E27FC236}">
                <a16:creationId xmlns:a16="http://schemas.microsoft.com/office/drawing/2014/main" id="{297737E3-480A-F2E4-C8DE-76A94D60505C}"/>
              </a:ext>
            </a:extLst>
          </p:cNvPr>
          <p:cNvSpPr>
            <a:spLocks noGrp="1"/>
          </p:cNvSpPr>
          <p:nvPr>
            <p:ph idx="1"/>
          </p:nvPr>
        </p:nvSpPr>
        <p:spPr/>
        <p:txBody>
          <a:bodyPr/>
          <a:lstStyle/>
          <a:p>
            <a:pPr marL="0" indent="0">
              <a:buNone/>
            </a:pPr>
            <a:r>
              <a:rPr lang="en-GB" dirty="0"/>
              <a:t>For future research, the following questions can be used to guide analysis:</a:t>
            </a:r>
          </a:p>
          <a:p>
            <a:r>
              <a:rPr lang="en-CA" dirty="0"/>
              <a:t>How do changes in weight categories (e.g. from normal weight to overweight or obese) over time impact the risk of developing diabetes in women?</a:t>
            </a:r>
          </a:p>
          <a:p>
            <a:r>
              <a:rPr lang="en-CA" dirty="0"/>
              <a:t>What genetic markers are associated with increased diabetes risk among specific populations, such as Pima India females?</a:t>
            </a:r>
          </a:p>
          <a:p>
            <a:r>
              <a:rPr lang="en-CA" dirty="0"/>
              <a:t>What is the efficiency pf technology based interventions in improving diabetes self-management, monitoring and communication between patients and healthcare providers?</a:t>
            </a:r>
          </a:p>
        </p:txBody>
      </p:sp>
    </p:spTree>
    <p:extLst>
      <p:ext uri="{BB962C8B-B14F-4D97-AF65-F5344CB8AC3E}">
        <p14:creationId xmlns:p14="http://schemas.microsoft.com/office/powerpoint/2010/main" val="4109513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874</Words>
  <Application>Microsoft Office PowerPoint</Application>
  <PresentationFormat>Widescreen</PresentationFormat>
  <Paragraphs>43</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Helvetica Neue</vt:lpstr>
      <vt:lpstr>Lato Extended</vt:lpstr>
      <vt:lpstr>Office Theme</vt:lpstr>
      <vt:lpstr>DIABETES TREND ANALYSIS </vt:lpstr>
      <vt:lpstr>Project Overview</vt:lpstr>
      <vt:lpstr>Data Analysis and Result</vt:lpstr>
      <vt:lpstr>Data Analysis and Result</vt:lpstr>
      <vt:lpstr>Data Analysis and Result</vt:lpstr>
      <vt:lpstr>Data Analysis and Result</vt:lpstr>
      <vt:lpstr>Data Analysis and Result</vt:lpstr>
      <vt:lpstr>Data Analysis and Result</vt:lpstr>
      <vt:lpstr>Recommendations for Future Analysis</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ALY 6000  Introduction to Analytics Module 4 Project Presentation 2024 Spring A Diabetes Dataset Analysis</dc:title>
  <dc:creator>Oluwatomisin Jegede</dc:creator>
  <cp:lastModifiedBy>Oluwatomisin Jegede</cp:lastModifiedBy>
  <cp:revision>20</cp:revision>
  <dcterms:created xsi:type="dcterms:W3CDTF">2024-05-02T18:17:45Z</dcterms:created>
  <dcterms:modified xsi:type="dcterms:W3CDTF">2024-07-27T18:39:47Z</dcterms:modified>
</cp:coreProperties>
</file>