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A73F0-2B77-4B0E-AD15-7350F5B6620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1455FB5-E7C3-4DC6-9998-DEA01859CF8E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algn="just"/>
          <a:r>
            <a:rPr lang="en-GB" dirty="0"/>
            <a:t>Cyclistic is a bike share company that offers its services to customers in Chicago.</a:t>
          </a:r>
          <a:endParaRPr lang="en-CA" dirty="0"/>
        </a:p>
      </dgm:t>
    </dgm:pt>
    <dgm:pt modelId="{FDFCFC7E-ABCE-4E67-9811-B403277CF297}" type="parTrans" cxnId="{478055F3-6C5A-412C-9F53-16A1CF39508A}">
      <dgm:prSet/>
      <dgm:spPr/>
      <dgm:t>
        <a:bodyPr/>
        <a:lstStyle/>
        <a:p>
          <a:endParaRPr lang="en-CA"/>
        </a:p>
      </dgm:t>
    </dgm:pt>
    <dgm:pt modelId="{D98D02B7-E576-4F2B-B759-FB6B05ADB7EC}" type="sibTrans" cxnId="{478055F3-6C5A-412C-9F53-16A1CF39508A}">
      <dgm:prSet/>
      <dgm:spPr/>
      <dgm:t>
        <a:bodyPr/>
        <a:lstStyle/>
        <a:p>
          <a:endParaRPr lang="en-CA"/>
        </a:p>
      </dgm:t>
    </dgm:pt>
    <dgm:pt modelId="{78A65F45-D37F-4EE3-ADBE-2881418A8371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algn="just"/>
          <a:r>
            <a:rPr lang="en-GB" dirty="0"/>
            <a:t>Customers who purchase single-ride or full-day passes are referred to as casual riders, while customers who purchase annual memberships are Cyclistic members.</a:t>
          </a:r>
          <a:endParaRPr lang="en-CA" dirty="0"/>
        </a:p>
      </dgm:t>
    </dgm:pt>
    <dgm:pt modelId="{3C5D7263-55EC-4D33-A563-91F3195191A9}" type="parTrans" cxnId="{C59016B2-09D2-48C7-82A4-97D5967B6F30}">
      <dgm:prSet/>
      <dgm:spPr/>
      <dgm:t>
        <a:bodyPr/>
        <a:lstStyle/>
        <a:p>
          <a:endParaRPr lang="en-CA"/>
        </a:p>
      </dgm:t>
    </dgm:pt>
    <dgm:pt modelId="{3371600B-D803-47EF-B535-E31B28167AD2}" type="sibTrans" cxnId="{C59016B2-09D2-48C7-82A4-97D5967B6F30}">
      <dgm:prSet/>
      <dgm:spPr/>
      <dgm:t>
        <a:bodyPr/>
        <a:lstStyle/>
        <a:p>
          <a:endParaRPr lang="en-CA"/>
        </a:p>
      </dgm:t>
    </dgm:pt>
    <dgm:pt modelId="{46614717-19BE-4B96-ACD3-016A33F431BB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algn="just"/>
          <a:r>
            <a:rPr lang="en-GB" dirty="0"/>
            <a:t>This project analyses data from Motivate International Inc. to identify how the two group of riders differ from one another. </a:t>
          </a:r>
          <a:endParaRPr lang="en-CA" dirty="0"/>
        </a:p>
      </dgm:t>
    </dgm:pt>
    <dgm:pt modelId="{3D8A456E-51C0-4526-A3C3-4594A744AAEA}" type="parTrans" cxnId="{D487E34A-24A5-4057-828E-125AB5BE41F9}">
      <dgm:prSet/>
      <dgm:spPr/>
      <dgm:t>
        <a:bodyPr/>
        <a:lstStyle/>
        <a:p>
          <a:endParaRPr lang="en-CA"/>
        </a:p>
      </dgm:t>
    </dgm:pt>
    <dgm:pt modelId="{E211E783-C96B-451C-88D3-C1920C2E4AE8}" type="sibTrans" cxnId="{D487E34A-24A5-4057-828E-125AB5BE41F9}">
      <dgm:prSet/>
      <dgm:spPr/>
      <dgm:t>
        <a:bodyPr/>
        <a:lstStyle/>
        <a:p>
          <a:endParaRPr lang="en-CA"/>
        </a:p>
      </dgm:t>
    </dgm:pt>
    <dgm:pt modelId="{8E9DA093-D704-47EF-B765-374F366DDB32}" type="pres">
      <dgm:prSet presAssocID="{652A73F0-2B77-4B0E-AD15-7350F5B6620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CC44C3D-7BBB-4D97-B4C8-E39D928BBEB5}" type="pres">
      <dgm:prSet presAssocID="{01455FB5-E7C3-4DC6-9998-DEA01859CF8E}" presName="circle1" presStyleLbl="node1" presStyleIdx="0" presStyleCnt="3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</dgm:pt>
    <dgm:pt modelId="{B23B50BF-8186-49E3-9F34-70825E8B3981}" type="pres">
      <dgm:prSet presAssocID="{01455FB5-E7C3-4DC6-9998-DEA01859CF8E}" presName="space" presStyleCnt="0"/>
      <dgm:spPr/>
    </dgm:pt>
    <dgm:pt modelId="{4A3F7F4C-7D8A-493A-BBED-624AA69588F7}" type="pres">
      <dgm:prSet presAssocID="{01455FB5-E7C3-4DC6-9998-DEA01859CF8E}" presName="rect1" presStyleLbl="alignAcc1" presStyleIdx="0" presStyleCnt="3"/>
      <dgm:spPr/>
    </dgm:pt>
    <dgm:pt modelId="{5CED4E1B-B6B1-4187-B0C2-F4BD86A05283}" type="pres">
      <dgm:prSet presAssocID="{78A65F45-D37F-4EE3-ADBE-2881418A8371}" presName="vertSpace2" presStyleLbl="node1" presStyleIdx="0" presStyleCnt="3"/>
      <dgm:spPr/>
    </dgm:pt>
    <dgm:pt modelId="{45CF2712-9E01-488B-A306-59B233DC1FEF}" type="pres">
      <dgm:prSet presAssocID="{78A65F45-D37F-4EE3-ADBE-2881418A8371}" presName="circle2" presStyleLbl="node1" presStyleIdx="1" presStyleCnt="3"/>
      <dgm:spPr>
        <a:solidFill>
          <a:schemeClr val="accent6">
            <a:lumMod val="75000"/>
          </a:schemeClr>
        </a:solidFill>
      </dgm:spPr>
    </dgm:pt>
    <dgm:pt modelId="{87E246B2-DE01-4456-8E04-027ABA6D432C}" type="pres">
      <dgm:prSet presAssocID="{78A65F45-D37F-4EE3-ADBE-2881418A8371}" presName="rect2" presStyleLbl="alignAcc1" presStyleIdx="1" presStyleCnt="3"/>
      <dgm:spPr/>
    </dgm:pt>
    <dgm:pt modelId="{3E416AC2-EE08-432F-BB1A-2C21843E95C5}" type="pres">
      <dgm:prSet presAssocID="{46614717-19BE-4B96-ACD3-016A33F431BB}" presName="vertSpace3" presStyleLbl="node1" presStyleIdx="1" presStyleCnt="3"/>
      <dgm:spPr/>
    </dgm:pt>
    <dgm:pt modelId="{D410CD2E-FED2-48DF-A410-B977F9F61718}" type="pres">
      <dgm:prSet presAssocID="{46614717-19BE-4B96-ACD3-016A33F431BB}" presName="circle3" presStyleLbl="node1" presStyleIdx="2" presStyleCnt="3"/>
      <dgm:spPr>
        <a:solidFill>
          <a:schemeClr val="accent6">
            <a:lumMod val="75000"/>
          </a:schemeClr>
        </a:solidFill>
      </dgm:spPr>
    </dgm:pt>
    <dgm:pt modelId="{FC8B18CE-D624-4838-B213-4E947BD2590E}" type="pres">
      <dgm:prSet presAssocID="{46614717-19BE-4B96-ACD3-016A33F431BB}" presName="rect3" presStyleLbl="alignAcc1" presStyleIdx="2" presStyleCnt="3"/>
      <dgm:spPr/>
    </dgm:pt>
    <dgm:pt modelId="{8C6809D4-3DD6-4E5B-B899-325E4B878CA3}" type="pres">
      <dgm:prSet presAssocID="{01455FB5-E7C3-4DC6-9998-DEA01859CF8E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A0B35C63-80C7-4EBA-AAED-9E4C22CB2D37}" type="pres">
      <dgm:prSet presAssocID="{78A65F45-D37F-4EE3-ADBE-2881418A8371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78FE9657-974B-483B-9DF4-223301B3FFC9}" type="pres">
      <dgm:prSet presAssocID="{46614717-19BE-4B96-ACD3-016A33F431BB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3B3FD904-E855-443A-A06F-1E12E75816AA}" type="presOf" srcId="{652A73F0-2B77-4B0E-AD15-7350F5B6620D}" destId="{8E9DA093-D704-47EF-B765-374F366DDB32}" srcOrd="0" destOrd="0" presId="urn:microsoft.com/office/officeart/2005/8/layout/target3"/>
    <dgm:cxn modelId="{5508322F-59BA-4EF1-BF8F-40DA47FFFC37}" type="presOf" srcId="{01455FB5-E7C3-4DC6-9998-DEA01859CF8E}" destId="{8C6809D4-3DD6-4E5B-B899-325E4B878CA3}" srcOrd="1" destOrd="0" presId="urn:microsoft.com/office/officeart/2005/8/layout/target3"/>
    <dgm:cxn modelId="{9A50815D-0CBD-4BD9-B945-93236C583B4B}" type="presOf" srcId="{46614717-19BE-4B96-ACD3-016A33F431BB}" destId="{FC8B18CE-D624-4838-B213-4E947BD2590E}" srcOrd="0" destOrd="0" presId="urn:microsoft.com/office/officeart/2005/8/layout/target3"/>
    <dgm:cxn modelId="{D487E34A-24A5-4057-828E-125AB5BE41F9}" srcId="{652A73F0-2B77-4B0E-AD15-7350F5B6620D}" destId="{46614717-19BE-4B96-ACD3-016A33F431BB}" srcOrd="2" destOrd="0" parTransId="{3D8A456E-51C0-4526-A3C3-4594A744AAEA}" sibTransId="{E211E783-C96B-451C-88D3-C1920C2E4AE8}"/>
    <dgm:cxn modelId="{009EDE75-4CE5-4AD5-970F-C7B85B39BFF1}" type="presOf" srcId="{78A65F45-D37F-4EE3-ADBE-2881418A8371}" destId="{A0B35C63-80C7-4EBA-AAED-9E4C22CB2D37}" srcOrd="1" destOrd="0" presId="urn:microsoft.com/office/officeart/2005/8/layout/target3"/>
    <dgm:cxn modelId="{2AE7A9A9-13E7-408C-9389-7B45E158E79C}" type="presOf" srcId="{01455FB5-E7C3-4DC6-9998-DEA01859CF8E}" destId="{4A3F7F4C-7D8A-493A-BBED-624AA69588F7}" srcOrd="0" destOrd="0" presId="urn:microsoft.com/office/officeart/2005/8/layout/target3"/>
    <dgm:cxn modelId="{C59016B2-09D2-48C7-82A4-97D5967B6F30}" srcId="{652A73F0-2B77-4B0E-AD15-7350F5B6620D}" destId="{78A65F45-D37F-4EE3-ADBE-2881418A8371}" srcOrd="1" destOrd="0" parTransId="{3C5D7263-55EC-4D33-A563-91F3195191A9}" sibTransId="{3371600B-D803-47EF-B535-E31B28167AD2}"/>
    <dgm:cxn modelId="{415E94E5-145E-4D7E-87E3-69F4CB4E4D7B}" type="presOf" srcId="{46614717-19BE-4B96-ACD3-016A33F431BB}" destId="{78FE9657-974B-483B-9DF4-223301B3FFC9}" srcOrd="1" destOrd="0" presId="urn:microsoft.com/office/officeart/2005/8/layout/target3"/>
    <dgm:cxn modelId="{C5B87AEB-F48F-446A-B9F2-60714D963BC8}" type="presOf" srcId="{78A65F45-D37F-4EE3-ADBE-2881418A8371}" destId="{87E246B2-DE01-4456-8E04-027ABA6D432C}" srcOrd="0" destOrd="0" presId="urn:microsoft.com/office/officeart/2005/8/layout/target3"/>
    <dgm:cxn modelId="{478055F3-6C5A-412C-9F53-16A1CF39508A}" srcId="{652A73F0-2B77-4B0E-AD15-7350F5B6620D}" destId="{01455FB5-E7C3-4DC6-9998-DEA01859CF8E}" srcOrd="0" destOrd="0" parTransId="{FDFCFC7E-ABCE-4E67-9811-B403277CF297}" sibTransId="{D98D02B7-E576-4F2B-B759-FB6B05ADB7EC}"/>
    <dgm:cxn modelId="{3C65004D-D803-46B1-B4B6-C50D59A1114F}" type="presParOf" srcId="{8E9DA093-D704-47EF-B765-374F366DDB32}" destId="{1CC44C3D-7BBB-4D97-B4C8-E39D928BBEB5}" srcOrd="0" destOrd="0" presId="urn:microsoft.com/office/officeart/2005/8/layout/target3"/>
    <dgm:cxn modelId="{2FDE0638-FC64-4EA7-A6D8-138E5D3EE5DF}" type="presParOf" srcId="{8E9DA093-D704-47EF-B765-374F366DDB32}" destId="{B23B50BF-8186-49E3-9F34-70825E8B3981}" srcOrd="1" destOrd="0" presId="urn:microsoft.com/office/officeart/2005/8/layout/target3"/>
    <dgm:cxn modelId="{02EC623E-109F-4520-97B9-C9949244FC5B}" type="presParOf" srcId="{8E9DA093-D704-47EF-B765-374F366DDB32}" destId="{4A3F7F4C-7D8A-493A-BBED-624AA69588F7}" srcOrd="2" destOrd="0" presId="urn:microsoft.com/office/officeart/2005/8/layout/target3"/>
    <dgm:cxn modelId="{E22FC6BD-9074-457B-85ED-92E12D493DFD}" type="presParOf" srcId="{8E9DA093-D704-47EF-B765-374F366DDB32}" destId="{5CED4E1B-B6B1-4187-B0C2-F4BD86A05283}" srcOrd="3" destOrd="0" presId="urn:microsoft.com/office/officeart/2005/8/layout/target3"/>
    <dgm:cxn modelId="{B7F60809-40DE-4170-A33E-7385ACFA2446}" type="presParOf" srcId="{8E9DA093-D704-47EF-B765-374F366DDB32}" destId="{45CF2712-9E01-488B-A306-59B233DC1FEF}" srcOrd="4" destOrd="0" presId="urn:microsoft.com/office/officeart/2005/8/layout/target3"/>
    <dgm:cxn modelId="{55AD2FC6-1804-450A-958A-6FAF08185444}" type="presParOf" srcId="{8E9DA093-D704-47EF-B765-374F366DDB32}" destId="{87E246B2-DE01-4456-8E04-027ABA6D432C}" srcOrd="5" destOrd="0" presId="urn:microsoft.com/office/officeart/2005/8/layout/target3"/>
    <dgm:cxn modelId="{D4C437FE-DABA-4710-9CA2-8731E6D4A4B9}" type="presParOf" srcId="{8E9DA093-D704-47EF-B765-374F366DDB32}" destId="{3E416AC2-EE08-432F-BB1A-2C21843E95C5}" srcOrd="6" destOrd="0" presId="urn:microsoft.com/office/officeart/2005/8/layout/target3"/>
    <dgm:cxn modelId="{D3B816AF-C852-4D3E-9994-1C00589FF386}" type="presParOf" srcId="{8E9DA093-D704-47EF-B765-374F366DDB32}" destId="{D410CD2E-FED2-48DF-A410-B977F9F61718}" srcOrd="7" destOrd="0" presId="urn:microsoft.com/office/officeart/2005/8/layout/target3"/>
    <dgm:cxn modelId="{06F45323-569B-4F74-A8C5-A98B37F22225}" type="presParOf" srcId="{8E9DA093-D704-47EF-B765-374F366DDB32}" destId="{FC8B18CE-D624-4838-B213-4E947BD2590E}" srcOrd="8" destOrd="0" presId="urn:microsoft.com/office/officeart/2005/8/layout/target3"/>
    <dgm:cxn modelId="{3B5A84C0-6E1F-4448-A833-8AEA37A5A4BB}" type="presParOf" srcId="{8E9DA093-D704-47EF-B765-374F366DDB32}" destId="{8C6809D4-3DD6-4E5B-B899-325E4B878CA3}" srcOrd="9" destOrd="0" presId="urn:microsoft.com/office/officeart/2005/8/layout/target3"/>
    <dgm:cxn modelId="{59CBAB04-67F1-46A2-AB20-F397726ACD9F}" type="presParOf" srcId="{8E9DA093-D704-47EF-B765-374F366DDB32}" destId="{A0B35C63-80C7-4EBA-AAED-9E4C22CB2D37}" srcOrd="10" destOrd="0" presId="urn:microsoft.com/office/officeart/2005/8/layout/target3"/>
    <dgm:cxn modelId="{B70354D7-D2CC-45B0-8324-C1ABBF919218}" type="presParOf" srcId="{8E9DA093-D704-47EF-B765-374F366DDB32}" destId="{78FE9657-974B-483B-9DF4-223301B3FFC9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FD30A-F9C2-4AEB-AAAB-2B8E1C11D52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B618C0D-1DA3-4576-926A-C331A7F63EB2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2000" dirty="0"/>
            <a:t>Average rides for each rider type in each month</a:t>
          </a:r>
          <a:endParaRPr lang="en-CA" sz="2000" dirty="0"/>
        </a:p>
      </dgm:t>
    </dgm:pt>
    <dgm:pt modelId="{BA2D75E0-6927-4E9F-B339-C34342FA41F1}" type="parTrans" cxnId="{F424E38C-C785-4C78-9A87-CB8CFF2579E3}">
      <dgm:prSet/>
      <dgm:spPr/>
      <dgm:t>
        <a:bodyPr/>
        <a:lstStyle/>
        <a:p>
          <a:endParaRPr lang="en-CA"/>
        </a:p>
      </dgm:t>
    </dgm:pt>
    <dgm:pt modelId="{300CB414-1A90-434B-9DE4-1E49EEE47A4D}" type="sibTrans" cxnId="{F424E38C-C785-4C78-9A87-CB8CFF2579E3}">
      <dgm:prSet/>
      <dgm:spPr/>
      <dgm:t>
        <a:bodyPr/>
        <a:lstStyle/>
        <a:p>
          <a:endParaRPr lang="en-CA"/>
        </a:p>
      </dgm:t>
    </dgm:pt>
    <dgm:pt modelId="{FB792FEB-E48C-438D-80D6-F1D0DBCC5B04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2000" dirty="0"/>
            <a:t>Average trip duration(in minutes) for each rider type in each month</a:t>
          </a:r>
          <a:endParaRPr lang="en-CA" sz="2000" dirty="0"/>
        </a:p>
      </dgm:t>
    </dgm:pt>
    <dgm:pt modelId="{380A6AAB-D3BA-4ED1-8AD8-BE7D19707D73}" type="parTrans" cxnId="{431685AB-27B3-4970-8F4B-6AD8965A2DBC}">
      <dgm:prSet/>
      <dgm:spPr/>
      <dgm:t>
        <a:bodyPr/>
        <a:lstStyle/>
        <a:p>
          <a:endParaRPr lang="en-CA"/>
        </a:p>
      </dgm:t>
    </dgm:pt>
    <dgm:pt modelId="{AF87672B-18B2-451B-A006-327A35E529CF}" type="sibTrans" cxnId="{431685AB-27B3-4970-8F4B-6AD8965A2DBC}">
      <dgm:prSet/>
      <dgm:spPr/>
      <dgm:t>
        <a:bodyPr/>
        <a:lstStyle/>
        <a:p>
          <a:endParaRPr lang="en-CA"/>
        </a:p>
      </dgm:t>
    </dgm:pt>
    <dgm:pt modelId="{980875BC-F515-42A6-91EF-A7DDE4490C6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2000" dirty="0"/>
            <a:t>Peak weekday and hour for each rider type in each month</a:t>
          </a:r>
          <a:endParaRPr lang="en-CA" sz="2000" dirty="0"/>
        </a:p>
      </dgm:t>
    </dgm:pt>
    <dgm:pt modelId="{BBDF837F-6ACA-4EA7-90BC-9607421E4148}" type="parTrans" cxnId="{D1C69EBB-7926-49F1-BC65-5B962D2A2120}">
      <dgm:prSet/>
      <dgm:spPr/>
      <dgm:t>
        <a:bodyPr/>
        <a:lstStyle/>
        <a:p>
          <a:endParaRPr lang="en-CA"/>
        </a:p>
      </dgm:t>
    </dgm:pt>
    <dgm:pt modelId="{7EE67CB1-0947-4D79-B9CB-72FA17CCDDA8}" type="sibTrans" cxnId="{D1C69EBB-7926-49F1-BC65-5B962D2A2120}">
      <dgm:prSet/>
      <dgm:spPr/>
      <dgm:t>
        <a:bodyPr/>
        <a:lstStyle/>
        <a:p>
          <a:endParaRPr lang="en-CA"/>
        </a:p>
      </dgm:t>
    </dgm:pt>
    <dgm:pt modelId="{A06DFBC8-581B-4196-8FE2-4550BFEAA24D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2000" dirty="0"/>
            <a:t>Preferred bike type for each rider</a:t>
          </a:r>
          <a:endParaRPr lang="en-CA" sz="2000" dirty="0"/>
        </a:p>
      </dgm:t>
    </dgm:pt>
    <dgm:pt modelId="{3AFC5910-415C-47CE-A164-E768D7CDFACB}" type="parTrans" cxnId="{6AD87E55-B3D0-4A67-B2FA-E1D1FC139560}">
      <dgm:prSet/>
      <dgm:spPr/>
      <dgm:t>
        <a:bodyPr/>
        <a:lstStyle/>
        <a:p>
          <a:endParaRPr lang="en-CA"/>
        </a:p>
      </dgm:t>
    </dgm:pt>
    <dgm:pt modelId="{0687C8D9-F7D5-4EC3-AA59-5054A4C846CC}" type="sibTrans" cxnId="{6AD87E55-B3D0-4A67-B2FA-E1D1FC139560}">
      <dgm:prSet/>
      <dgm:spPr/>
      <dgm:t>
        <a:bodyPr/>
        <a:lstStyle/>
        <a:p>
          <a:endParaRPr lang="en-CA"/>
        </a:p>
      </dgm:t>
    </dgm:pt>
    <dgm:pt modelId="{11FF3043-684E-4C92-9B0C-152E0F900628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2000" dirty="0"/>
            <a:t>The common start and end stations for each rider type</a:t>
          </a:r>
          <a:endParaRPr lang="en-CA" sz="2000" dirty="0"/>
        </a:p>
      </dgm:t>
    </dgm:pt>
    <dgm:pt modelId="{991E2003-9E79-4510-8603-FC22F7FE3917}" type="parTrans" cxnId="{52F72D00-F90E-4A87-A4EB-DA03E93C8C70}">
      <dgm:prSet/>
      <dgm:spPr/>
      <dgm:t>
        <a:bodyPr/>
        <a:lstStyle/>
        <a:p>
          <a:endParaRPr lang="en-CA"/>
        </a:p>
      </dgm:t>
    </dgm:pt>
    <dgm:pt modelId="{6AF35462-1039-4E42-B939-C7FD91CF509B}" type="sibTrans" cxnId="{52F72D00-F90E-4A87-A4EB-DA03E93C8C70}">
      <dgm:prSet/>
      <dgm:spPr/>
      <dgm:t>
        <a:bodyPr/>
        <a:lstStyle/>
        <a:p>
          <a:endParaRPr lang="en-CA"/>
        </a:p>
      </dgm:t>
    </dgm:pt>
    <dgm:pt modelId="{AC89478A-FEB7-436C-B5B4-DA19C1073B7D}" type="pres">
      <dgm:prSet presAssocID="{064FD30A-F9C2-4AEB-AAAB-2B8E1C11D52A}" presName="Name0" presStyleCnt="0">
        <dgm:presLayoutVars>
          <dgm:dir/>
          <dgm:animLvl val="lvl"/>
          <dgm:resizeHandles val="exact"/>
        </dgm:presLayoutVars>
      </dgm:prSet>
      <dgm:spPr/>
    </dgm:pt>
    <dgm:pt modelId="{45C462BE-65E1-4E19-BF3A-E53188440D5D}" type="pres">
      <dgm:prSet presAssocID="{AB618C0D-1DA3-4576-926A-C331A7F63EB2}" presName="linNode" presStyleCnt="0"/>
      <dgm:spPr/>
    </dgm:pt>
    <dgm:pt modelId="{D6E64AC3-97E2-4A6C-8FD9-85B8707AB9B4}" type="pres">
      <dgm:prSet presAssocID="{AB618C0D-1DA3-4576-926A-C331A7F63EB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EFF4784-D736-493B-ABE7-2E7137B80D4C}" type="pres">
      <dgm:prSet presAssocID="{300CB414-1A90-434B-9DE4-1E49EEE47A4D}" presName="sp" presStyleCnt="0"/>
      <dgm:spPr/>
    </dgm:pt>
    <dgm:pt modelId="{73956D2A-0AC0-450A-B2D8-72C5C20BB158}" type="pres">
      <dgm:prSet presAssocID="{FB792FEB-E48C-438D-80D6-F1D0DBCC5B04}" presName="linNode" presStyleCnt="0"/>
      <dgm:spPr/>
    </dgm:pt>
    <dgm:pt modelId="{B37D34C7-6B9B-41FA-B8DE-62CF08F6D85F}" type="pres">
      <dgm:prSet presAssocID="{FB792FEB-E48C-438D-80D6-F1D0DBCC5B0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A2BBB6E-6A09-4DD6-A4DE-08C972180099}" type="pres">
      <dgm:prSet presAssocID="{AF87672B-18B2-451B-A006-327A35E529CF}" presName="sp" presStyleCnt="0"/>
      <dgm:spPr/>
    </dgm:pt>
    <dgm:pt modelId="{D58C901B-6A2E-4906-BD98-881A4FCA33C3}" type="pres">
      <dgm:prSet presAssocID="{980875BC-F515-42A6-91EF-A7DDE4490C69}" presName="linNode" presStyleCnt="0"/>
      <dgm:spPr/>
    </dgm:pt>
    <dgm:pt modelId="{9E9E79A4-201C-4A5A-B4B3-18F8D632622E}" type="pres">
      <dgm:prSet presAssocID="{980875BC-F515-42A6-91EF-A7DDE4490C6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F8F944B-C04F-4552-BD9F-26745DCB2E48}" type="pres">
      <dgm:prSet presAssocID="{7EE67CB1-0947-4D79-B9CB-72FA17CCDDA8}" presName="sp" presStyleCnt="0"/>
      <dgm:spPr/>
    </dgm:pt>
    <dgm:pt modelId="{B57DFFE8-1E39-4041-8886-EBC46F652621}" type="pres">
      <dgm:prSet presAssocID="{A06DFBC8-581B-4196-8FE2-4550BFEAA24D}" presName="linNode" presStyleCnt="0"/>
      <dgm:spPr/>
    </dgm:pt>
    <dgm:pt modelId="{6A09DD11-01C6-4D60-9D57-3CB6759020FB}" type="pres">
      <dgm:prSet presAssocID="{A06DFBC8-581B-4196-8FE2-4550BFEAA24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BF15458-7CBF-4AF6-92F1-CBEBE4A5F917}" type="pres">
      <dgm:prSet presAssocID="{0687C8D9-F7D5-4EC3-AA59-5054A4C846CC}" presName="sp" presStyleCnt="0"/>
      <dgm:spPr/>
    </dgm:pt>
    <dgm:pt modelId="{A931F193-F988-4973-9F86-1E2A8B4F07CA}" type="pres">
      <dgm:prSet presAssocID="{11FF3043-684E-4C92-9B0C-152E0F900628}" presName="linNode" presStyleCnt="0"/>
      <dgm:spPr/>
    </dgm:pt>
    <dgm:pt modelId="{5196D990-E4C9-475A-A25F-CCB3AA3060AD}" type="pres">
      <dgm:prSet presAssocID="{11FF3043-684E-4C92-9B0C-152E0F90062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2F72D00-F90E-4A87-A4EB-DA03E93C8C70}" srcId="{064FD30A-F9C2-4AEB-AAAB-2B8E1C11D52A}" destId="{11FF3043-684E-4C92-9B0C-152E0F900628}" srcOrd="4" destOrd="0" parTransId="{991E2003-9E79-4510-8603-FC22F7FE3917}" sibTransId="{6AF35462-1039-4E42-B939-C7FD91CF509B}"/>
    <dgm:cxn modelId="{5E77DF6B-C30A-42F5-B65B-DAA97FE5FA4E}" type="presOf" srcId="{FB792FEB-E48C-438D-80D6-F1D0DBCC5B04}" destId="{B37D34C7-6B9B-41FA-B8DE-62CF08F6D85F}" srcOrd="0" destOrd="0" presId="urn:microsoft.com/office/officeart/2005/8/layout/vList5"/>
    <dgm:cxn modelId="{6AD87E55-B3D0-4A67-B2FA-E1D1FC139560}" srcId="{064FD30A-F9C2-4AEB-AAAB-2B8E1C11D52A}" destId="{A06DFBC8-581B-4196-8FE2-4550BFEAA24D}" srcOrd="3" destOrd="0" parTransId="{3AFC5910-415C-47CE-A164-E768D7CDFACB}" sibTransId="{0687C8D9-F7D5-4EC3-AA59-5054A4C846CC}"/>
    <dgm:cxn modelId="{C8D4145A-EB20-44ED-BD9E-7CDD3CE9F32B}" type="presOf" srcId="{064FD30A-F9C2-4AEB-AAAB-2B8E1C11D52A}" destId="{AC89478A-FEB7-436C-B5B4-DA19C1073B7D}" srcOrd="0" destOrd="0" presId="urn:microsoft.com/office/officeart/2005/8/layout/vList5"/>
    <dgm:cxn modelId="{F424E38C-C785-4C78-9A87-CB8CFF2579E3}" srcId="{064FD30A-F9C2-4AEB-AAAB-2B8E1C11D52A}" destId="{AB618C0D-1DA3-4576-926A-C331A7F63EB2}" srcOrd="0" destOrd="0" parTransId="{BA2D75E0-6927-4E9F-B339-C34342FA41F1}" sibTransId="{300CB414-1A90-434B-9DE4-1E49EEE47A4D}"/>
    <dgm:cxn modelId="{83A4CC8E-88AA-4248-8672-18CAD0073898}" type="presOf" srcId="{AB618C0D-1DA3-4576-926A-C331A7F63EB2}" destId="{D6E64AC3-97E2-4A6C-8FD9-85B8707AB9B4}" srcOrd="0" destOrd="0" presId="urn:microsoft.com/office/officeart/2005/8/layout/vList5"/>
    <dgm:cxn modelId="{431685AB-27B3-4970-8F4B-6AD8965A2DBC}" srcId="{064FD30A-F9C2-4AEB-AAAB-2B8E1C11D52A}" destId="{FB792FEB-E48C-438D-80D6-F1D0DBCC5B04}" srcOrd="1" destOrd="0" parTransId="{380A6AAB-D3BA-4ED1-8AD8-BE7D19707D73}" sibTransId="{AF87672B-18B2-451B-A006-327A35E529CF}"/>
    <dgm:cxn modelId="{D1C69EBB-7926-49F1-BC65-5B962D2A2120}" srcId="{064FD30A-F9C2-4AEB-AAAB-2B8E1C11D52A}" destId="{980875BC-F515-42A6-91EF-A7DDE4490C69}" srcOrd="2" destOrd="0" parTransId="{BBDF837F-6ACA-4EA7-90BC-9607421E4148}" sibTransId="{7EE67CB1-0947-4D79-B9CB-72FA17CCDDA8}"/>
    <dgm:cxn modelId="{D08305C6-BA83-4469-820A-12B35BB25D0A}" type="presOf" srcId="{A06DFBC8-581B-4196-8FE2-4550BFEAA24D}" destId="{6A09DD11-01C6-4D60-9D57-3CB6759020FB}" srcOrd="0" destOrd="0" presId="urn:microsoft.com/office/officeart/2005/8/layout/vList5"/>
    <dgm:cxn modelId="{A7A57FF0-1B54-4BD1-81A7-87874F287EB2}" type="presOf" srcId="{11FF3043-684E-4C92-9B0C-152E0F900628}" destId="{5196D990-E4C9-475A-A25F-CCB3AA3060AD}" srcOrd="0" destOrd="0" presId="urn:microsoft.com/office/officeart/2005/8/layout/vList5"/>
    <dgm:cxn modelId="{B3B5D4F2-44A5-43E3-9780-A6DE64070BC8}" type="presOf" srcId="{980875BC-F515-42A6-91EF-A7DDE4490C69}" destId="{9E9E79A4-201C-4A5A-B4B3-18F8D632622E}" srcOrd="0" destOrd="0" presId="urn:microsoft.com/office/officeart/2005/8/layout/vList5"/>
    <dgm:cxn modelId="{301C733D-5AC0-4D5C-96BB-9AED20C0FE64}" type="presParOf" srcId="{AC89478A-FEB7-436C-B5B4-DA19C1073B7D}" destId="{45C462BE-65E1-4E19-BF3A-E53188440D5D}" srcOrd="0" destOrd="0" presId="urn:microsoft.com/office/officeart/2005/8/layout/vList5"/>
    <dgm:cxn modelId="{528326EE-0D2B-4BDF-A326-90B38FBEE53D}" type="presParOf" srcId="{45C462BE-65E1-4E19-BF3A-E53188440D5D}" destId="{D6E64AC3-97E2-4A6C-8FD9-85B8707AB9B4}" srcOrd="0" destOrd="0" presId="urn:microsoft.com/office/officeart/2005/8/layout/vList5"/>
    <dgm:cxn modelId="{B2917712-56D4-408F-AF6B-E7E70BBA6561}" type="presParOf" srcId="{AC89478A-FEB7-436C-B5B4-DA19C1073B7D}" destId="{2EFF4784-D736-493B-ABE7-2E7137B80D4C}" srcOrd="1" destOrd="0" presId="urn:microsoft.com/office/officeart/2005/8/layout/vList5"/>
    <dgm:cxn modelId="{A343DA43-ADB0-4C9B-BE1A-1EE004819A56}" type="presParOf" srcId="{AC89478A-FEB7-436C-B5B4-DA19C1073B7D}" destId="{73956D2A-0AC0-450A-B2D8-72C5C20BB158}" srcOrd="2" destOrd="0" presId="urn:microsoft.com/office/officeart/2005/8/layout/vList5"/>
    <dgm:cxn modelId="{EE734C0D-EADD-4D7B-9180-76E32CEC4E33}" type="presParOf" srcId="{73956D2A-0AC0-450A-B2D8-72C5C20BB158}" destId="{B37D34C7-6B9B-41FA-B8DE-62CF08F6D85F}" srcOrd="0" destOrd="0" presId="urn:microsoft.com/office/officeart/2005/8/layout/vList5"/>
    <dgm:cxn modelId="{713D8CD0-FD69-4E37-A984-26E21C69E2E5}" type="presParOf" srcId="{AC89478A-FEB7-436C-B5B4-DA19C1073B7D}" destId="{3A2BBB6E-6A09-4DD6-A4DE-08C972180099}" srcOrd="3" destOrd="0" presId="urn:microsoft.com/office/officeart/2005/8/layout/vList5"/>
    <dgm:cxn modelId="{AA16C2CE-775C-455D-9EE6-A37085746D30}" type="presParOf" srcId="{AC89478A-FEB7-436C-B5B4-DA19C1073B7D}" destId="{D58C901B-6A2E-4906-BD98-881A4FCA33C3}" srcOrd="4" destOrd="0" presId="urn:microsoft.com/office/officeart/2005/8/layout/vList5"/>
    <dgm:cxn modelId="{87EF122E-F46E-4775-B114-23702FC3FC88}" type="presParOf" srcId="{D58C901B-6A2E-4906-BD98-881A4FCA33C3}" destId="{9E9E79A4-201C-4A5A-B4B3-18F8D632622E}" srcOrd="0" destOrd="0" presId="urn:microsoft.com/office/officeart/2005/8/layout/vList5"/>
    <dgm:cxn modelId="{90B59B0A-11F4-417D-9F91-D8957D3C52BC}" type="presParOf" srcId="{AC89478A-FEB7-436C-B5B4-DA19C1073B7D}" destId="{0F8F944B-C04F-4552-BD9F-26745DCB2E48}" srcOrd="5" destOrd="0" presId="urn:microsoft.com/office/officeart/2005/8/layout/vList5"/>
    <dgm:cxn modelId="{5956EFB1-9158-4160-93F6-7EA5A694C0DF}" type="presParOf" srcId="{AC89478A-FEB7-436C-B5B4-DA19C1073B7D}" destId="{B57DFFE8-1E39-4041-8886-EBC46F652621}" srcOrd="6" destOrd="0" presId="urn:microsoft.com/office/officeart/2005/8/layout/vList5"/>
    <dgm:cxn modelId="{A6B923A5-D700-446B-9135-5ABA9833F773}" type="presParOf" srcId="{B57DFFE8-1E39-4041-8886-EBC46F652621}" destId="{6A09DD11-01C6-4D60-9D57-3CB6759020FB}" srcOrd="0" destOrd="0" presId="urn:microsoft.com/office/officeart/2005/8/layout/vList5"/>
    <dgm:cxn modelId="{27B5756A-D125-4BF6-9E12-B94B918DAE28}" type="presParOf" srcId="{AC89478A-FEB7-436C-B5B4-DA19C1073B7D}" destId="{FBF15458-7CBF-4AF6-92F1-CBEBE4A5F917}" srcOrd="7" destOrd="0" presId="urn:microsoft.com/office/officeart/2005/8/layout/vList5"/>
    <dgm:cxn modelId="{4583616A-ED13-4CB5-AE6D-4D81D5D0A1AD}" type="presParOf" srcId="{AC89478A-FEB7-436C-B5B4-DA19C1073B7D}" destId="{A931F193-F988-4973-9F86-1E2A8B4F07CA}" srcOrd="8" destOrd="0" presId="urn:microsoft.com/office/officeart/2005/8/layout/vList5"/>
    <dgm:cxn modelId="{83FC866F-024A-4E44-B9FA-75CA19FA9992}" type="presParOf" srcId="{A931F193-F988-4973-9F86-1E2A8B4F07CA}" destId="{5196D990-E4C9-475A-A25F-CCB3AA3060A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44C3D-7BBB-4D97-B4C8-E39D928BBEB5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F7F4C-7D8A-493A-BBED-624AA69588F7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Cyclistic is a bike share company that offers its services to customers in Chicago.</a:t>
          </a:r>
          <a:endParaRPr lang="en-CA" sz="2600" kern="1200" dirty="0"/>
        </a:p>
      </dsp:txBody>
      <dsp:txXfrm>
        <a:off x="2175669" y="0"/>
        <a:ext cx="8339931" cy="1305404"/>
      </dsp:txXfrm>
    </dsp:sp>
    <dsp:sp modelId="{45CF2712-9E01-488B-A306-59B233DC1FEF}">
      <dsp:nvSpPr>
        <dsp:cNvPr id="0" name=""/>
        <dsp:cNvSpPr/>
      </dsp:nvSpPr>
      <dsp:spPr>
        <a:xfrm>
          <a:off x="761485" y="1305404"/>
          <a:ext cx="2828366" cy="2828366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246B2-DE01-4456-8E04-027ABA6D432C}">
      <dsp:nvSpPr>
        <dsp:cNvPr id="0" name=""/>
        <dsp:cNvSpPr/>
      </dsp:nvSpPr>
      <dsp:spPr>
        <a:xfrm>
          <a:off x="2175669" y="1305404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Customers who purchase single-ride or full-day passes are referred to as casual riders, while customers who purchase annual memberships are Cyclistic members.</a:t>
          </a:r>
          <a:endParaRPr lang="en-CA" sz="2600" kern="1200" dirty="0"/>
        </a:p>
      </dsp:txBody>
      <dsp:txXfrm>
        <a:off x="2175669" y="1305404"/>
        <a:ext cx="8339931" cy="1305399"/>
      </dsp:txXfrm>
    </dsp:sp>
    <dsp:sp modelId="{D410CD2E-FED2-48DF-A410-B977F9F61718}">
      <dsp:nvSpPr>
        <dsp:cNvPr id="0" name=""/>
        <dsp:cNvSpPr/>
      </dsp:nvSpPr>
      <dsp:spPr>
        <a:xfrm>
          <a:off x="1522968" y="2610804"/>
          <a:ext cx="1305400" cy="130540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B18CE-D624-4838-B213-4E947BD2590E}">
      <dsp:nvSpPr>
        <dsp:cNvPr id="0" name=""/>
        <dsp:cNvSpPr/>
      </dsp:nvSpPr>
      <dsp:spPr>
        <a:xfrm>
          <a:off x="2175669" y="2610804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This project analyses data from Motivate International Inc. to identify how the two group of riders differ from one another. </a:t>
          </a:r>
          <a:endParaRPr lang="en-CA" sz="2600" kern="1200" dirty="0"/>
        </a:p>
      </dsp:txBody>
      <dsp:txXfrm>
        <a:off x="2175669" y="2610804"/>
        <a:ext cx="8339931" cy="130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64AC3-97E2-4A6C-8FD9-85B8707AB9B4}">
      <dsp:nvSpPr>
        <dsp:cNvPr id="0" name=""/>
        <dsp:cNvSpPr/>
      </dsp:nvSpPr>
      <dsp:spPr>
        <a:xfrm>
          <a:off x="3364992" y="1919"/>
          <a:ext cx="3785616" cy="83911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Average rides for each rider type in each month</a:t>
          </a:r>
          <a:endParaRPr lang="en-CA" sz="2000" kern="1200" dirty="0"/>
        </a:p>
      </dsp:txBody>
      <dsp:txXfrm>
        <a:off x="3405954" y="42881"/>
        <a:ext cx="3703692" cy="757186"/>
      </dsp:txXfrm>
    </dsp:sp>
    <dsp:sp modelId="{B37D34C7-6B9B-41FA-B8DE-62CF08F6D85F}">
      <dsp:nvSpPr>
        <dsp:cNvPr id="0" name=""/>
        <dsp:cNvSpPr/>
      </dsp:nvSpPr>
      <dsp:spPr>
        <a:xfrm>
          <a:off x="3364992" y="882985"/>
          <a:ext cx="3785616" cy="83911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Average trip duration(in minutes) for each rider type in each month</a:t>
          </a:r>
          <a:endParaRPr lang="en-CA" sz="2000" kern="1200" dirty="0"/>
        </a:p>
      </dsp:txBody>
      <dsp:txXfrm>
        <a:off x="3405954" y="923947"/>
        <a:ext cx="3703692" cy="757186"/>
      </dsp:txXfrm>
    </dsp:sp>
    <dsp:sp modelId="{9E9E79A4-201C-4A5A-B4B3-18F8D632622E}">
      <dsp:nvSpPr>
        <dsp:cNvPr id="0" name=""/>
        <dsp:cNvSpPr/>
      </dsp:nvSpPr>
      <dsp:spPr>
        <a:xfrm>
          <a:off x="3364992" y="1764050"/>
          <a:ext cx="3785616" cy="83911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Peak weekday and hour for each rider type in each month</a:t>
          </a:r>
          <a:endParaRPr lang="en-CA" sz="2000" kern="1200" dirty="0"/>
        </a:p>
      </dsp:txBody>
      <dsp:txXfrm>
        <a:off x="3405954" y="1805012"/>
        <a:ext cx="3703692" cy="757186"/>
      </dsp:txXfrm>
    </dsp:sp>
    <dsp:sp modelId="{6A09DD11-01C6-4D60-9D57-3CB6759020FB}">
      <dsp:nvSpPr>
        <dsp:cNvPr id="0" name=""/>
        <dsp:cNvSpPr/>
      </dsp:nvSpPr>
      <dsp:spPr>
        <a:xfrm>
          <a:off x="3364992" y="2645116"/>
          <a:ext cx="3785616" cy="83911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Preferred bike type for each rider</a:t>
          </a:r>
          <a:endParaRPr lang="en-CA" sz="2000" kern="1200" dirty="0"/>
        </a:p>
      </dsp:txBody>
      <dsp:txXfrm>
        <a:off x="3405954" y="2686078"/>
        <a:ext cx="3703692" cy="757186"/>
      </dsp:txXfrm>
    </dsp:sp>
    <dsp:sp modelId="{5196D990-E4C9-475A-A25F-CCB3AA3060AD}">
      <dsp:nvSpPr>
        <dsp:cNvPr id="0" name=""/>
        <dsp:cNvSpPr/>
      </dsp:nvSpPr>
      <dsp:spPr>
        <a:xfrm>
          <a:off x="3364992" y="3526182"/>
          <a:ext cx="3785616" cy="83911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common start and end stations for each rider type</a:t>
          </a:r>
          <a:endParaRPr lang="en-CA" sz="2000" kern="1200" dirty="0"/>
        </a:p>
      </dsp:txBody>
      <dsp:txXfrm>
        <a:off x="3405954" y="3567144"/>
        <a:ext cx="3703692" cy="757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AD22-F1B9-4F43-955D-92D838F2536F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F0AC7-4CAE-420B-9CF5-7E4CEB549F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67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466-3324-97B2-F3C5-8AC70BCC6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34CE2-92A5-0F26-720C-3CA7A0A7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0857-6513-6D50-B97A-581E8A24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A86F-708A-03C3-CF26-ACE25BF9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096B-AD85-A7AF-4B66-47C2B798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66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500-84C2-6D46-85AF-C53ADF28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A850B-69E1-2AF2-6EDB-72033676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F16D-0B12-9072-8CFA-01674E1F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191F-7C0B-C194-7E67-553CB0E4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76DF-184C-C94B-9684-E8789341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23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CA5D1-112D-F601-D1F5-2F4981802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4A014-B450-E7F4-A631-427248664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CEAD-D1A0-67A4-8780-1BCD5BC8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4170-B70F-F78D-5703-6063631E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C514-4ADB-55FD-9E51-9E8DFA84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28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FF0F-F8E9-01DA-AB39-DF16CAAD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FAA8-7150-A33E-D60F-B6B89C4D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6065-200D-3538-BF63-553ED322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F19A-7996-1B0F-E168-B3BB40A8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CE39-6A70-2FF9-82E8-69D835C6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69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9B3E-860B-EEDE-31BE-3B3383FA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6AAE-42BE-0E66-9493-7623A6E2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02E3-9499-5488-2171-0F28A812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8E3A-061B-570D-A905-2C71F25C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046D-2801-D229-C188-103CBB5B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8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A83D-4F8D-837F-B6E4-5037BB83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48A1-2AD1-7C6B-9726-C3D0D103D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19AF2-5EB0-D080-888C-DE99BA88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4E4B7-3DD1-62B5-BF91-FFB29DB3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EBFF1-2770-B4FF-7738-1F85076B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5C2B2-DFE5-0244-AA45-CA93C93E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76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B6AD-D96D-0315-A3B5-203330FF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6A9E7-3C3F-C828-C610-AE2C9CC1B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137A9-80DD-F2FE-97BA-4BEDFC3C3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6488A-C3AE-26A8-7828-3BB31C070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DF135-F8E8-CA7F-6251-451CAD6A2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26D9F-1FA6-B4C2-0725-2D035D30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91047-9E03-F2AE-E62E-A2968001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91F0F-CBF7-C292-45A2-F932E007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08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A4D9-6BAC-7ECB-F423-9D9E10DA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B6999-59FB-604B-9CF7-4137505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F20B-6EF4-A8E7-5870-D3FE6081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148C-39DD-AFF9-6DB0-9F56BD94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55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4117E-471E-E219-0C94-CC171720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4D47E-DDDC-1CB6-F8F2-2CB9A8A2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16E36-86D7-DCCA-A4DB-99183A98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8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3BF6-BD39-5534-E445-65413544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3F1D-E378-28EB-E4D1-649E2838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C7D7B-3243-4CBF-DE9A-6EEEDBDDB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64062-10B9-DDDA-6CBA-C70B3F01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A4272-5D7C-7583-9E80-8846D180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C0BB-390E-EAA5-4776-7CE8AE84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C7B0-3DC4-27F4-E1AB-A521924F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86541-ADDD-6094-ABA2-A72389002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F0FBB-39F4-6A74-7FDC-5D03440B7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AD254-5AB4-5C5F-A4AD-0AB7BC8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A6EE8-2116-81C4-3B31-6C6D4BC0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70D38-B6F4-8E0A-189E-13E89410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5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7649B-7E34-17A2-A878-A8CCAAB4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2770-CEE9-4EBD-BD5B-75C0B03B2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5AB9-CD2A-81D0-E302-5CAC5F5B3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FF0F-6F63-469A-9191-433625AE9C5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368E-7051-8ED9-F57F-A7E42560B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BF60-0278-CB9A-468D-78A0F1D9F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CE54-369D-441E-941C-B40A9F135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93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ai-image-generator/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477C-5E37-2F09-F5F7-1563C6663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024" y="1428750"/>
            <a:ext cx="10073951" cy="2238375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CYCLISTIC BIKE SHARE ANALYSIS: UNDERSTANDING RIDER BEHAVIOUR </a:t>
            </a:r>
            <a:endParaRPr lang="en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AD856-8FF1-B607-CB16-A77AAE019997}"/>
              </a:ext>
            </a:extLst>
          </p:cNvPr>
          <p:cNvSpPr txBox="1"/>
          <p:nvPr/>
        </p:nvSpPr>
        <p:spPr>
          <a:xfrm>
            <a:off x="65315" y="5987734"/>
            <a:ext cx="3321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Tomi Jegede</a:t>
            </a:r>
          </a:p>
          <a:p>
            <a:pPr algn="just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March 31, 2024</a:t>
            </a:r>
            <a:endParaRPr lang="en-CA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7B615-CAC2-FE5B-52E6-27782CAE5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8" r="23588"/>
          <a:stretch/>
        </p:blipFill>
        <p:spPr>
          <a:xfrm>
            <a:off x="8346332" y="4010025"/>
            <a:ext cx="3251619" cy="2752726"/>
          </a:xfrm>
          <a:prstGeom prst="rect">
            <a:avLst/>
          </a:prstGeom>
          <a:pattFill prst="pct5">
            <a:fgClr>
              <a:schemeClr val="accent6">
                <a:lumMod val="75000"/>
              </a:schemeClr>
            </a:fgClr>
            <a:bgClr>
              <a:schemeClr val="accent6">
                <a:lumMod val="75000"/>
              </a:schemeClr>
            </a:bgClr>
          </a:pattFill>
        </p:spPr>
      </p:pic>
    </p:spTree>
    <p:extLst>
      <p:ext uri="{BB962C8B-B14F-4D97-AF65-F5344CB8AC3E}">
        <p14:creationId xmlns:p14="http://schemas.microsoft.com/office/powerpoint/2010/main" val="322053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F096-7029-0C5A-BF5F-54897C34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BASED ON KEY METRICS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FB1B-377B-49D1-4F8C-5322761F9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GB" sz="2400" dirty="0"/>
              <a:t>The common start and end stations for each rider type</a:t>
            </a:r>
          </a:p>
          <a:p>
            <a:r>
              <a:rPr lang="en-GB" sz="2400" dirty="0"/>
              <a:t>The results show that some of the popular start and end stations for each rider type include Ellis Ave &amp; 60th St to University Ave &amp; 57th St, Calumet Ave &amp; 33rd St to State St &amp; 33rd St, among others.</a:t>
            </a:r>
            <a:endParaRPr lang="en-CA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4AE757-1583-5615-F13D-72BCC5BC3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495925" cy="4351338"/>
          </a:xfrm>
        </p:spPr>
      </p:pic>
    </p:spTree>
    <p:extLst>
      <p:ext uri="{BB962C8B-B14F-4D97-AF65-F5344CB8AC3E}">
        <p14:creationId xmlns:p14="http://schemas.microsoft.com/office/powerpoint/2010/main" val="168007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A7B5C7-2CBA-0677-902A-93E2A3EE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CA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47CAA-FC3A-255C-6B09-97CA39B5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Marketing efforts should be focused on weekdays with lower ride count to increase ridership on those days, especially for casual riders.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The availability of electric bikes and classic bikes should meet the demand, as these are the most popular bike types.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Different methods to increase the utilization of docked bikes by casual riders should be explored, as they currently have the lower ride counts compared to the other bike hours.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Strategies should be implemented to optimize operations during peak hours such as deploying more bikes at popular stations, ensuring availability and reducing wait time for riders.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636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8047-4B7C-7C1A-17E3-26560BC0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CA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E285-C552-F674-5956-4CB24168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Motivate International Inc. (n.d.). Divvy Trip Data (2023). Retrieved from 	</a:t>
            </a:r>
            <a:r>
              <a:rPr lang="en-GB" sz="2400" dirty="0">
                <a:hlinkClick r:id="rId2"/>
              </a:rPr>
              <a:t>https://divvy-tripdata.s3.amazonaws.com/index.html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(Slide 1) Image Source: </a:t>
            </a:r>
            <a:r>
              <a:rPr lang="en-GB" sz="2400" dirty="0">
                <a:hlinkClick r:id="rId3"/>
              </a:rPr>
              <a:t>https://www.canva.com/ai-image-generator/</a:t>
            </a:r>
            <a:r>
              <a:rPr lang="en-GB" sz="2400" dirty="0"/>
              <a:t> Copyright 	2024, Canva.	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0051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E521-90EE-8BD9-077C-43AA4B8E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593" y="2498725"/>
            <a:ext cx="4938814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1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AEC4-B4FE-B9B5-8D03-F8B72B3F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89" y="384580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281FD7-3BB8-AF5F-7927-9868DA2F5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473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98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DCBA-1939-1CD9-2423-A609F90A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CA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495B-ED31-872B-9769-F0292CFC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 primary objective of this analysis is to gain a comprehensive understanding of ridership patterns, preferences, and behaviour among Cyclistic’s riders.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By analysing key metrics, this project aims to identify trends, patterns, and opportunities for improvement.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 insights derived from this analysis will guide recommendations for enhancing Cyclistic’s services, attracting more riders, and ensuring a seamless biking experience for all users.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C6A-4300-EED3-E39E-F2619D64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314562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SUMMARY</a:t>
            </a:r>
            <a:endParaRPr lang="en-CA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525F06-E44F-DE42-7F25-253DAE888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158913"/>
              </p:ext>
            </p:extLst>
          </p:nvPr>
        </p:nvGraphicFramePr>
        <p:xfrm>
          <a:off x="587092" y="2125663"/>
          <a:ext cx="10515600" cy="436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BF78B5-8447-E58D-4035-E7B4C7F017C0}"/>
              </a:ext>
            </a:extLst>
          </p:cNvPr>
          <p:cNvSpPr txBox="1"/>
          <p:nvPr/>
        </p:nvSpPr>
        <p:spPr>
          <a:xfrm>
            <a:off x="0" y="1640125"/>
            <a:ext cx="116049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This project identified key differences between Cyclistic members and casual riders using key metrics such as: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52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252C-EDA8-A3A6-5BE9-103F4A03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11" y="326214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CA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5F94-AADB-489F-6B5B-37D1EA58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400" dirty="0"/>
              <a:t>Data Sources- Divvy Trip Data provided by Motivate International Inc.</a:t>
            </a:r>
          </a:p>
          <a:p>
            <a:pPr marL="0" indent="0">
              <a:buNone/>
            </a:pPr>
            <a:endParaRPr lang="en-GB" sz="4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4400" dirty="0"/>
              <a:t>Analysis Tools- Excel, SQLite, Tableau, R 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9216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41F-13F0-C7C4-10DC-6906CFA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BASED ON KEY METRICS</a:t>
            </a:r>
            <a:endParaRPr lang="en-CA" sz="2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2342-4605-355E-9EB9-6A2F097D1C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GB" sz="2400" dirty="0"/>
              <a:t>Average rides for each rider type in each month</a:t>
            </a:r>
          </a:p>
          <a:p>
            <a:r>
              <a:rPr lang="en-GB" sz="2400" dirty="0"/>
              <a:t>The results show that Cyclistic members have a higher ride count for each month when compared to casual riders. </a:t>
            </a:r>
          </a:p>
          <a:p>
            <a:r>
              <a:rPr lang="en-GB" sz="2400" dirty="0"/>
              <a:t>June to August are the peak months for both Cyclistic members and casual riders.</a:t>
            </a:r>
          </a:p>
          <a:p>
            <a:r>
              <a:rPr lang="en-GB" sz="2400" dirty="0"/>
              <a:t>December to February witnessed the lowest ride count for the two member types.</a:t>
            </a:r>
            <a:endParaRPr lang="en-CA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BB6B7B-4A33-5653-1F5E-F1DA8C9F9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690688"/>
            <a:ext cx="5578813" cy="4155635"/>
          </a:xfrm>
        </p:spPr>
      </p:pic>
    </p:spTree>
    <p:extLst>
      <p:ext uri="{BB962C8B-B14F-4D97-AF65-F5344CB8AC3E}">
        <p14:creationId xmlns:p14="http://schemas.microsoft.com/office/powerpoint/2010/main" val="156887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C5B-51BB-1630-F991-4053829C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BASED ON KEY METRICS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A283-82E2-6C35-E1C5-21B10D1C0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GB" sz="2400" dirty="0"/>
              <a:t>Average trip duration(in minutes) for    each rider type in each month</a:t>
            </a:r>
          </a:p>
          <a:p>
            <a:r>
              <a:rPr lang="en-GB" sz="2400" dirty="0"/>
              <a:t>The results show that the average trip duration(in minutes) for casual riders is higher than that of Cyclistic members for each month. </a:t>
            </a:r>
          </a:p>
          <a:p>
            <a:pPr marL="0" indent="0">
              <a:buNone/>
            </a:pPr>
            <a:r>
              <a:rPr lang="en-GB" sz="2400" i="1" dirty="0"/>
              <a:t>More research has to be carried out to understand this result.</a:t>
            </a:r>
            <a:endParaRPr lang="en-CA" sz="2400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3FDE0E-4D5F-0182-9E36-4E295FF3E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857875" cy="4041775"/>
          </a:xfrm>
        </p:spPr>
      </p:pic>
    </p:spTree>
    <p:extLst>
      <p:ext uri="{BB962C8B-B14F-4D97-AF65-F5344CB8AC3E}">
        <p14:creationId xmlns:p14="http://schemas.microsoft.com/office/powerpoint/2010/main" val="34848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5D8D-3414-FFA5-E428-8CEE8EDB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BASED ON KEY METRICS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BC5F-DD43-5F29-97F2-ECA465705E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GB" sz="2400" dirty="0"/>
              <a:t>Peak weekday and hour for each rider type in each month</a:t>
            </a:r>
          </a:p>
          <a:p>
            <a:r>
              <a:rPr lang="en-GB" sz="2400" dirty="0"/>
              <a:t>The results show that Tuesday and Saturday are popular days for casual riders and Cyclistic members.</a:t>
            </a:r>
          </a:p>
          <a:p>
            <a:r>
              <a:rPr lang="en-GB" sz="2400" dirty="0"/>
              <a:t>The peak hour of day for Cyclistic members is 17:00 for all the 12 months. This is also true for casual riders except from November to February where the peak hour is 16:00.</a:t>
            </a:r>
            <a:endParaRPr lang="en-CA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0A2B59-9DDB-1720-B347-0ABC7654F6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2" y="1690688"/>
            <a:ext cx="5391148" cy="4167187"/>
          </a:xfrm>
        </p:spPr>
      </p:pic>
    </p:spTree>
    <p:extLst>
      <p:ext uri="{BB962C8B-B14F-4D97-AF65-F5344CB8AC3E}">
        <p14:creationId xmlns:p14="http://schemas.microsoft.com/office/powerpoint/2010/main" val="4066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D9F4-F4C6-5D64-9296-B572C2CA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BASED ON KEY METRICS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5823-A188-0026-E607-3444873E33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4. The preferred bike type for each rider</a:t>
            </a:r>
          </a:p>
          <a:p>
            <a:r>
              <a:rPr lang="en-GB" sz="2400" dirty="0"/>
              <a:t>Cyclistic has three bike types available: classic bikes, docked bikes, and electric bikes. </a:t>
            </a:r>
          </a:p>
          <a:p>
            <a:r>
              <a:rPr lang="en-GB" sz="2400" dirty="0"/>
              <a:t>Cyclistic members use the electric and classic bikes. </a:t>
            </a:r>
          </a:p>
          <a:p>
            <a:r>
              <a:rPr lang="en-GB" sz="2400" dirty="0"/>
              <a:t>Electric bikes have a higher ride count, however, the difference in the ride counts for these two types is just about 20,000.</a:t>
            </a:r>
          </a:p>
          <a:p>
            <a:r>
              <a:rPr lang="en-GB" sz="2400" dirty="0"/>
              <a:t>Casual riders on the other hand use all three bike types. However, the ride count for docked bikes is below a hundred thousand. Electric bikes also have the highest ride count for this group of riders.</a:t>
            </a:r>
            <a:endParaRPr lang="en-CA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52BD67-A8A5-33BD-3341-BE375415D1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27" y="1690688"/>
            <a:ext cx="5481773" cy="4557712"/>
          </a:xfrm>
        </p:spPr>
      </p:pic>
    </p:spTree>
    <p:extLst>
      <p:ext uri="{BB962C8B-B14F-4D97-AF65-F5344CB8AC3E}">
        <p14:creationId xmlns:p14="http://schemas.microsoft.com/office/powerpoint/2010/main" val="263623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757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CYCLISTIC BIKE SHARE ANALYSIS: UNDERSTANDING RIDER BEHAVIOUR </vt:lpstr>
      <vt:lpstr>INTRODUCTION</vt:lpstr>
      <vt:lpstr>OBJECTIVES</vt:lpstr>
      <vt:lpstr>ANALYSIS SUMMARY</vt:lpstr>
      <vt:lpstr>METHODOLOGY</vt:lpstr>
      <vt:lpstr>ANALYSIS BASED ON KEY METRICS</vt:lpstr>
      <vt:lpstr>ANALYSIS BASED ON KEY METRICS</vt:lpstr>
      <vt:lpstr>ANALYSIS BASED ON KEY METRICS</vt:lpstr>
      <vt:lpstr>ANALYSIS BASED ON KEY METRICS</vt:lpstr>
      <vt:lpstr>ANALYSIS BASED ON KEY METRICS</vt:lpstr>
      <vt:lpstr>RECOMMENDATIONS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Pedalling Insights: A Deep Dive into Cyclistic Bike Share Data</dc:title>
  <dc:creator>Oluwatomisin Jegede</dc:creator>
  <cp:lastModifiedBy>Oluwatomisin Jegede</cp:lastModifiedBy>
  <cp:revision>13</cp:revision>
  <dcterms:created xsi:type="dcterms:W3CDTF">2024-03-31T20:03:09Z</dcterms:created>
  <dcterms:modified xsi:type="dcterms:W3CDTF">2024-04-01T20:58:17Z</dcterms:modified>
</cp:coreProperties>
</file>