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9144000" cy="5143500" type="screen16x9"/>
  <p:notesSz cx="6858000" cy="9144000"/>
  <p:embeddedFontLst>
    <p:embeddedFont>
      <p:font typeface="Lato" panose="020F0502020204030203" pitchFamily="34" charset="0"/>
      <p:regular r:id="rId73"/>
      <p:bold r:id="rId74"/>
      <p:italic r:id="rId75"/>
      <p:boldItalic r:id="rId76"/>
    </p:embeddedFont>
    <p:embeddedFont>
      <p:font typeface="Raleway" pitchFamily="2"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2" d="100"/>
          <a:sy n="152" d="100"/>
        </p:scale>
        <p:origin x="42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ae7057b7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ae7057b7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ae7057b75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ae7057b7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ae7057b75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ae7057b7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ae7057b75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ae7057b75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64c032df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64c032df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2922569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2922569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2922569d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2922569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2922569d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2922569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2922569d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2922569d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2922569d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2922569d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ae7057b75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ae7057b7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922569d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922569d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2922569d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2922569d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2922569d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2922569d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2922569d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2922569d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2922569d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2922569d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2922569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2922569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2922569d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2922569d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2922569d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2922569d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2922569d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2922569d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2922569d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2922569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64c032df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64c032d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2922569d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2922569d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22922569d8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22922569d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2922569d8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2922569d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2922569d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22922569d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2922569d8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2922569d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2922569d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2922569d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2922569d8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2922569d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2922569d8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2922569d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2922569d8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2922569d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2922569d8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2922569d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ae7057b75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ae7057b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2922569d8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22922569d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922569d8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922569d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2922569d8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2922569d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22922569d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22922569d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2922569d8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2922569d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2922569d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2922569d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2922569d8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2922569d8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2922569d8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2922569d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22922569d8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22922569d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2922569d8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2922569d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ae7057b7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ae7057b7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22922569d8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22922569d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22922569d8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22922569d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22922569d8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22922569d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2922569d8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22922569d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22922569d8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22922569d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22922569d8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22922569d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22922569d8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22922569d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22922569d8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22922569d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22922569d8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22922569d8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22922569d8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22922569d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64c032df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64c032df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22922569d8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22922569d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22922569d8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22922569d8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22922569d8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22922569d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22922569d8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22922569d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22922569d8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22922569d8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22922569d8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22922569d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22922569d8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22922569d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2922569d8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2922569d8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22922569d8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22922569d8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22922569d8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22922569d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ae7057b7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ae7057b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22922569d8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22922569d8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ae7057b7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ae7057b7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ae7057b7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ae7057b7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200"/>
              <a:t>Análisis de Procesos Administrativos</a:t>
            </a:r>
            <a:br>
              <a:rPr lang="en" sz="3200"/>
            </a:br>
            <a:r>
              <a:rPr lang="en" sz="3200"/>
              <a:t>“APA”</a:t>
            </a:r>
            <a:endParaRPr sz="3200"/>
          </a:p>
        </p:txBody>
      </p:sp>
      <p:sp>
        <p:nvSpPr>
          <p:cNvPr id="87" name="Google Shape;87;p13"/>
          <p:cNvSpPr txBox="1">
            <a:spLocks noGrp="1"/>
          </p:cNvSpPr>
          <p:nvPr>
            <p:ph type="subTitle" idx="1"/>
          </p:nvPr>
        </p:nvSpPr>
        <p:spPr>
          <a:xfrm>
            <a:off x="729625" y="3172900"/>
            <a:ext cx="7688100" cy="102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Profesor: Rodrigo de Latorre</a:t>
            </a:r>
            <a:endParaRPr/>
          </a:p>
          <a:p>
            <a:pPr marL="0" lvl="0" indent="0" algn="l" rtl="0">
              <a:spcBef>
                <a:spcPts val="0"/>
              </a:spcBef>
              <a:spcAft>
                <a:spcPts val="0"/>
              </a:spcAft>
              <a:buNone/>
            </a:pPr>
            <a:br>
              <a:rPr lang="en"/>
            </a:br>
            <a:r>
              <a:rPr lang="en"/>
              <a:t>Repaso clase 1 y 2</a:t>
            </a:r>
            <a:endParaRPr/>
          </a:p>
          <a:p>
            <a:pPr marL="0" lvl="0" indent="0" algn="l" rtl="0">
              <a:spcBef>
                <a:spcPts val="0"/>
              </a:spcBef>
              <a:spcAft>
                <a:spcPts val="0"/>
              </a:spcAft>
              <a:buNone/>
            </a:pPr>
            <a:r>
              <a:rPr lang="en"/>
              <a:t>Clase 3</a:t>
            </a:r>
            <a:endParaRPr/>
          </a:p>
          <a:p>
            <a:pPr marL="0" lvl="0" indent="0" algn="l" rtl="0">
              <a:spcBef>
                <a:spcPts val="0"/>
              </a:spcBef>
              <a:spcAft>
                <a:spcPts val="0"/>
              </a:spcAft>
              <a:buNone/>
            </a:pPr>
            <a:r>
              <a:rPr lang="en"/>
              <a:t>Intro clase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564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Empresa</a:t>
            </a:r>
            <a:endParaRPr dirty="0"/>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Institución moderna</a:t>
            </a:r>
            <a:endParaRPr sz="1500" dirty="0"/>
          </a:p>
          <a:p>
            <a:pPr marL="457200" lvl="0" indent="-323850" algn="l" rtl="0">
              <a:spcBef>
                <a:spcPts val="0"/>
              </a:spcBef>
              <a:spcAft>
                <a:spcPts val="0"/>
              </a:spcAft>
              <a:buSzPts val="1500"/>
              <a:buChar char="-"/>
            </a:pPr>
            <a:r>
              <a:rPr lang="en" sz="1500" dirty="0"/>
              <a:t>Organización que persigue fines económicos o comerciales</a:t>
            </a:r>
            <a:endParaRPr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Administración</a:t>
            </a:r>
            <a:endParaRPr dirty="0"/>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Órgano de una institución que se encuentra afectado por la cultura</a:t>
            </a:r>
            <a:endParaRPr dirty="0"/>
          </a:p>
          <a:p>
            <a:pPr marL="457200" lvl="0" indent="-311150" algn="l" rtl="0">
              <a:spcBef>
                <a:spcPts val="0"/>
              </a:spcBef>
              <a:spcAft>
                <a:spcPts val="0"/>
              </a:spcAft>
              <a:buSzPts val="1300"/>
              <a:buChar char="-"/>
            </a:pPr>
            <a:r>
              <a:rPr lang="en" dirty="0"/>
              <a:t>Entre sus tareas podemos nombrar:</a:t>
            </a:r>
            <a:endParaRPr dirty="0"/>
          </a:p>
          <a:p>
            <a:pPr marL="914400" lvl="1" indent="-298450" algn="l" rtl="0">
              <a:spcBef>
                <a:spcPts val="0"/>
              </a:spcBef>
              <a:spcAft>
                <a:spcPts val="0"/>
              </a:spcAft>
              <a:buSzPts val="1100"/>
              <a:buChar char="-"/>
            </a:pPr>
            <a:r>
              <a:rPr lang="en" dirty="0"/>
              <a:t>Definir misión y propósito específico de la institución</a:t>
            </a:r>
            <a:endParaRPr dirty="0"/>
          </a:p>
          <a:p>
            <a:pPr marL="914400" lvl="1" indent="-298450" algn="l" rtl="0">
              <a:spcBef>
                <a:spcPts val="0"/>
              </a:spcBef>
              <a:spcAft>
                <a:spcPts val="0"/>
              </a:spcAft>
              <a:buSzPts val="1100"/>
              <a:buChar char="-"/>
            </a:pPr>
            <a:r>
              <a:rPr lang="en" dirty="0"/>
              <a:t>Obtener un trabajo productivo (del trabajador para la empresa)</a:t>
            </a:r>
            <a:endParaRPr dirty="0"/>
          </a:p>
          <a:p>
            <a:pPr marL="914400" lvl="1" indent="-298450" algn="l" rtl="0">
              <a:spcBef>
                <a:spcPts val="0"/>
              </a:spcBef>
              <a:spcAft>
                <a:spcPts val="0"/>
              </a:spcAft>
              <a:buSzPts val="1100"/>
              <a:buChar char="-"/>
            </a:pPr>
            <a:r>
              <a:rPr lang="en" dirty="0"/>
              <a:t>Lograr resultados por parte de los trabajadores</a:t>
            </a:r>
            <a:endParaRPr dirty="0"/>
          </a:p>
          <a:p>
            <a:pPr marL="914400" lvl="1" indent="-298450" algn="l" rtl="0">
              <a:spcBef>
                <a:spcPts val="0"/>
              </a:spcBef>
              <a:spcAft>
                <a:spcPts val="0"/>
              </a:spcAft>
              <a:buSzPts val="1100"/>
              <a:buChar char="-"/>
            </a:pPr>
            <a:r>
              <a:rPr lang="en" dirty="0"/>
              <a:t>Encauzar responsabilidades sociales</a:t>
            </a: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Gerentes</a:t>
            </a:r>
            <a:endParaRPr/>
          </a:p>
        </p:txBody>
      </p:sp>
      <p:sp>
        <p:nvSpPr>
          <p:cNvPr id="153" name="Google Shape;153;p24"/>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Clr>
                <a:srgbClr val="444444"/>
              </a:buClr>
              <a:buSzPts val="1100"/>
              <a:buFont typeface="Arial"/>
              <a:buChar char="-"/>
            </a:pPr>
            <a:r>
              <a:rPr lang="en" dirty="0"/>
              <a:t>Professional que tiene a su cargo la práctica de la administración, ejecutar funciones y afrontar tareas</a:t>
            </a:r>
            <a:endParaRPr dirty="0"/>
          </a:p>
          <a:p>
            <a:pPr marL="457200" lvl="0" indent="-311150" algn="l" rtl="0">
              <a:spcBef>
                <a:spcPts val="0"/>
              </a:spcBef>
              <a:spcAft>
                <a:spcPts val="0"/>
              </a:spcAft>
              <a:buSzPts val="1300"/>
              <a:buChar char="-"/>
            </a:pPr>
            <a:r>
              <a:rPr lang="en" dirty="0"/>
              <a:t>Posee herramientas para actuar ante la compleja realidad</a:t>
            </a:r>
            <a:endParaRPr dirty="0"/>
          </a:p>
          <a:p>
            <a:pPr marL="457200" lvl="0" indent="-311150" algn="l" rtl="0">
              <a:spcBef>
                <a:spcPts val="0"/>
              </a:spcBef>
              <a:spcAft>
                <a:spcPts val="0"/>
              </a:spcAft>
              <a:buSzPts val="1300"/>
              <a:buChar char="-"/>
            </a:pPr>
            <a:r>
              <a:rPr lang="en" dirty="0"/>
              <a:t>Primera obligación:</a:t>
            </a:r>
            <a:endParaRPr dirty="0"/>
          </a:p>
          <a:p>
            <a:pPr marL="914400" lvl="1" indent="-298450" algn="l" rtl="0">
              <a:spcBef>
                <a:spcPts val="0"/>
              </a:spcBef>
              <a:spcAft>
                <a:spcPts val="0"/>
              </a:spcAft>
              <a:buSzPts val="1100"/>
              <a:buChar char="-"/>
            </a:pPr>
            <a:r>
              <a:rPr lang="en" dirty="0"/>
              <a:t>Lograr que la institución realice su misión y su propósito, que son su razón de ser</a:t>
            </a:r>
            <a:endParaRPr dirty="0"/>
          </a:p>
          <a:p>
            <a:pPr marL="914400" lvl="1" indent="-298450" algn="l" rtl="0">
              <a:spcBef>
                <a:spcPts val="0"/>
              </a:spcBef>
              <a:spcAft>
                <a:spcPts val="0"/>
              </a:spcAft>
              <a:buSzPts val="1100"/>
              <a:buChar char="-"/>
            </a:pPr>
            <a:r>
              <a:rPr lang="en" dirty="0"/>
              <a:t>Administrar adecuadamente la empresa</a:t>
            </a:r>
            <a:endParaRPr dirty="0"/>
          </a:p>
          <a:p>
            <a:pPr marL="914400" lvl="1" indent="-298450" algn="l" rtl="0">
              <a:spcBef>
                <a:spcPts val="0"/>
              </a:spcBef>
              <a:spcAft>
                <a:spcPts val="0"/>
              </a:spcAft>
              <a:buSzPts val="1100"/>
              <a:buChar char="-"/>
            </a:pPr>
            <a:r>
              <a:rPr lang="en" dirty="0"/>
              <a:t>Busca alcanzar eficiencia, eficacia y perpetuación en la empresa</a:t>
            </a:r>
            <a:endParaRPr dirty="0"/>
          </a:p>
          <a:p>
            <a:pPr marL="457200" lvl="0" indent="0" algn="l" rtl="0">
              <a:spcBef>
                <a:spcPts val="0"/>
              </a:spcBef>
              <a:spcAft>
                <a:spcPts val="0"/>
              </a:spcAft>
              <a:buNone/>
            </a:pPr>
            <a:endParaRPr dirty="0"/>
          </a:p>
          <a:p>
            <a:pPr marL="0" lvl="0" indent="0" algn="l" rtl="0">
              <a:spcBef>
                <a:spcPts val="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Misión de la empresa</a:t>
            </a:r>
            <a:endParaRPr dirty="0"/>
          </a:p>
        </p:txBody>
      </p:sp>
      <p:sp>
        <p:nvSpPr>
          <p:cNvPr id="159" name="Google Shape;159;p25"/>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914400" marR="0" lvl="1" indent="-298450" algn="l" rtl="0">
              <a:lnSpc>
                <a:spcPct val="115000"/>
              </a:lnSpc>
              <a:spcBef>
                <a:spcPts val="0"/>
              </a:spcBef>
              <a:spcAft>
                <a:spcPts val="0"/>
              </a:spcAft>
              <a:buClr>
                <a:srgbClr val="000000"/>
              </a:buClr>
              <a:buSzPts val="1100"/>
              <a:buFont typeface="Arial"/>
              <a:buAutoNum type="alphaLcPeriod"/>
            </a:pPr>
            <a:r>
              <a:rPr lang="en" dirty="0"/>
              <a:t>Motivo por el que una empresa existe</a:t>
            </a:r>
            <a:endParaRPr dirty="0"/>
          </a:p>
          <a:p>
            <a:pPr marL="914400" marR="0" lvl="1" indent="-298450" algn="l" rtl="0">
              <a:lnSpc>
                <a:spcPct val="115000"/>
              </a:lnSpc>
              <a:spcBef>
                <a:spcPts val="0"/>
              </a:spcBef>
              <a:spcAft>
                <a:spcPts val="0"/>
              </a:spcAft>
              <a:buClr>
                <a:srgbClr val="000000"/>
              </a:buClr>
              <a:buSzPts val="1100"/>
              <a:buFont typeface="Arial"/>
              <a:buAutoNum type="alphaLcPeriod"/>
            </a:pPr>
            <a:r>
              <a:rPr lang="en" dirty="0"/>
              <a:t>Razón de ser</a:t>
            </a: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marR="0" lvl="0" indent="0" algn="l" rtl="0">
              <a:lnSpc>
                <a:spcPct val="100000"/>
              </a:lnSpc>
              <a:spcBef>
                <a:spcPts val="1200"/>
              </a:spcBef>
              <a:spcAft>
                <a:spcPts val="0"/>
              </a:spcAft>
              <a:buNone/>
            </a:pPr>
            <a:r>
              <a:rPr lang="en" sz="2600" b="1" dirty="0">
                <a:solidFill>
                  <a:schemeClr val="dk2"/>
                </a:solidFill>
                <a:latin typeface="Raleway"/>
                <a:ea typeface="Raleway"/>
                <a:cs typeface="Raleway"/>
                <a:sym typeface="Raleway"/>
              </a:rPr>
              <a:t>Objetivos</a:t>
            </a:r>
            <a:endParaRPr sz="2600" b="1" dirty="0">
              <a:solidFill>
                <a:schemeClr val="dk2"/>
              </a:solidFill>
              <a:latin typeface="Raleway"/>
              <a:ea typeface="Raleway"/>
              <a:cs typeface="Raleway"/>
              <a:sym typeface="Raleway"/>
            </a:endParaRPr>
          </a:p>
          <a:p>
            <a:pPr marL="914400" marR="0" lvl="1" indent="-298450" algn="l" rtl="0">
              <a:lnSpc>
                <a:spcPct val="115000"/>
              </a:lnSpc>
              <a:spcBef>
                <a:spcPts val="0"/>
              </a:spcBef>
              <a:spcAft>
                <a:spcPts val="0"/>
              </a:spcAft>
              <a:buClr>
                <a:srgbClr val="000000"/>
              </a:buClr>
              <a:buSzPts val="1100"/>
              <a:buFont typeface="Arial"/>
              <a:buAutoNum type="alphaLcPeriod"/>
            </a:pPr>
            <a:r>
              <a:rPr lang="en" dirty="0"/>
              <a:t>Compromisos, no ordenes</a:t>
            </a:r>
            <a:endParaRPr dirty="0"/>
          </a:p>
          <a:p>
            <a:pPr marL="914400" marR="0" lvl="1" indent="-298450" algn="l" rtl="0">
              <a:lnSpc>
                <a:spcPct val="115000"/>
              </a:lnSpc>
              <a:spcBef>
                <a:spcPts val="0"/>
              </a:spcBef>
              <a:spcAft>
                <a:spcPts val="0"/>
              </a:spcAft>
              <a:buClr>
                <a:srgbClr val="000000"/>
              </a:buClr>
              <a:buSzPts val="1100"/>
              <a:buFont typeface="Arial"/>
              <a:buAutoNum type="alphaLcPeriod"/>
            </a:pPr>
            <a:r>
              <a:rPr lang="en" dirty="0"/>
              <a:t>Configuran la orientación de la empresa</a:t>
            </a:r>
            <a:endParaRPr dirty="0"/>
          </a:p>
          <a:p>
            <a:pPr marL="914400" marR="0" lvl="1" indent="-298450" algn="l" rtl="0">
              <a:lnSpc>
                <a:spcPct val="115000"/>
              </a:lnSpc>
              <a:spcBef>
                <a:spcPts val="0"/>
              </a:spcBef>
              <a:spcAft>
                <a:spcPts val="0"/>
              </a:spcAft>
              <a:buClr>
                <a:srgbClr val="000000"/>
              </a:buClr>
              <a:buSzPts val="1100"/>
              <a:buFont typeface="Arial"/>
              <a:buAutoNum type="alphaLcPeriod"/>
            </a:pPr>
            <a:r>
              <a:rPr lang="en" dirty="0"/>
              <a:t>Movilizadores de recursos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Planeamiento estratégico</a:t>
            </a:r>
            <a:endParaRPr dirty="0"/>
          </a:p>
        </p:txBody>
      </p:sp>
      <p:sp>
        <p:nvSpPr>
          <p:cNvPr id="165" name="Google Shape;165;p26"/>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914400" marR="0" lvl="1" indent="-298450" algn="l" rtl="0">
              <a:lnSpc>
                <a:spcPct val="115000"/>
              </a:lnSpc>
              <a:spcBef>
                <a:spcPts val="0"/>
              </a:spcBef>
              <a:spcAft>
                <a:spcPts val="0"/>
              </a:spcAft>
              <a:buClr>
                <a:srgbClr val="000000"/>
              </a:buClr>
              <a:buSzPts val="1100"/>
              <a:buFont typeface="Arial"/>
              <a:buAutoNum type="alphaLcPeriod"/>
            </a:pPr>
            <a:r>
              <a:rPr lang="en" dirty="0"/>
              <a:t>Proceso de…</a:t>
            </a:r>
            <a:endParaRPr dirty="0"/>
          </a:p>
          <a:p>
            <a:pPr marL="1371600" marR="0" lvl="2" indent="-298450" algn="l" rtl="0">
              <a:lnSpc>
                <a:spcPct val="115000"/>
              </a:lnSpc>
              <a:spcBef>
                <a:spcPts val="0"/>
              </a:spcBef>
              <a:spcAft>
                <a:spcPts val="0"/>
              </a:spcAft>
              <a:buClr>
                <a:srgbClr val="000000"/>
              </a:buClr>
              <a:buSzPts val="1100"/>
              <a:buFont typeface="Arial"/>
              <a:buAutoNum type="romanLcPeriod"/>
            </a:pPr>
            <a:r>
              <a:rPr lang="en" dirty="0"/>
              <a:t>Tomar ahora decisiones </a:t>
            </a:r>
            <a:endParaRPr dirty="0"/>
          </a:p>
          <a:p>
            <a:pPr marL="1371600" marR="0" lvl="2" indent="-298450" algn="l" rtl="0">
              <a:lnSpc>
                <a:spcPct val="115000"/>
              </a:lnSpc>
              <a:spcBef>
                <a:spcPts val="0"/>
              </a:spcBef>
              <a:spcAft>
                <a:spcPts val="0"/>
              </a:spcAft>
              <a:buClr>
                <a:srgbClr val="000000"/>
              </a:buClr>
              <a:buSzPts val="1100"/>
              <a:buFont typeface="Arial"/>
              <a:buAutoNum type="romanLcPeriod"/>
            </a:pPr>
            <a:r>
              <a:rPr lang="en" dirty="0"/>
              <a:t>Organizar sistemáticamente los esfuerzos para ejecutar decisiones</a:t>
            </a:r>
            <a:endParaRPr dirty="0"/>
          </a:p>
          <a:p>
            <a:pPr marL="1371600" marR="0" lvl="2" indent="-298450" algn="l" rtl="0">
              <a:lnSpc>
                <a:spcPct val="115000"/>
              </a:lnSpc>
              <a:spcBef>
                <a:spcPts val="0"/>
              </a:spcBef>
              <a:spcAft>
                <a:spcPts val="0"/>
              </a:spcAft>
              <a:buClr>
                <a:srgbClr val="000000"/>
              </a:buClr>
              <a:buSzPts val="1100"/>
              <a:buFont typeface="Arial"/>
              <a:buAutoNum type="romanLcPeriod"/>
            </a:pPr>
            <a:r>
              <a:rPr lang="en" dirty="0"/>
              <a:t>Medir resultados de esas decisiones comparándolas con las expectativas</a:t>
            </a: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La organización y su administración, por Fowler Newton</a:t>
            </a:r>
            <a:endParaRPr sz="2040" dirty="0"/>
          </a:p>
        </p:txBody>
      </p:sp>
      <p:sp>
        <p:nvSpPr>
          <p:cNvPr id="171" name="Google Shape;171;p27"/>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914400" marR="0" lvl="1" indent="-298450" algn="l" rtl="0">
              <a:lnSpc>
                <a:spcPct val="115000"/>
              </a:lnSpc>
              <a:spcBef>
                <a:spcPts val="0"/>
              </a:spcBef>
              <a:spcAft>
                <a:spcPts val="0"/>
              </a:spcAft>
              <a:buClr>
                <a:srgbClr val="000000"/>
              </a:buClr>
              <a:buSzPts val="1100"/>
              <a:buFont typeface="Arial"/>
              <a:buAutoNum type="alphaLcPeriod"/>
            </a:pPr>
            <a:r>
              <a:rPr lang="en" dirty="0"/>
              <a:t>Antes que nada…</a:t>
            </a:r>
            <a:endParaRPr dirty="0"/>
          </a:p>
          <a:p>
            <a:pPr marL="1371600" marR="0" lvl="2" indent="-298450" algn="l" rtl="0">
              <a:lnSpc>
                <a:spcPct val="115000"/>
              </a:lnSpc>
              <a:spcBef>
                <a:spcPts val="0"/>
              </a:spcBef>
              <a:spcAft>
                <a:spcPts val="0"/>
              </a:spcAft>
              <a:buClr>
                <a:srgbClr val="000000"/>
              </a:buClr>
              <a:buSzPts val="1100"/>
              <a:buFont typeface="Arial"/>
              <a:buAutoNum type="romanLcPeriod"/>
            </a:pPr>
            <a:r>
              <a:rPr lang="en" dirty="0"/>
              <a:t>Veremos prácticamente los mismos conceptos que con Druker</a:t>
            </a:r>
            <a:endParaRPr dirty="0"/>
          </a:p>
          <a:p>
            <a:pPr marL="1371600" marR="0" lvl="2" indent="-298450" algn="l" rtl="0">
              <a:lnSpc>
                <a:spcPct val="115000"/>
              </a:lnSpc>
              <a:spcBef>
                <a:spcPts val="0"/>
              </a:spcBef>
              <a:spcAft>
                <a:spcPts val="0"/>
              </a:spcAft>
              <a:buClr>
                <a:srgbClr val="000000"/>
              </a:buClr>
              <a:buSzPts val="1100"/>
              <a:buFont typeface="Arial"/>
              <a:buAutoNum type="romanLcPeriod"/>
            </a:pPr>
            <a:r>
              <a:rPr lang="en" dirty="0"/>
              <a:t>¿Quién es Enrique Fowler Newton?</a:t>
            </a:r>
            <a:endParaRPr dirty="0"/>
          </a:p>
          <a:p>
            <a:pPr marL="1828800" marR="0" lvl="3" indent="-298450" algn="l" rtl="0">
              <a:lnSpc>
                <a:spcPct val="115000"/>
              </a:lnSpc>
              <a:spcBef>
                <a:spcPts val="0"/>
              </a:spcBef>
              <a:spcAft>
                <a:spcPts val="0"/>
              </a:spcAft>
              <a:buClr>
                <a:srgbClr val="000000"/>
              </a:buClr>
              <a:buSzPts val="1100"/>
              <a:buFont typeface="Arial"/>
              <a:buAutoNum type="arabicPeriod"/>
            </a:pPr>
            <a:r>
              <a:rPr lang="en" dirty="0"/>
              <a:t>Nació en BsAs, el 23 de diciembre de 1944</a:t>
            </a:r>
            <a:endParaRPr dirty="0"/>
          </a:p>
          <a:p>
            <a:pPr marL="1828800" marR="0" lvl="3" indent="-298450" algn="l" rtl="0">
              <a:lnSpc>
                <a:spcPct val="115000"/>
              </a:lnSpc>
              <a:spcBef>
                <a:spcPts val="0"/>
              </a:spcBef>
              <a:spcAft>
                <a:spcPts val="0"/>
              </a:spcAft>
              <a:buClr>
                <a:srgbClr val="000000"/>
              </a:buClr>
              <a:buSzPts val="1100"/>
              <a:buFont typeface="Arial"/>
              <a:buAutoNum type="arabicPeriod"/>
            </a:pPr>
            <a:r>
              <a:rPr lang="en" dirty="0"/>
              <a:t>Contador público y ejerció docencia</a:t>
            </a:r>
            <a:endParaRPr dirty="0"/>
          </a:p>
          <a:p>
            <a:pPr marL="1828800" marR="0" lvl="3" indent="-298450" algn="l" rtl="0">
              <a:lnSpc>
                <a:spcPct val="115000"/>
              </a:lnSpc>
              <a:spcBef>
                <a:spcPts val="0"/>
              </a:spcBef>
              <a:spcAft>
                <a:spcPts val="0"/>
              </a:spcAft>
              <a:buClr>
                <a:srgbClr val="000000"/>
              </a:buClr>
              <a:buSzPts val="1100"/>
              <a:buFont typeface="Arial"/>
              <a:buAutoNum type="arabicPeriod"/>
            </a:pPr>
            <a:r>
              <a:rPr lang="en" dirty="0"/>
              <a:t>Autor de numerosos libros sobre la organización y temas contables</a:t>
            </a: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Las organizaciones</a:t>
            </a:r>
            <a:endParaRPr sz="2040" dirty="0"/>
          </a:p>
        </p:txBody>
      </p:sp>
      <p:sp>
        <p:nvSpPr>
          <p:cNvPr id="177" name="Google Shape;177;p28"/>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914400" marR="0" lvl="1" indent="-311150" algn="l" rtl="0">
              <a:lnSpc>
                <a:spcPct val="115000"/>
              </a:lnSpc>
              <a:spcBef>
                <a:spcPts val="0"/>
              </a:spcBef>
              <a:spcAft>
                <a:spcPts val="0"/>
              </a:spcAft>
              <a:buClr>
                <a:srgbClr val="000000"/>
              </a:buClr>
              <a:buSzPts val="1300"/>
              <a:buFont typeface="Arial"/>
              <a:buAutoNum type="alphaLcPeriod"/>
            </a:pPr>
            <a:r>
              <a:rPr lang="en" sz="1300" dirty="0"/>
              <a:t>Surgen de agrupamientos de personas para cumplir un fin (económico, cultural, etc)</a:t>
            </a:r>
            <a:endParaRPr sz="1300" dirty="0"/>
          </a:p>
          <a:p>
            <a:pPr marL="914400" marR="0" lvl="1" indent="-311150" algn="l" rtl="0">
              <a:lnSpc>
                <a:spcPct val="115000"/>
              </a:lnSpc>
              <a:spcBef>
                <a:spcPts val="0"/>
              </a:spcBef>
              <a:spcAft>
                <a:spcPts val="0"/>
              </a:spcAft>
              <a:buClr>
                <a:srgbClr val="000000"/>
              </a:buClr>
              <a:buSzPts val="1300"/>
              <a:buFont typeface="Arial"/>
              <a:buAutoNum type="alphaLcPeriod"/>
            </a:pPr>
            <a:r>
              <a:rPr lang="en" sz="1300" dirty="0"/>
              <a:t>Su objetivo resulta del objetivo particular de los integrantes</a:t>
            </a:r>
            <a:endParaRPr sz="1300" dirty="0"/>
          </a:p>
          <a:p>
            <a:pPr marL="1371600" marR="0" lvl="2" indent="-311150" algn="l" rtl="0">
              <a:lnSpc>
                <a:spcPct val="115000"/>
              </a:lnSpc>
              <a:spcBef>
                <a:spcPts val="0"/>
              </a:spcBef>
              <a:spcAft>
                <a:spcPts val="0"/>
              </a:spcAft>
              <a:buClr>
                <a:srgbClr val="000000"/>
              </a:buClr>
              <a:buSzPts val="1300"/>
              <a:buFont typeface="Arial"/>
              <a:buAutoNum type="romanLcPeriod"/>
            </a:pPr>
            <a:r>
              <a:rPr lang="en" sz="1300" dirty="0"/>
              <a:t>En caso de tener muchos integrante	</a:t>
            </a:r>
            <a:endParaRPr sz="1300" dirty="0"/>
          </a:p>
          <a:p>
            <a:pPr marL="1828800" marR="0" lvl="3" indent="-311150" algn="l" rtl="0">
              <a:lnSpc>
                <a:spcPct val="115000"/>
              </a:lnSpc>
              <a:spcBef>
                <a:spcPts val="0"/>
              </a:spcBef>
              <a:spcAft>
                <a:spcPts val="0"/>
              </a:spcAft>
              <a:buClr>
                <a:srgbClr val="000000"/>
              </a:buClr>
              <a:buSzPts val="1300"/>
              <a:buFont typeface="Arial"/>
              <a:buAutoNum type="arabicPeriod"/>
            </a:pPr>
            <a:r>
              <a:rPr lang="en" sz="1300" dirty="0"/>
              <a:t>Manejo no puede ser colectivo y se deja en manos de pocos / 3ros</a:t>
            </a:r>
            <a:endParaRPr sz="1300" dirty="0"/>
          </a:p>
          <a:p>
            <a:pPr marL="1828800" marR="0" lvl="3" indent="-311150" algn="l" rtl="0">
              <a:lnSpc>
                <a:spcPct val="115000"/>
              </a:lnSpc>
              <a:spcBef>
                <a:spcPts val="0"/>
              </a:spcBef>
              <a:spcAft>
                <a:spcPts val="0"/>
              </a:spcAft>
              <a:buClr>
                <a:srgbClr val="000000"/>
              </a:buClr>
              <a:buSzPts val="1300"/>
              <a:buFont typeface="Arial"/>
              <a:buAutoNum type="arabicPeriod"/>
            </a:pPr>
            <a:r>
              <a:rPr lang="en" sz="1300" dirty="0"/>
              <a:t>Puede suceder que los objetivos definidos no satisfacen a todos</a:t>
            </a:r>
            <a:endParaRPr sz="1300"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En una organización existen</a:t>
            </a:r>
            <a:endParaRPr sz="2040" dirty="0"/>
          </a:p>
        </p:txBody>
      </p:sp>
      <p:sp>
        <p:nvSpPr>
          <p:cNvPr id="183" name="Google Shape;183;p29"/>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914400" marR="0" lvl="1" indent="-311150" algn="l" rtl="0">
              <a:lnSpc>
                <a:spcPct val="115000"/>
              </a:lnSpc>
              <a:spcBef>
                <a:spcPts val="0"/>
              </a:spcBef>
              <a:spcAft>
                <a:spcPts val="0"/>
              </a:spcAft>
              <a:buClr>
                <a:srgbClr val="000000"/>
              </a:buClr>
              <a:buSzPts val="1300"/>
              <a:buFont typeface="Arial"/>
              <a:buAutoNum type="alphaLcPeriod"/>
            </a:pPr>
            <a:r>
              <a:rPr lang="en" sz="1300" dirty="0"/>
              <a:t>Participantes que contribuyen en su formación</a:t>
            </a:r>
            <a:endParaRPr sz="1300" dirty="0"/>
          </a:p>
          <a:p>
            <a:pPr marL="914400" marR="0" lvl="1" indent="-311150" algn="l" rtl="0">
              <a:lnSpc>
                <a:spcPct val="115000"/>
              </a:lnSpc>
              <a:spcBef>
                <a:spcPts val="0"/>
              </a:spcBef>
              <a:spcAft>
                <a:spcPts val="0"/>
              </a:spcAft>
              <a:buClr>
                <a:srgbClr val="000000"/>
              </a:buClr>
              <a:buSzPts val="1300"/>
              <a:buFont typeface="Arial"/>
              <a:buAutoNum type="alphaLcPeriod"/>
            </a:pPr>
            <a:r>
              <a:rPr lang="en" sz="1300" dirty="0"/>
              <a:t>Objetivos básicos</a:t>
            </a:r>
            <a:endParaRPr sz="1300" dirty="0"/>
          </a:p>
          <a:p>
            <a:pPr marL="914400" marR="0" lvl="1" indent="-311150" algn="l" rtl="0">
              <a:lnSpc>
                <a:spcPct val="115000"/>
              </a:lnSpc>
              <a:spcBef>
                <a:spcPts val="0"/>
              </a:spcBef>
              <a:spcAft>
                <a:spcPts val="0"/>
              </a:spcAft>
              <a:buClr>
                <a:srgbClr val="000000"/>
              </a:buClr>
              <a:buSzPts val="1300"/>
              <a:buFont typeface="Arial"/>
              <a:buAutoNum type="alphaLcPeriod"/>
            </a:pPr>
            <a:r>
              <a:rPr lang="en" sz="1300" dirty="0"/>
              <a:t>Metas específicas derivadas de los objetivos</a:t>
            </a:r>
            <a:endParaRPr sz="1300" dirty="0"/>
          </a:p>
          <a:p>
            <a:pPr marL="914400" marR="0" lvl="1" indent="-311150" algn="l" rtl="0">
              <a:lnSpc>
                <a:spcPct val="115000"/>
              </a:lnSpc>
              <a:spcBef>
                <a:spcPts val="0"/>
              </a:spcBef>
              <a:spcAft>
                <a:spcPts val="0"/>
              </a:spcAft>
              <a:buClr>
                <a:srgbClr val="000000"/>
              </a:buClr>
              <a:buSzPts val="1300"/>
              <a:buFont typeface="Arial"/>
              <a:buAutoNum type="alphaLcPeriod"/>
            </a:pPr>
            <a:r>
              <a:rPr lang="en" sz="1300" dirty="0"/>
              <a:t>Actividades</a:t>
            </a:r>
            <a:endParaRPr sz="1300" dirty="0"/>
          </a:p>
          <a:p>
            <a:pPr marL="914400" marR="0" lvl="1" indent="-311150" algn="l" rtl="0">
              <a:lnSpc>
                <a:spcPct val="115000"/>
              </a:lnSpc>
              <a:spcBef>
                <a:spcPts val="0"/>
              </a:spcBef>
              <a:spcAft>
                <a:spcPts val="0"/>
              </a:spcAft>
              <a:buClr>
                <a:srgbClr val="000000"/>
              </a:buClr>
              <a:buSzPts val="1300"/>
              <a:buFont typeface="Arial"/>
              <a:buAutoNum type="alphaLcPeriod"/>
            </a:pPr>
            <a:r>
              <a:rPr lang="en" sz="1300" dirty="0"/>
              <a:t>Recursos</a:t>
            </a:r>
            <a:endParaRPr sz="1300"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Objetivos de las organizaciones según su tipo</a:t>
            </a:r>
            <a:endParaRPr sz="2040"/>
          </a:p>
        </p:txBody>
      </p:sp>
      <p:sp>
        <p:nvSpPr>
          <p:cNvPr id="189" name="Google Shape;189;p30"/>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914400" marR="0" lvl="1" indent="-311150" algn="l" rtl="0">
              <a:lnSpc>
                <a:spcPct val="115000"/>
              </a:lnSpc>
              <a:spcBef>
                <a:spcPts val="0"/>
              </a:spcBef>
              <a:spcAft>
                <a:spcPts val="0"/>
              </a:spcAft>
              <a:buClr>
                <a:srgbClr val="000000"/>
              </a:buClr>
              <a:buSzPts val="1300"/>
              <a:buFont typeface="Arial"/>
              <a:buAutoNum type="alphaLcPeriod"/>
            </a:pPr>
            <a:r>
              <a:rPr lang="en" sz="1300" b="1" dirty="0"/>
              <a:t>En una empresa </a:t>
            </a:r>
            <a:endParaRPr sz="1300" b="1" dirty="0"/>
          </a:p>
          <a:p>
            <a:pPr marL="1371600" marR="0" lvl="2" indent="-311150" algn="l" rtl="0">
              <a:lnSpc>
                <a:spcPct val="115000"/>
              </a:lnSpc>
              <a:spcBef>
                <a:spcPts val="0"/>
              </a:spcBef>
              <a:spcAft>
                <a:spcPts val="0"/>
              </a:spcAft>
              <a:buClr>
                <a:srgbClr val="000000"/>
              </a:buClr>
              <a:buSzPts val="1300"/>
              <a:buFont typeface="Arial"/>
              <a:buAutoNum type="romanLcPeriod"/>
            </a:pPr>
            <a:r>
              <a:rPr lang="en" sz="1300" dirty="0"/>
              <a:t>Obtener ganancias y reconocimiento y si no es posible, sobrevivir</a:t>
            </a:r>
            <a:endParaRPr sz="1300" dirty="0"/>
          </a:p>
          <a:p>
            <a:pPr marL="914400" marR="0" lvl="1" indent="-311150" algn="l" rtl="0">
              <a:lnSpc>
                <a:spcPct val="115000"/>
              </a:lnSpc>
              <a:spcBef>
                <a:spcPts val="0"/>
              </a:spcBef>
              <a:spcAft>
                <a:spcPts val="0"/>
              </a:spcAft>
              <a:buClr>
                <a:srgbClr val="000000"/>
              </a:buClr>
              <a:buSzPts val="1300"/>
              <a:buFont typeface="Arial"/>
              <a:buAutoNum type="alphaLcPeriod"/>
            </a:pPr>
            <a:r>
              <a:rPr lang="en" sz="1300" b="1" dirty="0"/>
              <a:t>En un hospital</a:t>
            </a:r>
            <a:endParaRPr sz="1300" b="1" dirty="0"/>
          </a:p>
          <a:p>
            <a:pPr marL="1371600" marR="0" lvl="2" indent="-311150" algn="l" rtl="0">
              <a:lnSpc>
                <a:spcPct val="115000"/>
              </a:lnSpc>
              <a:spcBef>
                <a:spcPts val="0"/>
              </a:spcBef>
              <a:spcAft>
                <a:spcPts val="0"/>
              </a:spcAft>
              <a:buClr>
                <a:srgbClr val="000000"/>
              </a:buClr>
              <a:buSzPts val="1300"/>
              <a:buFont typeface="Arial"/>
              <a:buAutoNum type="romanLcPeriod"/>
            </a:pPr>
            <a:r>
              <a:rPr lang="en" sz="1300" dirty="0"/>
              <a:t>Dar la mejor atención sanitaria posible con el menor costo</a:t>
            </a:r>
            <a:endParaRPr sz="1300" dirty="0"/>
          </a:p>
          <a:p>
            <a:pPr marL="914400" marR="0" lvl="1" indent="-311150" algn="l" rtl="0">
              <a:lnSpc>
                <a:spcPct val="115000"/>
              </a:lnSpc>
              <a:spcBef>
                <a:spcPts val="0"/>
              </a:spcBef>
              <a:spcAft>
                <a:spcPts val="0"/>
              </a:spcAft>
              <a:buClr>
                <a:srgbClr val="000000"/>
              </a:buClr>
              <a:buSzPts val="1300"/>
              <a:buFont typeface="Arial"/>
              <a:buAutoNum type="alphaLcPeriod"/>
            </a:pPr>
            <a:r>
              <a:rPr lang="en" sz="1300" b="1" dirty="0"/>
              <a:t>En una cooperativa</a:t>
            </a:r>
            <a:endParaRPr sz="1300" b="1" dirty="0"/>
          </a:p>
          <a:p>
            <a:pPr marL="1371600" marR="0" lvl="2" indent="-311150" algn="l" rtl="0">
              <a:lnSpc>
                <a:spcPct val="115000"/>
              </a:lnSpc>
              <a:spcBef>
                <a:spcPts val="0"/>
              </a:spcBef>
              <a:spcAft>
                <a:spcPts val="0"/>
              </a:spcAft>
              <a:buClr>
                <a:srgbClr val="000000"/>
              </a:buClr>
              <a:buSzPts val="1300"/>
              <a:buFont typeface="Arial"/>
              <a:buAutoNum type="romanLcPeriod"/>
            </a:pPr>
            <a:r>
              <a:rPr lang="en" sz="1300" dirty="0"/>
              <a:t>Lograr que sus socios obtengan bienes y servicios al más bajo costo</a:t>
            </a:r>
            <a:endParaRPr sz="1300"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Operaciones de las organizaciones</a:t>
            </a:r>
            <a:endParaRPr sz="2040" dirty="0"/>
          </a:p>
        </p:txBody>
      </p:sp>
      <p:sp>
        <p:nvSpPr>
          <p:cNvPr id="195" name="Google Shape;195;p31"/>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0" marR="0" lvl="0" indent="0" algn="l" rtl="0">
              <a:lnSpc>
                <a:spcPct val="115000"/>
              </a:lnSpc>
              <a:spcBef>
                <a:spcPts val="0"/>
              </a:spcBef>
              <a:spcAft>
                <a:spcPts val="0"/>
              </a:spcAft>
              <a:buNone/>
            </a:pPr>
            <a:r>
              <a:rPr lang="en" sz="6567" dirty="0"/>
              <a:t>Una empresa industrial, para satisfacer sus objetivos, lleva adelante las siguientes operaciones, que conforman su </a:t>
            </a:r>
            <a:r>
              <a:rPr lang="en" sz="6567" b="1" dirty="0"/>
              <a:t>ciclo operativo</a:t>
            </a:r>
            <a:r>
              <a:rPr lang="en" sz="6567" dirty="0"/>
              <a:t>:</a:t>
            </a:r>
            <a:endParaRPr sz="6567" dirty="0"/>
          </a:p>
          <a:p>
            <a:pPr marL="457200" marR="0" lvl="0" indent="-332864" algn="l" rtl="0">
              <a:lnSpc>
                <a:spcPct val="115000"/>
              </a:lnSpc>
              <a:spcBef>
                <a:spcPts val="0"/>
              </a:spcBef>
              <a:spcAft>
                <a:spcPts val="0"/>
              </a:spcAft>
              <a:buSzPct val="100000"/>
              <a:buChar char="-"/>
            </a:pPr>
            <a:r>
              <a:rPr lang="en" sz="6567" dirty="0"/>
              <a:t>Comprar materia prima</a:t>
            </a:r>
            <a:endParaRPr sz="6567" dirty="0"/>
          </a:p>
          <a:p>
            <a:pPr marL="457200" marR="0" lvl="0" indent="-332864" algn="l" rtl="0">
              <a:lnSpc>
                <a:spcPct val="115000"/>
              </a:lnSpc>
              <a:spcBef>
                <a:spcPts val="0"/>
              </a:spcBef>
              <a:spcAft>
                <a:spcPts val="0"/>
              </a:spcAft>
              <a:buSzPct val="100000"/>
              <a:buChar char="-"/>
            </a:pPr>
            <a:r>
              <a:rPr lang="en" sz="6567" dirty="0"/>
              <a:t>Pagar compras</a:t>
            </a:r>
            <a:endParaRPr sz="6567" dirty="0"/>
          </a:p>
          <a:p>
            <a:pPr marL="457200" marR="0" lvl="0" indent="-332864" algn="l" rtl="0">
              <a:lnSpc>
                <a:spcPct val="115000"/>
              </a:lnSpc>
              <a:spcBef>
                <a:spcPts val="0"/>
              </a:spcBef>
              <a:spcAft>
                <a:spcPts val="0"/>
              </a:spcAft>
              <a:buSzPct val="100000"/>
              <a:buChar char="-"/>
            </a:pPr>
            <a:r>
              <a:rPr lang="en" sz="6567" dirty="0"/>
              <a:t>Transformar materia prima en bienes o servicios</a:t>
            </a:r>
            <a:endParaRPr sz="6567" dirty="0"/>
          </a:p>
          <a:p>
            <a:pPr marL="457200" marR="0" lvl="0" indent="-332864" algn="l" rtl="0">
              <a:lnSpc>
                <a:spcPct val="115000"/>
              </a:lnSpc>
              <a:spcBef>
                <a:spcPts val="0"/>
              </a:spcBef>
              <a:spcAft>
                <a:spcPts val="0"/>
              </a:spcAft>
              <a:buSzPct val="100000"/>
              <a:buChar char="-"/>
            </a:pPr>
            <a:r>
              <a:rPr lang="en" sz="6567" dirty="0"/>
              <a:t>Vender productos</a:t>
            </a:r>
            <a:endParaRPr sz="6567" dirty="0"/>
          </a:p>
          <a:p>
            <a:pPr marL="457200" marR="0" lvl="0" indent="-332864" algn="l" rtl="0">
              <a:lnSpc>
                <a:spcPct val="115000"/>
              </a:lnSpc>
              <a:spcBef>
                <a:spcPts val="0"/>
              </a:spcBef>
              <a:spcAft>
                <a:spcPts val="0"/>
              </a:spcAft>
              <a:buSzPct val="100000"/>
              <a:buChar char="-"/>
            </a:pPr>
            <a:r>
              <a:rPr lang="en" sz="6567" dirty="0"/>
              <a:t>Cobrar ventas</a:t>
            </a:r>
            <a:endParaRPr sz="6567" dirty="0"/>
          </a:p>
          <a:p>
            <a:pPr marL="0" marR="0" lvl="0" indent="0" algn="l" rtl="0">
              <a:lnSpc>
                <a:spcPct val="115000"/>
              </a:lnSpc>
              <a:spcBef>
                <a:spcPts val="0"/>
              </a:spcBef>
              <a:spcAft>
                <a:spcPts val="0"/>
              </a:spcAft>
              <a:buNone/>
            </a:pPr>
            <a:endParaRPr sz="6567" dirty="0"/>
          </a:p>
          <a:p>
            <a:pPr marL="0" marR="0" lvl="0" indent="0" algn="l" rtl="0">
              <a:lnSpc>
                <a:spcPct val="115000"/>
              </a:lnSpc>
              <a:spcBef>
                <a:spcPts val="0"/>
              </a:spcBef>
              <a:spcAft>
                <a:spcPts val="0"/>
              </a:spcAft>
              <a:buNone/>
            </a:pPr>
            <a:endParaRPr sz="6567" dirty="0"/>
          </a:p>
          <a:p>
            <a:pPr marL="0" marR="0" lvl="0" indent="0" algn="l" rtl="0">
              <a:lnSpc>
                <a:spcPct val="115000"/>
              </a:lnSpc>
              <a:spcBef>
                <a:spcPts val="0"/>
              </a:spcBef>
              <a:spcAft>
                <a:spcPts val="0"/>
              </a:spcAft>
              <a:buNone/>
            </a:pPr>
            <a:r>
              <a:rPr lang="en" sz="6567" dirty="0"/>
              <a:t>Los ciclos:</a:t>
            </a:r>
            <a:endParaRPr sz="6567" dirty="0"/>
          </a:p>
          <a:p>
            <a:pPr marL="457200" marR="0" lvl="0" indent="-332864" algn="l" rtl="0">
              <a:lnSpc>
                <a:spcPct val="115000"/>
              </a:lnSpc>
              <a:spcBef>
                <a:spcPts val="0"/>
              </a:spcBef>
              <a:spcAft>
                <a:spcPts val="0"/>
              </a:spcAft>
              <a:buSzPct val="100000"/>
              <a:buChar char="-"/>
            </a:pPr>
            <a:r>
              <a:rPr lang="en" sz="6567" dirty="0"/>
              <a:t>Pueden superponerse</a:t>
            </a:r>
            <a:endParaRPr sz="6567" dirty="0"/>
          </a:p>
          <a:p>
            <a:pPr marL="457200" marR="0" lvl="0" indent="-332864" algn="l" rtl="0">
              <a:lnSpc>
                <a:spcPct val="115000"/>
              </a:lnSpc>
              <a:spcBef>
                <a:spcPts val="0"/>
              </a:spcBef>
              <a:spcAft>
                <a:spcPts val="0"/>
              </a:spcAft>
              <a:buSzPct val="100000"/>
              <a:buChar char="-"/>
            </a:pPr>
            <a:r>
              <a:rPr lang="en" sz="6567" dirty="0"/>
              <a:t>Pueden variar en duración</a:t>
            </a:r>
            <a:endParaRPr sz="6567" dirty="0"/>
          </a:p>
          <a:p>
            <a:pPr marL="457200" marR="0" lvl="0" indent="-332864" algn="l" rtl="0">
              <a:lnSpc>
                <a:spcPct val="115000"/>
              </a:lnSpc>
              <a:spcBef>
                <a:spcPts val="0"/>
              </a:spcBef>
              <a:spcAft>
                <a:spcPts val="0"/>
              </a:spcAft>
              <a:buSzPct val="100000"/>
              <a:buChar char="-"/>
            </a:pPr>
            <a:r>
              <a:rPr lang="en" sz="6567" dirty="0"/>
              <a:t>Tener distintos ciclos dependiendo lo que fabriquen</a:t>
            </a:r>
            <a:endParaRPr sz="6567"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Acuerdo entre las partes para recuper clase 3 (22/4)</a:t>
            </a:r>
            <a:endParaRPr/>
          </a:p>
          <a:p>
            <a:pPr marL="457200" lvl="0" indent="-311150" algn="l" rtl="0">
              <a:spcBef>
                <a:spcPts val="0"/>
              </a:spcBef>
              <a:spcAft>
                <a:spcPts val="0"/>
              </a:spcAft>
              <a:buSzPts val="1300"/>
              <a:buAutoNum type="arabicPeriod"/>
            </a:pPr>
            <a:r>
              <a:rPr lang="en"/>
              <a:t>Acuerdo fecha parcial 1</a:t>
            </a:r>
            <a:endParaRPr/>
          </a:p>
          <a:p>
            <a:pPr marL="457200" lvl="0" indent="-311150" algn="l" rtl="0">
              <a:spcBef>
                <a:spcPts val="0"/>
              </a:spcBef>
              <a:spcAft>
                <a:spcPts val="0"/>
              </a:spcAft>
              <a:buSzPts val="1300"/>
              <a:buAutoNum type="arabicPeriod"/>
            </a:pPr>
            <a:r>
              <a:rPr lang="en"/>
              <a:t>Repaso clase 1 (Unidad 1)</a:t>
            </a:r>
            <a:endParaRPr/>
          </a:p>
          <a:p>
            <a:pPr marL="457200" lvl="0" indent="-311150" algn="l" rtl="0">
              <a:spcBef>
                <a:spcPts val="0"/>
              </a:spcBef>
              <a:spcAft>
                <a:spcPts val="0"/>
              </a:spcAft>
              <a:buSzPts val="1300"/>
              <a:buAutoNum type="arabicPeriod"/>
            </a:pPr>
            <a:r>
              <a:rPr lang="en"/>
              <a:t>Repaso clase 2 (Unidad 1)</a:t>
            </a:r>
            <a:endParaRPr/>
          </a:p>
          <a:p>
            <a:pPr marL="457200" lvl="0" indent="-311150" algn="l" rtl="0">
              <a:spcBef>
                <a:spcPts val="0"/>
              </a:spcBef>
              <a:spcAft>
                <a:spcPts val="0"/>
              </a:spcAft>
              <a:buSzPts val="1300"/>
              <a:buAutoNum type="arabicPeriod"/>
            </a:pPr>
            <a:r>
              <a:rPr lang="en"/>
              <a:t>Clase 3 (Unidad 2)</a:t>
            </a:r>
            <a:endParaRPr/>
          </a:p>
          <a:p>
            <a:pPr marL="457200" lvl="0" indent="-311150" algn="l" rtl="0">
              <a:spcBef>
                <a:spcPts val="0"/>
              </a:spcBef>
              <a:spcAft>
                <a:spcPts val="0"/>
              </a:spcAft>
              <a:buSzPts val="1300"/>
              <a:buAutoNum type="arabicPeriod"/>
            </a:pPr>
            <a:r>
              <a:rPr lang="en"/>
              <a:t>Clase 4? (Unidad 3)</a:t>
            </a:r>
            <a:endParaRPr/>
          </a:p>
          <a:p>
            <a:pPr marL="457200" lvl="0" indent="-311150" algn="l" rtl="0">
              <a:spcBef>
                <a:spcPts val="0"/>
              </a:spcBef>
              <a:spcAft>
                <a:spcPts val="0"/>
              </a:spcAft>
              <a:buSzPts val="1300"/>
              <a:buAutoNum type="arabicPeriod"/>
            </a:pPr>
            <a:r>
              <a:rPr lang="en"/>
              <a:t>Cierre catedrático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Los recursos de las organizaciones</a:t>
            </a:r>
            <a:endParaRPr sz="2040"/>
          </a:p>
        </p:txBody>
      </p:sp>
      <p:sp>
        <p:nvSpPr>
          <p:cNvPr id="201" name="Google Shape;201;p32"/>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marR="0" lvl="0" indent="-332864" algn="l" rtl="0">
              <a:lnSpc>
                <a:spcPct val="115000"/>
              </a:lnSpc>
              <a:spcBef>
                <a:spcPts val="0"/>
              </a:spcBef>
              <a:spcAft>
                <a:spcPts val="0"/>
              </a:spcAft>
              <a:buSzPct val="100000"/>
              <a:buChar char="-"/>
            </a:pPr>
            <a:r>
              <a:rPr lang="en" sz="6567" dirty="0"/>
              <a:t>Son todo aquello que permite efectuar actividades</a:t>
            </a:r>
            <a:endParaRPr sz="6567" dirty="0"/>
          </a:p>
          <a:p>
            <a:pPr marL="457200" marR="0" lvl="0" indent="-332864" algn="l" rtl="0">
              <a:lnSpc>
                <a:spcPct val="115000"/>
              </a:lnSpc>
              <a:spcBef>
                <a:spcPts val="0"/>
              </a:spcBef>
              <a:spcAft>
                <a:spcPts val="0"/>
              </a:spcAft>
              <a:buSzPct val="100000"/>
              <a:buChar char="-"/>
            </a:pPr>
            <a:r>
              <a:rPr lang="en" sz="6567" dirty="0"/>
              <a:t>Brindan la estructura base para dichas actividades</a:t>
            </a:r>
            <a:endParaRPr sz="6567" dirty="0"/>
          </a:p>
          <a:p>
            <a:pPr marL="0" marR="0" lvl="0" indent="0" algn="l" rtl="0">
              <a:lnSpc>
                <a:spcPct val="115000"/>
              </a:lnSpc>
              <a:spcBef>
                <a:spcPts val="0"/>
              </a:spcBef>
              <a:spcAft>
                <a:spcPts val="0"/>
              </a:spcAft>
              <a:buNone/>
            </a:pPr>
            <a:endParaRPr sz="6567" dirty="0"/>
          </a:p>
          <a:p>
            <a:pPr marL="0" marR="0" lvl="0" indent="0" algn="l" rtl="0">
              <a:lnSpc>
                <a:spcPct val="115000"/>
              </a:lnSpc>
              <a:spcBef>
                <a:spcPts val="0"/>
              </a:spcBef>
              <a:spcAft>
                <a:spcPts val="0"/>
              </a:spcAft>
              <a:buNone/>
            </a:pPr>
            <a:endParaRPr sz="6567" dirty="0"/>
          </a:p>
          <a:p>
            <a:pPr marL="0" marR="0" lvl="0" indent="0" algn="l" rtl="0">
              <a:lnSpc>
                <a:spcPct val="115000"/>
              </a:lnSpc>
              <a:spcBef>
                <a:spcPts val="0"/>
              </a:spcBef>
              <a:spcAft>
                <a:spcPts val="0"/>
              </a:spcAft>
              <a:buNone/>
            </a:pPr>
            <a:r>
              <a:rPr lang="en" sz="6567" dirty="0"/>
              <a:t>Estos pueden ser:</a:t>
            </a:r>
            <a:endParaRPr sz="6567" dirty="0"/>
          </a:p>
          <a:p>
            <a:pPr marL="457200" marR="0" lvl="0" indent="-332864" algn="l" rtl="0">
              <a:lnSpc>
                <a:spcPct val="115000"/>
              </a:lnSpc>
              <a:spcBef>
                <a:spcPts val="0"/>
              </a:spcBef>
              <a:spcAft>
                <a:spcPts val="0"/>
              </a:spcAft>
              <a:buSzPct val="100000"/>
              <a:buChar char="-"/>
            </a:pPr>
            <a:r>
              <a:rPr lang="en" sz="6567" dirty="0"/>
              <a:t>Dinero</a:t>
            </a:r>
            <a:endParaRPr sz="6567" dirty="0"/>
          </a:p>
          <a:p>
            <a:pPr marL="457200" marR="0" lvl="0" indent="-332864" algn="l" rtl="0">
              <a:lnSpc>
                <a:spcPct val="115000"/>
              </a:lnSpc>
              <a:spcBef>
                <a:spcPts val="0"/>
              </a:spcBef>
              <a:spcAft>
                <a:spcPts val="0"/>
              </a:spcAft>
              <a:buSzPct val="100000"/>
              <a:buChar char="-"/>
            </a:pPr>
            <a:r>
              <a:rPr lang="en" sz="6567" dirty="0"/>
              <a:t>Insumos de producción</a:t>
            </a:r>
            <a:endParaRPr sz="6567" dirty="0"/>
          </a:p>
          <a:p>
            <a:pPr marL="457200" marR="0" lvl="0" indent="-332864" algn="l" rtl="0">
              <a:lnSpc>
                <a:spcPct val="115000"/>
              </a:lnSpc>
              <a:spcBef>
                <a:spcPts val="0"/>
              </a:spcBef>
              <a:spcAft>
                <a:spcPts val="0"/>
              </a:spcAft>
              <a:buSzPct val="100000"/>
              <a:buChar char="-"/>
            </a:pPr>
            <a:r>
              <a:rPr lang="en" sz="6567" dirty="0"/>
              <a:t>Bienes en proceso de producción, terminados o listos para vender</a:t>
            </a:r>
            <a:endParaRPr sz="6567" dirty="0"/>
          </a:p>
          <a:p>
            <a:pPr marL="457200" marR="0" lvl="0" indent="-332864" algn="l" rtl="0">
              <a:lnSpc>
                <a:spcPct val="115000"/>
              </a:lnSpc>
              <a:spcBef>
                <a:spcPts val="0"/>
              </a:spcBef>
              <a:spcAft>
                <a:spcPts val="0"/>
              </a:spcAft>
              <a:buSzPct val="100000"/>
              <a:buChar char="-"/>
            </a:pPr>
            <a:r>
              <a:rPr lang="en" sz="6567" dirty="0"/>
              <a:t>El costo de los bienes (importes a cobrar)</a:t>
            </a:r>
            <a:endParaRPr sz="6567" dirty="0"/>
          </a:p>
          <a:p>
            <a:pPr marL="457200" marR="0" lvl="0" indent="-332864" algn="l" rtl="0">
              <a:lnSpc>
                <a:spcPct val="115000"/>
              </a:lnSpc>
              <a:spcBef>
                <a:spcPts val="0"/>
              </a:spcBef>
              <a:spcAft>
                <a:spcPts val="0"/>
              </a:spcAft>
              <a:buSzPct val="100000"/>
              <a:buChar char="-"/>
            </a:pPr>
            <a:r>
              <a:rPr lang="en" sz="6567" dirty="0"/>
              <a:t>Inversiones</a:t>
            </a:r>
            <a:endParaRPr sz="6567"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Insumos para producir = insumos permanentes</a:t>
            </a:r>
            <a:endParaRPr sz="2040" dirty="0"/>
          </a:p>
        </p:txBody>
      </p:sp>
      <p:sp>
        <p:nvSpPr>
          <p:cNvPr id="207" name="Google Shape;207;p33"/>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marR="0" lvl="0" indent="-332864" algn="l" rtl="0">
              <a:lnSpc>
                <a:spcPct val="115000"/>
              </a:lnSpc>
              <a:spcBef>
                <a:spcPts val="0"/>
              </a:spcBef>
              <a:spcAft>
                <a:spcPts val="0"/>
              </a:spcAft>
              <a:buSzPct val="100000"/>
              <a:buChar char="-"/>
            </a:pPr>
            <a:r>
              <a:rPr lang="en" sz="6567" dirty="0"/>
              <a:t>Los utilizados para producir bienes y servicios y son los necesarios para operar</a:t>
            </a:r>
            <a:endParaRPr sz="6567" dirty="0"/>
          </a:p>
          <a:p>
            <a:pPr marL="0" marR="0" lvl="0" indent="0" algn="l" rtl="0">
              <a:lnSpc>
                <a:spcPct val="115000"/>
              </a:lnSpc>
              <a:spcBef>
                <a:spcPts val="0"/>
              </a:spcBef>
              <a:spcAft>
                <a:spcPts val="0"/>
              </a:spcAft>
              <a:buNone/>
            </a:pPr>
            <a:endParaRPr sz="6567" dirty="0"/>
          </a:p>
          <a:p>
            <a:pPr marL="0" marR="0" lvl="0" indent="0" algn="l" rtl="0">
              <a:lnSpc>
                <a:spcPct val="115000"/>
              </a:lnSpc>
              <a:spcBef>
                <a:spcPts val="0"/>
              </a:spcBef>
              <a:spcAft>
                <a:spcPts val="0"/>
              </a:spcAft>
              <a:buNone/>
            </a:pPr>
            <a:endParaRPr sz="6567" dirty="0"/>
          </a:p>
          <a:p>
            <a:pPr marL="0" marR="0" lvl="0" indent="0" algn="l" rtl="0">
              <a:lnSpc>
                <a:spcPct val="115000"/>
              </a:lnSpc>
              <a:spcBef>
                <a:spcPts val="0"/>
              </a:spcBef>
              <a:spcAft>
                <a:spcPts val="0"/>
              </a:spcAft>
              <a:buNone/>
            </a:pPr>
            <a:r>
              <a:rPr lang="en" sz="6567" dirty="0"/>
              <a:t>Estos pueden ser:</a:t>
            </a:r>
            <a:endParaRPr sz="6567" dirty="0"/>
          </a:p>
          <a:p>
            <a:pPr marL="457200" marR="0" lvl="0" indent="-332864" algn="l" rtl="0">
              <a:lnSpc>
                <a:spcPct val="115000"/>
              </a:lnSpc>
              <a:spcBef>
                <a:spcPts val="0"/>
              </a:spcBef>
              <a:spcAft>
                <a:spcPts val="0"/>
              </a:spcAft>
              <a:buSzPct val="100000"/>
              <a:buChar char="-"/>
            </a:pPr>
            <a:r>
              <a:rPr lang="en" sz="6567" dirty="0"/>
              <a:t>Recursos humanos y bienes no destinados a la venta</a:t>
            </a:r>
            <a:endParaRPr sz="6567" dirty="0"/>
          </a:p>
          <a:p>
            <a:pPr marL="914400" marR="0" lvl="1" indent="-332864" algn="l" rtl="0">
              <a:lnSpc>
                <a:spcPct val="115000"/>
              </a:lnSpc>
              <a:spcBef>
                <a:spcPts val="0"/>
              </a:spcBef>
              <a:spcAft>
                <a:spcPts val="0"/>
              </a:spcAft>
              <a:buSzPct val="100000"/>
              <a:buChar char="-"/>
            </a:pPr>
            <a:r>
              <a:rPr lang="en" sz="6567" dirty="0"/>
              <a:t>Inmuebles</a:t>
            </a:r>
            <a:endParaRPr sz="6567" dirty="0"/>
          </a:p>
          <a:p>
            <a:pPr marL="914400" marR="0" lvl="1" indent="-332864" algn="l" rtl="0">
              <a:lnSpc>
                <a:spcPct val="115000"/>
              </a:lnSpc>
              <a:spcBef>
                <a:spcPts val="0"/>
              </a:spcBef>
              <a:spcAft>
                <a:spcPts val="0"/>
              </a:spcAft>
              <a:buSzPct val="100000"/>
              <a:buChar char="-"/>
            </a:pPr>
            <a:r>
              <a:rPr lang="en" sz="6567" dirty="0"/>
              <a:t>Equipos, máquinas y otros elementos</a:t>
            </a:r>
            <a:endParaRPr sz="6567" dirty="0"/>
          </a:p>
          <a:p>
            <a:pPr marL="914400" marR="0" lvl="1" indent="-332864" algn="l" rtl="0">
              <a:lnSpc>
                <a:spcPct val="115000"/>
              </a:lnSpc>
              <a:spcBef>
                <a:spcPts val="0"/>
              </a:spcBef>
              <a:spcAft>
                <a:spcPts val="0"/>
              </a:spcAft>
              <a:buSzPct val="100000"/>
              <a:buChar char="-"/>
            </a:pPr>
            <a:r>
              <a:rPr lang="en" sz="6567" dirty="0"/>
              <a:t>Mobiliario</a:t>
            </a:r>
            <a:endParaRPr sz="6567" dirty="0"/>
          </a:p>
          <a:p>
            <a:pPr marL="914400" marR="0" lvl="1" indent="-332864" algn="l" rtl="0">
              <a:lnSpc>
                <a:spcPct val="115000"/>
              </a:lnSpc>
              <a:spcBef>
                <a:spcPts val="0"/>
              </a:spcBef>
              <a:spcAft>
                <a:spcPts val="0"/>
              </a:spcAft>
              <a:buSzPct val="100000"/>
              <a:buChar char="-"/>
            </a:pPr>
            <a:r>
              <a:rPr lang="en" sz="6567" dirty="0"/>
              <a:t>Derechos de uso de procesos industriales</a:t>
            </a:r>
            <a:endParaRPr sz="6567" dirty="0"/>
          </a:p>
          <a:p>
            <a:pPr marL="914400" marR="0" lvl="1" indent="-332864" algn="l" rtl="0">
              <a:lnSpc>
                <a:spcPct val="115000"/>
              </a:lnSpc>
              <a:spcBef>
                <a:spcPts val="0"/>
              </a:spcBef>
              <a:spcAft>
                <a:spcPts val="0"/>
              </a:spcAft>
              <a:buSzPct val="100000"/>
              <a:buChar char="-"/>
            </a:pPr>
            <a:r>
              <a:rPr lang="en" sz="6567" dirty="0"/>
              <a:t>Intangibles, como los clientes obtenidos</a:t>
            </a:r>
            <a:endParaRPr sz="6567"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Fuentes de los recursos</a:t>
            </a:r>
            <a:endParaRPr sz="2040"/>
          </a:p>
        </p:txBody>
      </p:sp>
      <p:sp>
        <p:nvSpPr>
          <p:cNvPr id="213" name="Google Shape;213;p34"/>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457200" marR="0" lvl="0" indent="-335995" algn="l" rtl="0">
              <a:lnSpc>
                <a:spcPct val="115000"/>
              </a:lnSpc>
              <a:spcBef>
                <a:spcPts val="0"/>
              </a:spcBef>
              <a:spcAft>
                <a:spcPts val="0"/>
              </a:spcAft>
              <a:buSzPts val="1691"/>
              <a:buChar char="-"/>
            </a:pPr>
            <a:r>
              <a:rPr lang="en" sz="1691" dirty="0"/>
              <a:t>Aporte propietario</a:t>
            </a:r>
            <a:endParaRPr sz="1691" dirty="0"/>
          </a:p>
          <a:p>
            <a:pPr marL="457200" marR="0" lvl="0" indent="-335995" algn="l" rtl="0">
              <a:lnSpc>
                <a:spcPct val="115000"/>
              </a:lnSpc>
              <a:spcBef>
                <a:spcPts val="0"/>
              </a:spcBef>
              <a:spcAft>
                <a:spcPts val="0"/>
              </a:spcAft>
              <a:buSzPts val="1691"/>
              <a:buChar char="-"/>
            </a:pPr>
            <a:r>
              <a:rPr lang="en" sz="1691" dirty="0"/>
              <a:t>Créditos (obligaciones pasivas)</a:t>
            </a:r>
            <a:endParaRPr sz="1691" dirty="0"/>
          </a:p>
          <a:p>
            <a:pPr marL="457200" marR="0" lvl="0" indent="-335995" algn="l" rtl="0">
              <a:lnSpc>
                <a:spcPct val="115000"/>
              </a:lnSpc>
              <a:spcBef>
                <a:spcPts val="0"/>
              </a:spcBef>
              <a:spcAft>
                <a:spcPts val="0"/>
              </a:spcAft>
              <a:buSzPts val="1691"/>
              <a:buChar char="-"/>
            </a:pPr>
            <a:r>
              <a:rPr lang="en" sz="1691" dirty="0"/>
              <a:t>Resultado de la propia operación</a:t>
            </a:r>
            <a:endParaRPr sz="1691"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La administración</a:t>
            </a:r>
            <a:endParaRPr sz="2040"/>
          </a:p>
        </p:txBody>
      </p:sp>
      <p:sp>
        <p:nvSpPr>
          <p:cNvPr id="219" name="Google Shape;219;p35"/>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457200" marR="0" lvl="0" indent="-335995" algn="l" rtl="0">
              <a:lnSpc>
                <a:spcPct val="115000"/>
              </a:lnSpc>
              <a:spcBef>
                <a:spcPts val="0"/>
              </a:spcBef>
              <a:spcAft>
                <a:spcPts val="0"/>
              </a:spcAft>
              <a:buSzPts val="1691"/>
              <a:buChar char="-"/>
            </a:pPr>
            <a:r>
              <a:rPr lang="en" sz="1691" dirty="0"/>
              <a:t>Intenta combinar los recursos de la mejor manera que satisfaga el cumplimiento de los fines y objetivos de los integrantes</a:t>
            </a:r>
            <a:endParaRPr sz="1691" dirty="0"/>
          </a:p>
          <a:p>
            <a:pPr marL="457200" marR="0" lvl="0" indent="-335995" algn="l" rtl="0">
              <a:lnSpc>
                <a:spcPct val="115000"/>
              </a:lnSpc>
              <a:spcBef>
                <a:spcPts val="0"/>
              </a:spcBef>
              <a:spcAft>
                <a:spcPts val="0"/>
              </a:spcAft>
              <a:buSzPts val="1691"/>
              <a:buChar char="-"/>
            </a:pPr>
            <a:r>
              <a:rPr lang="en" sz="1691" dirty="0"/>
              <a:t>Nos enfocaremos en los aspectos relacionados con la toma de decisión y el control -&gt; sistemas contables</a:t>
            </a:r>
            <a:endParaRPr sz="1691"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Proceso decisorio</a:t>
            </a:r>
            <a:endParaRPr sz="2040"/>
          </a:p>
        </p:txBody>
      </p:sp>
      <p:sp>
        <p:nvSpPr>
          <p:cNvPr id="225" name="Google Shape;225;p36"/>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40000" lnSpcReduction="10000"/>
          </a:bodyPr>
          <a:lstStyle/>
          <a:p>
            <a:pPr marL="457200" marR="0" lvl="0" indent="-323394" algn="l" rtl="0">
              <a:lnSpc>
                <a:spcPct val="115000"/>
              </a:lnSpc>
              <a:spcBef>
                <a:spcPts val="0"/>
              </a:spcBef>
              <a:spcAft>
                <a:spcPts val="0"/>
              </a:spcAft>
              <a:buSzPct val="100000"/>
              <a:buAutoNum type="arabicPeriod"/>
            </a:pPr>
            <a:r>
              <a:rPr lang="en" sz="3732" dirty="0"/>
              <a:t>Detectar la situación de decisión</a:t>
            </a:r>
            <a:endParaRPr sz="3732" dirty="0"/>
          </a:p>
          <a:p>
            <a:pPr marL="457200" marR="0" lvl="0" indent="-323394" algn="l" rtl="0">
              <a:lnSpc>
                <a:spcPct val="115000"/>
              </a:lnSpc>
              <a:spcBef>
                <a:spcPts val="0"/>
              </a:spcBef>
              <a:spcAft>
                <a:spcPts val="0"/>
              </a:spcAft>
              <a:buSzPct val="100000"/>
              <a:buAutoNum type="arabicPeriod"/>
            </a:pPr>
            <a:r>
              <a:rPr lang="en" sz="3732" dirty="0"/>
              <a:t>Identificar caminos a seguir</a:t>
            </a:r>
            <a:endParaRPr sz="3732" dirty="0"/>
          </a:p>
          <a:p>
            <a:pPr marL="457200" marR="0" lvl="0" indent="-323394" algn="l" rtl="0">
              <a:lnSpc>
                <a:spcPct val="115000"/>
              </a:lnSpc>
              <a:spcBef>
                <a:spcPts val="0"/>
              </a:spcBef>
              <a:spcAft>
                <a:spcPts val="0"/>
              </a:spcAft>
              <a:buSzPct val="100000"/>
              <a:buAutoNum type="arabicPeriod"/>
            </a:pPr>
            <a:r>
              <a:rPr lang="en" sz="3732" dirty="0"/>
              <a:t>Evaluar efectos esperados</a:t>
            </a:r>
            <a:endParaRPr sz="3732" dirty="0"/>
          </a:p>
          <a:p>
            <a:pPr marL="457200" marR="0" lvl="0" indent="-323394" algn="l" rtl="0">
              <a:lnSpc>
                <a:spcPct val="115000"/>
              </a:lnSpc>
              <a:spcBef>
                <a:spcPts val="0"/>
              </a:spcBef>
              <a:spcAft>
                <a:spcPts val="0"/>
              </a:spcAft>
              <a:buSzPct val="100000"/>
              <a:buAutoNum type="arabicPeriod"/>
            </a:pPr>
            <a:r>
              <a:rPr lang="en" sz="3732" dirty="0"/>
              <a:t>Seleccionar curso de acción (hacer o no hacer)</a:t>
            </a:r>
            <a:endParaRPr sz="3732" dirty="0"/>
          </a:p>
          <a:p>
            <a:pPr marL="457200" marR="0" lvl="0" indent="-323394" algn="l" rtl="0">
              <a:lnSpc>
                <a:spcPct val="115000"/>
              </a:lnSpc>
              <a:spcBef>
                <a:spcPts val="0"/>
              </a:spcBef>
              <a:spcAft>
                <a:spcPts val="0"/>
              </a:spcAft>
              <a:buSzPct val="100000"/>
              <a:buAutoNum type="arabicPeriod"/>
            </a:pPr>
            <a:r>
              <a:rPr lang="en" sz="3732" dirty="0"/>
              <a:t>Actuar de acuerdo a punto 4.</a:t>
            </a:r>
            <a:endParaRPr sz="3732" dirty="0"/>
          </a:p>
          <a:p>
            <a:pPr marL="457200" marR="0" lvl="0" indent="-323394" algn="l" rtl="0">
              <a:lnSpc>
                <a:spcPct val="115000"/>
              </a:lnSpc>
              <a:spcBef>
                <a:spcPts val="0"/>
              </a:spcBef>
              <a:spcAft>
                <a:spcPts val="0"/>
              </a:spcAft>
              <a:buSzPct val="100000"/>
              <a:buAutoNum type="arabicPeriod"/>
            </a:pPr>
            <a:r>
              <a:rPr lang="en" sz="3732" dirty="0"/>
              <a:t>Captar resultados</a:t>
            </a:r>
            <a:endParaRPr sz="3732" dirty="0"/>
          </a:p>
          <a:p>
            <a:pPr marL="457200" marR="0" lvl="0" indent="-323394" algn="l" rtl="0">
              <a:lnSpc>
                <a:spcPct val="115000"/>
              </a:lnSpc>
              <a:spcBef>
                <a:spcPts val="0"/>
              </a:spcBef>
              <a:spcAft>
                <a:spcPts val="0"/>
              </a:spcAft>
              <a:buSzPct val="100000"/>
              <a:buAutoNum type="arabicPeriod"/>
            </a:pPr>
            <a:r>
              <a:rPr lang="en" sz="3732" dirty="0"/>
              <a:t>Comparar resultados reales con los esperados y ver desviación. De haber:</a:t>
            </a:r>
            <a:endParaRPr sz="3732" dirty="0"/>
          </a:p>
          <a:p>
            <a:pPr marL="1371600" marR="0" lvl="1" indent="-323394" algn="l" rtl="0">
              <a:lnSpc>
                <a:spcPct val="115000"/>
              </a:lnSpc>
              <a:spcBef>
                <a:spcPts val="0"/>
              </a:spcBef>
              <a:spcAft>
                <a:spcPts val="0"/>
              </a:spcAft>
              <a:buSzPct val="100000"/>
              <a:buAutoNum type="alphaLcPeriod"/>
            </a:pPr>
            <a:r>
              <a:rPr lang="en" sz="3732" dirty="0"/>
              <a:t>Analizar causas</a:t>
            </a:r>
            <a:endParaRPr sz="3732" dirty="0"/>
          </a:p>
          <a:p>
            <a:pPr marL="1371600" marR="0" lvl="1" indent="-323394" algn="l" rtl="0">
              <a:lnSpc>
                <a:spcPct val="115000"/>
              </a:lnSpc>
              <a:spcBef>
                <a:spcPts val="0"/>
              </a:spcBef>
              <a:spcAft>
                <a:spcPts val="0"/>
              </a:spcAft>
              <a:buSzPct val="100000"/>
              <a:buAutoNum type="alphaLcPeriod"/>
            </a:pPr>
            <a:r>
              <a:rPr lang="en" sz="3732" dirty="0"/>
              <a:t>Documentar para futuras decisiones</a:t>
            </a:r>
            <a:endParaRPr sz="3732"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727650" y="134422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Proceso decisorio</a:t>
            </a:r>
            <a:endParaRPr sz="2040"/>
          </a:p>
        </p:txBody>
      </p:sp>
      <p:pic>
        <p:nvPicPr>
          <p:cNvPr id="231" name="Google Shape;231;p37"/>
          <p:cNvPicPr preferRelativeResize="0"/>
          <p:nvPr/>
        </p:nvPicPr>
        <p:blipFill>
          <a:blip r:embed="rId3">
            <a:alphaModFix/>
          </a:blip>
          <a:stretch>
            <a:fillRect/>
          </a:stretch>
        </p:blipFill>
        <p:spPr>
          <a:xfrm>
            <a:off x="4143575" y="562708"/>
            <a:ext cx="4079631" cy="44600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El control de gestión</a:t>
            </a:r>
            <a:endParaRPr sz="2040"/>
          </a:p>
        </p:txBody>
      </p:sp>
      <p:sp>
        <p:nvSpPr>
          <p:cNvPr id="237" name="Google Shape;237;p38"/>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457200" marR="0" lvl="0" indent="-335995" algn="l" rtl="0">
              <a:lnSpc>
                <a:spcPct val="115000"/>
              </a:lnSpc>
              <a:spcBef>
                <a:spcPts val="0"/>
              </a:spcBef>
              <a:spcAft>
                <a:spcPts val="0"/>
              </a:spcAft>
              <a:buSzPts val="1691"/>
              <a:buAutoNum type="arabicPeriod"/>
            </a:pPr>
            <a:r>
              <a:rPr lang="en" sz="1691" dirty="0"/>
              <a:t>Implica medir y evaluar el cumplimiento de objetivos, metas y planes analizando consecuencias de las acciones </a:t>
            </a:r>
            <a:endParaRPr sz="1691" dirty="0"/>
          </a:p>
          <a:p>
            <a:pPr marL="457200" marR="0" lvl="0" indent="-335995" algn="l" rtl="0">
              <a:lnSpc>
                <a:spcPct val="115000"/>
              </a:lnSpc>
              <a:spcBef>
                <a:spcPts val="0"/>
              </a:spcBef>
              <a:spcAft>
                <a:spcPts val="0"/>
              </a:spcAft>
              <a:buSzPts val="1691"/>
              <a:buAutoNum type="arabicPeriod"/>
            </a:pPr>
            <a:r>
              <a:rPr lang="en" sz="1691" dirty="0"/>
              <a:t>Implica detectar desviaciones respecto a lo previsto</a:t>
            </a:r>
            <a:endParaRPr sz="3732"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Análisis de las desviaciones desfavorables</a:t>
            </a:r>
            <a:endParaRPr sz="2040" dirty="0"/>
          </a:p>
        </p:txBody>
      </p:sp>
      <p:sp>
        <p:nvSpPr>
          <p:cNvPr id="243" name="Google Shape;243;p39"/>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lnSpcReduction="20000"/>
          </a:bodyPr>
          <a:lstStyle/>
          <a:p>
            <a:pPr marL="0" marR="0" lvl="0" indent="0" algn="l" rtl="0">
              <a:lnSpc>
                <a:spcPct val="115000"/>
              </a:lnSpc>
              <a:spcBef>
                <a:spcPts val="0"/>
              </a:spcBef>
              <a:spcAft>
                <a:spcPts val="0"/>
              </a:spcAft>
              <a:buNone/>
            </a:pPr>
            <a:r>
              <a:rPr lang="en" sz="1691" dirty="0"/>
              <a:t>Permite</a:t>
            </a:r>
            <a:endParaRPr sz="1691" dirty="0"/>
          </a:p>
          <a:p>
            <a:pPr marL="457200" marR="0" lvl="0" indent="-335995" algn="l" rtl="0">
              <a:lnSpc>
                <a:spcPct val="115000"/>
              </a:lnSpc>
              <a:spcBef>
                <a:spcPts val="0"/>
              </a:spcBef>
              <a:spcAft>
                <a:spcPts val="0"/>
              </a:spcAft>
              <a:buSzPts val="1691"/>
              <a:buChar char="-"/>
            </a:pPr>
            <a:r>
              <a:rPr lang="en" sz="1691" dirty="0"/>
              <a:t>Tomar medidas correctivas evitando repeticiones</a:t>
            </a:r>
            <a:endParaRPr sz="1691" dirty="0"/>
          </a:p>
          <a:p>
            <a:pPr marL="457200" marR="0" lvl="0" indent="-335995" algn="l" rtl="0">
              <a:lnSpc>
                <a:spcPct val="115000"/>
              </a:lnSpc>
              <a:spcBef>
                <a:spcPts val="0"/>
              </a:spcBef>
              <a:spcAft>
                <a:spcPts val="0"/>
              </a:spcAft>
              <a:buSzPts val="1691"/>
              <a:buChar char="-"/>
            </a:pPr>
            <a:r>
              <a:rPr lang="en" sz="1691" dirty="0"/>
              <a:t>Corregir planes por el evidenciamiento de errores</a:t>
            </a:r>
            <a:endParaRPr sz="1691" dirty="0"/>
          </a:p>
          <a:p>
            <a:pPr marL="457200" marR="0" lvl="0" indent="-335995" algn="l" rtl="0">
              <a:lnSpc>
                <a:spcPct val="115000"/>
              </a:lnSpc>
              <a:spcBef>
                <a:spcPts val="0"/>
              </a:spcBef>
              <a:spcAft>
                <a:spcPts val="0"/>
              </a:spcAft>
              <a:buSzPts val="1691"/>
              <a:buChar char="-"/>
            </a:pPr>
            <a:r>
              <a:rPr lang="en" sz="1691" dirty="0"/>
              <a:t>Evaluar si las metas y objetivos son alcanzables realmentes y tomar acciones al respecto</a:t>
            </a:r>
            <a:endParaRPr sz="3732"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Análisis de las desviaciones favorables</a:t>
            </a:r>
            <a:endParaRPr sz="2040"/>
          </a:p>
        </p:txBody>
      </p:sp>
      <p:sp>
        <p:nvSpPr>
          <p:cNvPr id="249" name="Google Shape;249;p40"/>
          <p:cNvSpPr txBox="1">
            <a:spLocks noGrp="1"/>
          </p:cNvSpPr>
          <p:nvPr>
            <p:ph type="body" idx="1"/>
          </p:nvPr>
        </p:nvSpPr>
        <p:spPr>
          <a:xfrm>
            <a:off x="779900" y="1803037"/>
            <a:ext cx="7688700" cy="32532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sz="1691" dirty="0"/>
              <a:t>Permite</a:t>
            </a:r>
            <a:endParaRPr sz="1691" dirty="0"/>
          </a:p>
          <a:p>
            <a:pPr marL="457200" marR="0" lvl="0" indent="-335995" algn="l" rtl="0">
              <a:lnSpc>
                <a:spcPct val="115000"/>
              </a:lnSpc>
              <a:spcBef>
                <a:spcPts val="0"/>
              </a:spcBef>
              <a:spcAft>
                <a:spcPts val="0"/>
              </a:spcAft>
              <a:buSzPts val="1691"/>
              <a:buAutoNum type="arabicPeriod"/>
            </a:pPr>
            <a:r>
              <a:rPr lang="en" sz="1691" dirty="0"/>
              <a:t>Ajustar los planes</a:t>
            </a:r>
            <a:endParaRPr sz="1691" dirty="0"/>
          </a:p>
          <a:p>
            <a:pPr marL="457200" marR="0" lvl="0" indent="-335995" algn="l" rtl="0">
              <a:lnSpc>
                <a:spcPct val="115000"/>
              </a:lnSpc>
              <a:spcBef>
                <a:spcPts val="0"/>
              </a:spcBef>
              <a:spcAft>
                <a:spcPts val="0"/>
              </a:spcAft>
              <a:buSzPts val="1691"/>
              <a:buAutoNum type="arabicPeriod"/>
            </a:pPr>
            <a:r>
              <a:rPr lang="en" sz="1691" dirty="0"/>
              <a:t>Vigilar el funcionamiento de las actividades</a:t>
            </a:r>
            <a:endParaRPr sz="1691" dirty="0"/>
          </a:p>
          <a:p>
            <a:pPr marL="457200" marR="0" lvl="0" indent="-335995" algn="l" rtl="0">
              <a:lnSpc>
                <a:spcPct val="115000"/>
              </a:lnSpc>
              <a:spcBef>
                <a:spcPts val="0"/>
              </a:spcBef>
              <a:spcAft>
                <a:spcPts val="0"/>
              </a:spcAft>
              <a:buSzPts val="1691"/>
              <a:buAutoNum type="arabicPeriod"/>
            </a:pPr>
            <a:r>
              <a:rPr lang="en" sz="1691" dirty="0"/>
              <a:t>Detectar y señalar desviaciones importantes</a:t>
            </a:r>
            <a:endParaRPr sz="1691" dirty="0"/>
          </a:p>
          <a:p>
            <a:pPr marL="457200" marR="0" lvl="0" indent="-335995" algn="l" rtl="0">
              <a:lnSpc>
                <a:spcPct val="115000"/>
              </a:lnSpc>
              <a:spcBef>
                <a:spcPts val="0"/>
              </a:spcBef>
              <a:spcAft>
                <a:spcPts val="0"/>
              </a:spcAft>
              <a:buSzPts val="1691"/>
              <a:buAutoNum type="arabicPeriod"/>
            </a:pPr>
            <a:r>
              <a:rPr lang="en" sz="1691" dirty="0"/>
              <a:t>Analizar e informar sus causas</a:t>
            </a:r>
            <a:endParaRPr sz="3732"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marR="0" lvl="0" indent="0" algn="l" rtl="0">
              <a:lnSpc>
                <a:spcPct val="115000"/>
              </a:lnSpc>
              <a:spcBef>
                <a:spcPts val="0"/>
              </a:spcBef>
              <a:spcAft>
                <a:spcPts val="0"/>
              </a:spcAft>
              <a:buNone/>
            </a:pPr>
            <a:endParaRPr dirty="0"/>
          </a:p>
          <a:p>
            <a:pPr marL="0" lvl="0" indent="0" algn="l" rtl="0">
              <a:spcBef>
                <a:spcPts val="0"/>
              </a:spcBef>
              <a:spcAft>
                <a:spcPts val="0"/>
              </a:spcAft>
              <a:buNone/>
            </a:pPr>
            <a:r>
              <a:rPr lang="en" b="1" dirty="0"/>
              <a:t>El proceso de control lleva a nuevas tomas de decisiones</a:t>
            </a:r>
            <a:endParaRPr b="1"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La información</a:t>
            </a:r>
            <a:endParaRPr sz="2040"/>
          </a:p>
        </p:txBody>
      </p:sp>
      <p:sp>
        <p:nvSpPr>
          <p:cNvPr id="255" name="Google Shape;255;p41"/>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15000"/>
              </a:lnSpc>
              <a:spcBef>
                <a:spcPts val="0"/>
              </a:spcBef>
              <a:spcAft>
                <a:spcPts val="0"/>
              </a:spcAft>
              <a:buNone/>
            </a:pPr>
            <a:endParaRPr sz="1691"/>
          </a:p>
          <a:p>
            <a:pPr marL="457200" marR="0" lvl="0" indent="-311831" algn="l" rtl="0">
              <a:lnSpc>
                <a:spcPct val="115000"/>
              </a:lnSpc>
              <a:spcBef>
                <a:spcPts val="0"/>
              </a:spcBef>
              <a:spcAft>
                <a:spcPts val="0"/>
              </a:spcAft>
              <a:buSzPct val="100000"/>
              <a:buAutoNum type="arabicPeriod"/>
            </a:pPr>
            <a:r>
              <a:rPr lang="en" sz="1691"/>
              <a:t>Permite tomar buenas decisiones</a:t>
            </a:r>
            <a:endParaRPr sz="1691"/>
          </a:p>
          <a:p>
            <a:pPr marL="457200" marR="0" lvl="0" indent="-311831" algn="l" rtl="0">
              <a:lnSpc>
                <a:spcPct val="115000"/>
              </a:lnSpc>
              <a:spcBef>
                <a:spcPts val="0"/>
              </a:spcBef>
              <a:spcAft>
                <a:spcPts val="0"/>
              </a:spcAft>
              <a:buSzPct val="100000"/>
              <a:buAutoNum type="arabicPeriod"/>
            </a:pPr>
            <a:r>
              <a:rPr lang="en" sz="1691"/>
              <a:t>Elemento imprescindible para el planeamiento y es también producto del proceso de control</a:t>
            </a:r>
            <a:endParaRPr sz="1691"/>
          </a:p>
          <a:p>
            <a:pPr marL="457200" marR="0" lvl="0" indent="-311831" algn="l" rtl="0">
              <a:lnSpc>
                <a:spcPct val="115000"/>
              </a:lnSpc>
              <a:spcBef>
                <a:spcPts val="0"/>
              </a:spcBef>
              <a:spcAft>
                <a:spcPts val="0"/>
              </a:spcAft>
              <a:buSzPct val="100000"/>
              <a:buAutoNum type="arabicPeriod"/>
            </a:pPr>
            <a:r>
              <a:rPr lang="en" sz="1691"/>
              <a:t>Esencial en la gestión administrativa</a:t>
            </a:r>
            <a:endParaRPr sz="1691"/>
          </a:p>
          <a:p>
            <a:pPr marL="457200" marR="0" lvl="0" indent="-311831" algn="l" rtl="0">
              <a:lnSpc>
                <a:spcPct val="115000"/>
              </a:lnSpc>
              <a:spcBef>
                <a:spcPts val="0"/>
              </a:spcBef>
              <a:spcAft>
                <a:spcPts val="0"/>
              </a:spcAft>
              <a:buSzPct val="100000"/>
              <a:buAutoNum type="arabicPeriod"/>
            </a:pPr>
            <a:r>
              <a:rPr lang="en" sz="1691"/>
              <a:t>Debe disminuir la incertidumbre</a:t>
            </a:r>
            <a:endParaRPr sz="1691"/>
          </a:p>
          <a:p>
            <a:pPr marL="0" lvl="0" indent="0" algn="l" rtl="0">
              <a:spcBef>
                <a:spcPts val="0"/>
              </a:spcBef>
              <a:spcAft>
                <a:spcPts val="0"/>
              </a:spcAft>
              <a:buNone/>
            </a:pPr>
            <a:endParaRPr sz="1691"/>
          </a:p>
          <a:p>
            <a:pPr marL="0" lvl="0" indent="0" algn="l" rtl="0">
              <a:spcBef>
                <a:spcPts val="1200"/>
              </a:spcBef>
              <a:spcAft>
                <a:spcPts val="0"/>
              </a:spcAft>
              <a:buNone/>
            </a:pPr>
            <a:r>
              <a:rPr lang="en" sz="1691" b="1"/>
              <a:t>Clasificación</a:t>
            </a:r>
            <a:endParaRPr sz="1691" b="1"/>
          </a:p>
          <a:p>
            <a:pPr marL="457200" lvl="0" indent="-311831" algn="l" rtl="0">
              <a:spcBef>
                <a:spcPts val="1200"/>
              </a:spcBef>
              <a:spcAft>
                <a:spcPts val="0"/>
              </a:spcAft>
              <a:buSzPct val="100000"/>
              <a:buAutoNum type="arabicPeriod"/>
            </a:pPr>
            <a:r>
              <a:rPr lang="en" sz="1691"/>
              <a:t>Información patrimonial</a:t>
            </a:r>
            <a:endParaRPr sz="1691"/>
          </a:p>
          <a:p>
            <a:pPr marL="457200" lvl="0" indent="-311831" algn="l" rtl="0">
              <a:spcBef>
                <a:spcPts val="0"/>
              </a:spcBef>
              <a:spcAft>
                <a:spcPts val="0"/>
              </a:spcAft>
              <a:buSzPct val="100000"/>
              <a:buAutoNum type="arabicPeriod"/>
            </a:pPr>
            <a:r>
              <a:rPr lang="en" sz="1691"/>
              <a:t>Otra información</a:t>
            </a: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Antes que nada..</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11150" algn="l" rtl="0">
              <a:spcBef>
                <a:spcPts val="1200"/>
              </a:spcBef>
              <a:spcAft>
                <a:spcPts val="0"/>
              </a:spcAft>
              <a:buSzPts val="1300"/>
              <a:buChar char="-"/>
            </a:pPr>
            <a:r>
              <a:rPr lang="en"/>
              <a:t>Tenemos alumnos nuevos?</a:t>
            </a:r>
            <a:endParaRPr/>
          </a:p>
          <a:p>
            <a:pPr marL="457200" lvl="0" indent="-311150" algn="l" rtl="0">
              <a:spcBef>
                <a:spcPts val="0"/>
              </a:spcBef>
              <a:spcAft>
                <a:spcPts val="0"/>
              </a:spcAft>
              <a:buSzPts val="1300"/>
              <a:buChar char="-"/>
            </a:pPr>
            <a:r>
              <a:rPr lang="en"/>
              <a:t>Todos tienen acceso a UAI Ultra y al Mail institucional?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El control patrimonial</a:t>
            </a:r>
            <a:endParaRPr sz="2040"/>
          </a:p>
        </p:txBody>
      </p:sp>
      <p:sp>
        <p:nvSpPr>
          <p:cNvPr id="261" name="Google Shape;261;p42"/>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691"/>
              <a:t>Apunta a la vigilancia sobre los recursos y obligaciones de la sociedad, incluyendo lo que no es objeto de la toma de decisiones.</a:t>
            </a:r>
            <a:endParaRPr sz="1691"/>
          </a:p>
          <a:p>
            <a:pPr marL="0" lvl="0" indent="0" algn="l" rtl="0">
              <a:spcBef>
                <a:spcPts val="1200"/>
              </a:spcBef>
              <a:spcAft>
                <a:spcPts val="0"/>
              </a:spcAft>
              <a:buNone/>
            </a:pPr>
            <a:endParaRPr sz="1691"/>
          </a:p>
          <a:p>
            <a:pPr marL="0" lvl="0" indent="0" algn="l" rtl="0">
              <a:spcBef>
                <a:spcPts val="1200"/>
              </a:spcBef>
              <a:spcAft>
                <a:spcPts val="0"/>
              </a:spcAft>
              <a:buNone/>
            </a:pPr>
            <a:r>
              <a:rPr lang="en" sz="1691" b="1"/>
              <a:t>Para esto es necesario saber:</a:t>
            </a:r>
            <a:endParaRPr sz="1691" b="1"/>
          </a:p>
          <a:p>
            <a:pPr marL="457200" lvl="0" indent="-319886" algn="l" rtl="0">
              <a:spcBef>
                <a:spcPts val="1200"/>
              </a:spcBef>
              <a:spcAft>
                <a:spcPts val="0"/>
              </a:spcAft>
              <a:buSzPct val="100000"/>
              <a:buChar char="-"/>
            </a:pPr>
            <a:r>
              <a:rPr lang="en" sz="1691"/>
              <a:t>Monto efectivo de caja</a:t>
            </a:r>
            <a:endParaRPr sz="1691"/>
          </a:p>
          <a:p>
            <a:pPr marL="457200" lvl="0" indent="-319886" algn="l" rtl="0">
              <a:spcBef>
                <a:spcPts val="0"/>
              </a:spcBef>
              <a:spcAft>
                <a:spcPts val="0"/>
              </a:spcAft>
              <a:buSzPct val="100000"/>
              <a:buChar char="-"/>
            </a:pPr>
            <a:r>
              <a:rPr lang="en" sz="1691"/>
              <a:t>Control de stock</a:t>
            </a:r>
            <a:endParaRPr sz="1691"/>
          </a:p>
          <a:p>
            <a:pPr marL="457200" lvl="0" indent="-319886" algn="l" rtl="0">
              <a:spcBef>
                <a:spcPts val="0"/>
              </a:spcBef>
              <a:spcAft>
                <a:spcPts val="0"/>
              </a:spcAft>
              <a:buSzPct val="100000"/>
              <a:buChar char="-"/>
            </a:pPr>
            <a:r>
              <a:rPr lang="en" sz="1691"/>
              <a:t>Control de maquinaria</a:t>
            </a:r>
            <a:endParaRPr sz="1691"/>
          </a:p>
          <a:p>
            <a:pPr marL="457200" lvl="0" indent="-319886" algn="l" rtl="0">
              <a:spcBef>
                <a:spcPts val="0"/>
              </a:spcBef>
              <a:spcAft>
                <a:spcPts val="0"/>
              </a:spcAft>
              <a:buSzPct val="100000"/>
              <a:buChar char="-"/>
            </a:pPr>
            <a:r>
              <a:rPr lang="en" sz="1691"/>
              <a:t>Detalle de bienes en poder de terceros</a:t>
            </a: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Bienes en poder de terceros</a:t>
            </a:r>
            <a:endParaRPr sz="2040"/>
          </a:p>
        </p:txBody>
      </p:sp>
      <p:sp>
        <p:nvSpPr>
          <p:cNvPr id="267" name="Google Shape;267;p43"/>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691"/>
              <a:t>Susceptibles a robos, extravío o destrucción</a:t>
            </a:r>
            <a:endParaRPr sz="1691"/>
          </a:p>
          <a:p>
            <a:pPr marL="0" lvl="0" indent="0" algn="l" rtl="0">
              <a:spcBef>
                <a:spcPts val="1200"/>
              </a:spcBef>
              <a:spcAft>
                <a:spcPts val="0"/>
              </a:spcAft>
              <a:buNone/>
            </a:pPr>
            <a:endParaRPr sz="1691"/>
          </a:p>
          <a:p>
            <a:pPr marL="0" lvl="0" indent="0" algn="l" rtl="0">
              <a:spcBef>
                <a:spcPts val="1200"/>
              </a:spcBef>
              <a:spcAft>
                <a:spcPts val="0"/>
              </a:spcAft>
              <a:buNone/>
            </a:pPr>
            <a:r>
              <a:rPr lang="en" sz="1691" b="1"/>
              <a:t>Pueden ser:</a:t>
            </a:r>
            <a:endParaRPr sz="1691" b="1"/>
          </a:p>
          <a:p>
            <a:pPr marL="457200" lvl="0" indent="-327940" algn="l" rtl="0">
              <a:spcBef>
                <a:spcPts val="1200"/>
              </a:spcBef>
              <a:spcAft>
                <a:spcPts val="0"/>
              </a:spcAft>
              <a:buSzPct val="100000"/>
              <a:buChar char="-"/>
            </a:pPr>
            <a:r>
              <a:rPr lang="en" sz="1691"/>
              <a:t>Mercaderías en consignación</a:t>
            </a:r>
            <a:endParaRPr sz="1691"/>
          </a:p>
          <a:p>
            <a:pPr marL="457200" lvl="0" indent="-327940" algn="l" rtl="0">
              <a:spcBef>
                <a:spcPts val="0"/>
              </a:spcBef>
              <a:spcAft>
                <a:spcPts val="0"/>
              </a:spcAft>
              <a:buSzPct val="100000"/>
              <a:buChar char="-"/>
            </a:pPr>
            <a:r>
              <a:rPr lang="en" sz="1691"/>
              <a:t>Matrices para la fabricación de determinadas piezas</a:t>
            </a:r>
            <a:endParaRPr sz="1691"/>
          </a:p>
          <a:p>
            <a:pPr marL="457200" lvl="0" indent="-327940" algn="l" rtl="0">
              <a:spcBef>
                <a:spcPts val="0"/>
              </a:spcBef>
              <a:spcAft>
                <a:spcPts val="0"/>
              </a:spcAft>
              <a:buSzPct val="100000"/>
              <a:buChar char="-"/>
            </a:pPr>
            <a:r>
              <a:rPr lang="en" sz="1691"/>
              <a:t>Materias primas recibidas para realizar trabajos por el sistema fasson </a:t>
            </a:r>
            <a:endParaRPr sz="1691"/>
          </a:p>
          <a:p>
            <a:pPr marL="914400" lvl="1" indent="-327940" algn="l" rtl="0">
              <a:spcBef>
                <a:spcPts val="0"/>
              </a:spcBef>
              <a:spcAft>
                <a:spcPts val="0"/>
              </a:spcAft>
              <a:buSzPct val="100000"/>
              <a:buChar char="-"/>
            </a:pPr>
            <a:r>
              <a:rPr lang="en" sz="1691"/>
              <a:t>Fassón: Manufactura por pedido de un tercero</a:t>
            </a: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Conclusión</a:t>
            </a:r>
            <a:endParaRPr sz="2040"/>
          </a:p>
        </p:txBody>
      </p:sp>
      <p:sp>
        <p:nvSpPr>
          <p:cNvPr id="273" name="Google Shape;273;p44"/>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914400" lvl="1" indent="-335995" algn="l" rtl="0">
              <a:spcBef>
                <a:spcPts val="0"/>
              </a:spcBef>
              <a:spcAft>
                <a:spcPts val="0"/>
              </a:spcAft>
              <a:buSzPts val="1691"/>
              <a:buChar char="-"/>
            </a:pPr>
            <a:r>
              <a:rPr lang="en" sz="1691"/>
              <a:t>El sistema contable forma parte del sistema de información</a:t>
            </a:r>
            <a:endParaRPr sz="1691"/>
          </a:p>
          <a:p>
            <a:pPr marL="914400" lvl="1" indent="-335995" algn="l" rtl="0">
              <a:spcBef>
                <a:spcPts val="0"/>
              </a:spcBef>
              <a:spcAft>
                <a:spcPts val="0"/>
              </a:spcAft>
              <a:buSzPts val="1691"/>
              <a:buChar char="-"/>
            </a:pPr>
            <a:r>
              <a:rPr lang="en" sz="1691"/>
              <a:t>Brinda información para la toma de decisiones y el control patrimonial</a:t>
            </a: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Ejemplo 1</a:t>
            </a:r>
            <a:endParaRPr sz="2040"/>
          </a:p>
        </p:txBody>
      </p:sp>
      <p:sp>
        <p:nvSpPr>
          <p:cNvPr id="279" name="Google Shape;279;p45"/>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pic>
        <p:nvPicPr>
          <p:cNvPr id="280" name="Google Shape;280;p45"/>
          <p:cNvPicPr preferRelativeResize="0"/>
          <p:nvPr/>
        </p:nvPicPr>
        <p:blipFill>
          <a:blip r:embed="rId3">
            <a:alphaModFix/>
          </a:blip>
          <a:stretch>
            <a:fillRect/>
          </a:stretch>
        </p:blipFill>
        <p:spPr>
          <a:xfrm>
            <a:off x="2131850" y="1001350"/>
            <a:ext cx="6288250" cy="4046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Ejemplo 2</a:t>
            </a:r>
            <a:endParaRPr sz="2040"/>
          </a:p>
        </p:txBody>
      </p:sp>
      <p:sp>
        <p:nvSpPr>
          <p:cNvPr id="286" name="Google Shape;286;p46"/>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pic>
        <p:nvPicPr>
          <p:cNvPr id="287" name="Google Shape;287;p46"/>
          <p:cNvPicPr preferRelativeResize="0"/>
          <p:nvPr/>
        </p:nvPicPr>
        <p:blipFill>
          <a:blip r:embed="rId3">
            <a:alphaModFix/>
          </a:blip>
          <a:stretch>
            <a:fillRect/>
          </a:stretch>
        </p:blipFill>
        <p:spPr>
          <a:xfrm>
            <a:off x="2283600" y="1072225"/>
            <a:ext cx="6597099" cy="3971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Unidad 2, Contabilidad e información contable</a:t>
            </a:r>
            <a:endParaRPr sz="2040"/>
          </a:p>
        </p:txBody>
      </p:sp>
      <p:sp>
        <p:nvSpPr>
          <p:cNvPr id="293" name="Google Shape;293;p47"/>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91"/>
              <a:t>Para la correcta administración de una empresa es necesario un buen </a:t>
            </a:r>
            <a:r>
              <a:rPr lang="en" sz="1691" b="1"/>
              <a:t>sistema de información</a:t>
            </a:r>
            <a:endParaRPr sz="1691" b="1"/>
          </a:p>
          <a:p>
            <a:pPr marL="457200" lvl="0" indent="-335995" algn="l" rtl="0">
              <a:spcBef>
                <a:spcPts val="1200"/>
              </a:spcBef>
              <a:spcAft>
                <a:spcPts val="0"/>
              </a:spcAft>
              <a:buSzPts val="1691"/>
              <a:buChar char="-"/>
            </a:pPr>
            <a:r>
              <a:rPr lang="en" sz="1691" b="1"/>
              <a:t>Sistema contable</a:t>
            </a:r>
            <a:r>
              <a:rPr lang="en" sz="1691"/>
              <a:t> = Pieza indispensable</a:t>
            </a:r>
            <a:endParaRPr sz="1691"/>
          </a:p>
          <a:p>
            <a:pPr marL="914400" lvl="1" indent="-335995" algn="l" rtl="0">
              <a:spcBef>
                <a:spcPts val="0"/>
              </a:spcBef>
              <a:spcAft>
                <a:spcPts val="0"/>
              </a:spcAft>
              <a:buSzPts val="1691"/>
              <a:buChar char="-"/>
            </a:pPr>
            <a:r>
              <a:rPr lang="en" sz="1691"/>
              <a:t>Capta y procesa datos que se refieren a:</a:t>
            </a:r>
            <a:endParaRPr sz="1691"/>
          </a:p>
          <a:p>
            <a:pPr marL="1371600" lvl="2" indent="-335995" algn="l" rtl="0">
              <a:spcBef>
                <a:spcPts val="0"/>
              </a:spcBef>
              <a:spcAft>
                <a:spcPts val="0"/>
              </a:spcAft>
              <a:buSzPts val="1691"/>
              <a:buChar char="-"/>
            </a:pPr>
            <a:r>
              <a:rPr lang="en" sz="1691"/>
              <a:t>Patrimonio y evolución con el tiempo</a:t>
            </a:r>
            <a:endParaRPr sz="1691"/>
          </a:p>
          <a:p>
            <a:pPr marL="1371600" lvl="2" indent="-335995" algn="l" rtl="0">
              <a:spcBef>
                <a:spcPts val="0"/>
              </a:spcBef>
              <a:spcAft>
                <a:spcPts val="0"/>
              </a:spcAft>
              <a:buSzPts val="1691"/>
              <a:buChar char="-"/>
            </a:pPr>
            <a:r>
              <a:rPr lang="en" sz="1691"/>
              <a:t>Bienes propietarios de terceros</a:t>
            </a:r>
            <a:endParaRPr sz="1691"/>
          </a:p>
          <a:p>
            <a:pPr marL="1371600" lvl="2" indent="-335995" algn="l" rtl="0">
              <a:spcBef>
                <a:spcPts val="0"/>
              </a:spcBef>
              <a:spcAft>
                <a:spcPts val="0"/>
              </a:spcAft>
              <a:buSzPts val="1691"/>
              <a:buChar char="-"/>
            </a:pPr>
            <a:r>
              <a:rPr lang="en" sz="1691"/>
              <a:t>Contingencias</a:t>
            </a: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La administración…</a:t>
            </a:r>
            <a:endParaRPr sz="2040"/>
          </a:p>
        </p:txBody>
      </p:sp>
      <p:sp>
        <p:nvSpPr>
          <p:cNvPr id="299" name="Google Shape;299;p48"/>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a:bodyPr>
          <a:lstStyle/>
          <a:p>
            <a:pPr marL="457200" lvl="0" indent="-335995" algn="l" rtl="0">
              <a:spcBef>
                <a:spcPts val="0"/>
              </a:spcBef>
              <a:spcAft>
                <a:spcPts val="0"/>
              </a:spcAft>
              <a:buSzPts val="1691"/>
              <a:buChar char="-"/>
            </a:pPr>
            <a:r>
              <a:rPr lang="en" sz="1691"/>
              <a:t>Evalúa datos procesados para tomar nuevas decisiones</a:t>
            </a:r>
            <a:endParaRPr sz="1691"/>
          </a:p>
          <a:p>
            <a:pPr marL="457200" lvl="0" indent="-335995" algn="l" rtl="0">
              <a:spcBef>
                <a:spcPts val="0"/>
              </a:spcBef>
              <a:spcAft>
                <a:spcPts val="0"/>
              </a:spcAft>
              <a:buSzPts val="1691"/>
              <a:buChar char="-"/>
            </a:pPr>
            <a:r>
              <a:rPr lang="en" sz="1691"/>
              <a:t>Vigila eficazmente sus recursos y obligaciones (control patrimonial)</a:t>
            </a: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Pero…</a:t>
            </a:r>
            <a:endParaRPr sz="2040"/>
          </a:p>
        </p:txBody>
      </p:sp>
      <p:sp>
        <p:nvSpPr>
          <p:cNvPr id="305" name="Google Shape;305;p49"/>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000"/>
              <a:t>La contabilidad no produce toda la información necesaria para la entidad y los terceros interesados</a:t>
            </a:r>
            <a:endParaRPr sz="6000"/>
          </a:p>
          <a:p>
            <a:pPr marL="914400" lvl="1" indent="-323850" algn="l" rtl="0">
              <a:spcBef>
                <a:spcPts val="1200"/>
              </a:spcBef>
              <a:spcAft>
                <a:spcPts val="0"/>
              </a:spcAft>
              <a:buSzPct val="100000"/>
              <a:buChar char="-"/>
            </a:pPr>
            <a:r>
              <a:rPr lang="en" sz="6000"/>
              <a:t>Para tomar buenas decisiones también se necesitan datos no contables como factores externos, competencia, etc</a:t>
            </a:r>
            <a:endParaRPr sz="6000"/>
          </a:p>
          <a:p>
            <a:pPr marL="914400" lvl="1" indent="-323850" algn="l" rtl="0">
              <a:spcBef>
                <a:spcPts val="0"/>
              </a:spcBef>
              <a:spcAft>
                <a:spcPts val="0"/>
              </a:spcAft>
              <a:buSzPct val="100000"/>
              <a:buChar char="-"/>
            </a:pPr>
            <a:r>
              <a:rPr lang="en" sz="6000"/>
              <a:t>Para la evaluación de la eficacia de los administradores también se debe considerar la acción de variables que los tomadores de decisiones no controlan y de los cuales se registran efectos más que causas</a:t>
            </a:r>
            <a:endParaRPr sz="6000"/>
          </a:p>
          <a:p>
            <a:pPr marL="914400" lvl="1" indent="-323850" algn="l" rtl="0">
              <a:spcBef>
                <a:spcPts val="0"/>
              </a:spcBef>
              <a:spcAft>
                <a:spcPts val="0"/>
              </a:spcAft>
              <a:buSzPct val="100000"/>
              <a:buChar char="-"/>
            </a:pPr>
            <a:r>
              <a:rPr lang="en" sz="6000"/>
              <a:t>Un sistema contable muestra un comportamiento a lo largo del tiempo pero no indica el por qué</a:t>
            </a:r>
            <a:endParaRPr sz="6000"/>
          </a:p>
          <a:p>
            <a:pPr marL="914400" lvl="1" indent="-323850" algn="l" rtl="0">
              <a:spcBef>
                <a:spcPts val="0"/>
              </a:spcBef>
              <a:spcAft>
                <a:spcPts val="0"/>
              </a:spcAft>
              <a:buSzPct val="100000"/>
              <a:buChar char="-"/>
            </a:pPr>
            <a:r>
              <a:rPr lang="en" sz="6000"/>
              <a:t>Es necesario disponer de un buen control de gestión, donde el control patrimonial compara periódicamente datos contables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El objetivo básico de la contabilidad</a:t>
            </a:r>
            <a:endParaRPr sz="2040"/>
          </a:p>
        </p:txBody>
      </p:sp>
      <p:sp>
        <p:nvSpPr>
          <p:cNvPr id="317" name="Google Shape;317;p51"/>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914400" lvl="1" indent="-323850" algn="l" rtl="0">
              <a:spcBef>
                <a:spcPts val="0"/>
              </a:spcBef>
              <a:spcAft>
                <a:spcPts val="0"/>
              </a:spcAft>
              <a:buSzPct val="100000"/>
              <a:buChar char="-"/>
            </a:pPr>
            <a:r>
              <a:rPr lang="en" sz="6000"/>
              <a:t>Brinda información útil para la toma de decisiones y el control, referida al patrimonio</a:t>
            </a:r>
            <a:endParaRPr sz="6000"/>
          </a:p>
          <a:p>
            <a:pPr marL="0" lvl="0" indent="0" algn="l" rtl="0">
              <a:spcBef>
                <a:spcPts val="1200"/>
              </a:spcBef>
              <a:spcAft>
                <a:spcPts val="0"/>
              </a:spcAft>
              <a:buNone/>
            </a:pPr>
            <a:endParaRPr sz="6000"/>
          </a:p>
          <a:p>
            <a:pPr marL="914400" lvl="1" indent="-323850" algn="l" rtl="0">
              <a:spcBef>
                <a:spcPts val="1200"/>
              </a:spcBef>
              <a:spcAft>
                <a:spcPts val="0"/>
              </a:spcAft>
              <a:buSzPct val="100000"/>
              <a:buChar char="-"/>
            </a:pPr>
            <a:r>
              <a:rPr lang="en" sz="6000"/>
              <a:t>Para Garcia Casella (Primer presidente de la Academia de Contabilidad) la contabilidad debería</a:t>
            </a:r>
            <a:endParaRPr sz="6000"/>
          </a:p>
          <a:p>
            <a:pPr marL="1371600" lvl="2" indent="-323850" algn="l" rtl="0">
              <a:spcBef>
                <a:spcPts val="0"/>
              </a:spcBef>
              <a:spcAft>
                <a:spcPts val="0"/>
              </a:spcAft>
              <a:buSzPct val="100000"/>
              <a:buChar char="-"/>
            </a:pPr>
            <a:r>
              <a:rPr lang="en" sz="6000"/>
              <a:t>Ser un sistema de información integrado con vistas al planeamiento y el control de gestión y ocupándose del cumplimiento de los objetivos</a:t>
            </a:r>
            <a:endParaRPr sz="6000"/>
          </a:p>
          <a:p>
            <a:pPr marL="1371600" lvl="2" indent="-323850" algn="l" rtl="0">
              <a:spcBef>
                <a:spcPts val="0"/>
              </a:spcBef>
              <a:spcAft>
                <a:spcPts val="0"/>
              </a:spcAft>
              <a:buSzPct val="100000"/>
              <a:buChar char="-"/>
            </a:pPr>
            <a:r>
              <a:rPr lang="en" sz="6000"/>
              <a:t>Inclur información predictiva</a:t>
            </a:r>
            <a:endParaRPr sz="6000"/>
          </a:p>
          <a:p>
            <a:pPr marL="1371600" lvl="2" indent="-323850" algn="l" rtl="0">
              <a:spcBef>
                <a:spcPts val="0"/>
              </a:spcBef>
              <a:spcAft>
                <a:spcPts val="0"/>
              </a:spcAft>
              <a:buSzPct val="100000"/>
              <a:buChar char="-"/>
            </a:pPr>
            <a:r>
              <a:rPr lang="en" sz="6000"/>
              <a:t>Aplicar métodos estadísticos</a:t>
            </a:r>
            <a:endParaRPr sz="6000"/>
          </a:p>
          <a:p>
            <a:pPr marL="1371600" lvl="2" indent="-323850" algn="l" rtl="0">
              <a:spcBef>
                <a:spcPts val="0"/>
              </a:spcBef>
              <a:spcAft>
                <a:spcPts val="0"/>
              </a:spcAft>
              <a:buSzPct val="100000"/>
              <a:buChar char="-"/>
            </a:pPr>
            <a:r>
              <a:rPr lang="en" sz="6000"/>
              <a:t>Informas mucho más que el patrimonio</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Definición de contabilidad</a:t>
            </a:r>
            <a:endParaRPr sz="2040"/>
          </a:p>
        </p:txBody>
      </p:sp>
      <p:sp>
        <p:nvSpPr>
          <p:cNvPr id="323" name="Google Shape;323;p52"/>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32500" lnSpcReduction="20000"/>
          </a:bodyPr>
          <a:lstStyle/>
          <a:p>
            <a:pPr marL="914400" lvl="1" indent="-352425" algn="l" rtl="0">
              <a:spcBef>
                <a:spcPts val="0"/>
              </a:spcBef>
              <a:spcAft>
                <a:spcPts val="0"/>
              </a:spcAft>
              <a:buSzPct val="100000"/>
              <a:buChar char="-"/>
            </a:pPr>
            <a:r>
              <a:rPr lang="en" sz="6000"/>
              <a:t>Disciplina que, a partir del procesamiento de datos del patrimonio, bienes de propiedad de terceros en su poder y contingencias, produce información para la toma de decisiones administrativas y de terceros interesados y para la vigilancia de recursos y obligaciones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Acuerdo entre las partes para recuper clase 3 (22/4)</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Solo se aplicará en caso de ser necesario.</a:t>
            </a:r>
            <a:br>
              <a:rPr lang="en"/>
            </a:br>
            <a:br>
              <a:rPr lang="en"/>
            </a:br>
            <a:r>
              <a:rPr lang="en" b="1"/>
              <a:t>Propuestas</a:t>
            </a:r>
            <a:endParaRPr/>
          </a:p>
          <a:p>
            <a:pPr marL="457200" lvl="0" indent="-311150" algn="l" rtl="0">
              <a:spcBef>
                <a:spcPts val="1200"/>
              </a:spcBef>
              <a:spcAft>
                <a:spcPts val="0"/>
              </a:spcAft>
              <a:buSzPts val="1300"/>
              <a:buAutoNum type="arabicParenR"/>
            </a:pPr>
            <a:r>
              <a:rPr lang="en"/>
              <a:t>Arreglar 1 o 2 días durante la semana donde podamos, todos, recuperar la clase</a:t>
            </a:r>
            <a:endParaRPr/>
          </a:p>
          <a:p>
            <a:pPr marL="457200" lvl="0" indent="-311150" algn="l" rtl="0">
              <a:spcBef>
                <a:spcPts val="0"/>
              </a:spcBef>
              <a:spcAft>
                <a:spcPts val="0"/>
              </a:spcAft>
              <a:buSzPts val="1300"/>
              <a:buAutoNum type="arabicParenR"/>
            </a:pPr>
            <a:r>
              <a:rPr lang="en"/>
              <a:t>Post-parcial, quedarnos un rato</a:t>
            </a:r>
            <a:endParaRPr/>
          </a:p>
          <a:p>
            <a:pPr marL="914400" lvl="1" indent="-298450" algn="l" rtl="0">
              <a:spcBef>
                <a:spcPts val="0"/>
              </a:spcBef>
              <a:spcAft>
                <a:spcPts val="0"/>
              </a:spcAft>
              <a:buSzPts val="1100"/>
              <a:buAutoNum type="alphaLcParenR"/>
            </a:pPr>
            <a:r>
              <a:rPr lang="en"/>
              <a:t>8 a 10 parcial</a:t>
            </a:r>
            <a:endParaRPr/>
          </a:p>
          <a:p>
            <a:pPr marL="914400" lvl="1" indent="-298450" algn="l" rtl="0">
              <a:spcBef>
                <a:spcPts val="0"/>
              </a:spcBef>
              <a:spcAft>
                <a:spcPts val="0"/>
              </a:spcAft>
              <a:buSzPts val="1100"/>
              <a:buAutoNum type="alphaLcParenR"/>
            </a:pPr>
            <a:r>
              <a:rPr lang="en"/>
              <a:t>10:30 a 12 recuperamos parte de la clase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Principales pasos del sistema contable</a:t>
            </a:r>
            <a:endParaRPr sz="2040"/>
          </a:p>
        </p:txBody>
      </p:sp>
      <p:sp>
        <p:nvSpPr>
          <p:cNvPr id="329" name="Google Shape;329;p53"/>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10000"/>
          </a:bodyPr>
          <a:lstStyle/>
          <a:p>
            <a:pPr marL="914400" lvl="1" indent="-323850" algn="l" rtl="0">
              <a:spcBef>
                <a:spcPts val="0"/>
              </a:spcBef>
              <a:spcAft>
                <a:spcPts val="0"/>
              </a:spcAft>
              <a:buSzPct val="100000"/>
              <a:buChar char="-"/>
            </a:pPr>
            <a:r>
              <a:rPr lang="en" sz="6000"/>
              <a:t>Detección de los hechos con posibles efectos patrimoniales</a:t>
            </a:r>
            <a:endParaRPr sz="6000"/>
          </a:p>
          <a:p>
            <a:pPr marL="914400" lvl="1" indent="-323850" algn="l" rtl="0">
              <a:spcBef>
                <a:spcPts val="0"/>
              </a:spcBef>
              <a:spcAft>
                <a:spcPts val="0"/>
              </a:spcAft>
              <a:buSzPct val="100000"/>
              <a:buChar char="-"/>
            </a:pPr>
            <a:r>
              <a:rPr lang="en" sz="6000"/>
              <a:t>Su interpretación</a:t>
            </a:r>
            <a:endParaRPr sz="6000"/>
          </a:p>
          <a:p>
            <a:pPr marL="914400" lvl="1" indent="-323850" algn="l" rtl="0">
              <a:spcBef>
                <a:spcPts val="0"/>
              </a:spcBef>
              <a:spcAft>
                <a:spcPts val="0"/>
              </a:spcAft>
              <a:buSzPct val="100000"/>
              <a:buChar char="-"/>
            </a:pPr>
            <a:r>
              <a:rPr lang="en" sz="6000"/>
              <a:t>La medición de dichos efectos</a:t>
            </a:r>
            <a:endParaRPr sz="6000"/>
          </a:p>
          <a:p>
            <a:pPr marL="914400" lvl="1" indent="-323850" algn="l" rtl="0">
              <a:spcBef>
                <a:spcPts val="0"/>
              </a:spcBef>
              <a:spcAft>
                <a:spcPts val="0"/>
              </a:spcAft>
              <a:buSzPct val="100000"/>
              <a:buChar char="-"/>
            </a:pPr>
            <a:r>
              <a:rPr lang="en" sz="6000"/>
              <a:t>La clasificación de los datos</a:t>
            </a:r>
            <a:endParaRPr sz="6000"/>
          </a:p>
          <a:p>
            <a:pPr marL="914400" lvl="1" indent="-323850" algn="l" rtl="0">
              <a:spcBef>
                <a:spcPts val="0"/>
              </a:spcBef>
              <a:spcAft>
                <a:spcPts val="0"/>
              </a:spcAft>
              <a:buSzPct val="100000"/>
              <a:buChar char="-"/>
            </a:pPr>
            <a:r>
              <a:rPr lang="en" sz="6000"/>
              <a:t>Registro y compilación </a:t>
            </a:r>
            <a:endParaRPr sz="6000"/>
          </a:p>
          <a:p>
            <a:pPr marL="914400" lvl="1" indent="-323850" algn="l" rtl="0">
              <a:spcBef>
                <a:spcPts val="0"/>
              </a:spcBef>
              <a:spcAft>
                <a:spcPts val="0"/>
              </a:spcAft>
              <a:buSzPct val="100000"/>
              <a:buChar char="-"/>
            </a:pPr>
            <a:r>
              <a:rPr lang="en" sz="6000"/>
              <a:t>Comunicación</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Otras definiciones hablan de</a:t>
            </a:r>
            <a:endParaRPr sz="2040"/>
          </a:p>
        </p:txBody>
      </p:sp>
      <p:sp>
        <p:nvSpPr>
          <p:cNvPr id="335" name="Google Shape;335;p54"/>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914400" lvl="1" indent="-323850" algn="l" rtl="0">
              <a:spcBef>
                <a:spcPts val="0"/>
              </a:spcBef>
              <a:spcAft>
                <a:spcPts val="0"/>
              </a:spcAft>
              <a:buSzPct val="100000"/>
              <a:buChar char="-"/>
            </a:pPr>
            <a:r>
              <a:rPr lang="en" sz="6000"/>
              <a:t>Medición, registro, comunicación e interpretación de los efectos de actos y hechos susceptibles de cuantificación y con repercusión sobre el patrimonio de la entidad y que determinan ganancias y así contribuir al control de las operaciones y la adecuada toma de decisiones</a:t>
            </a:r>
            <a:endParaRPr sz="6000"/>
          </a:p>
          <a:p>
            <a:pPr marL="914400" lvl="1" indent="-323850" algn="l" rtl="0">
              <a:spcBef>
                <a:spcPts val="0"/>
              </a:spcBef>
              <a:spcAft>
                <a:spcPts val="0"/>
              </a:spcAft>
              <a:buSzPct val="100000"/>
              <a:buChar char="-"/>
            </a:pPr>
            <a:r>
              <a:rPr lang="en" sz="6000"/>
              <a:t>Y más..</a:t>
            </a:r>
            <a:endParaRPr sz="6000"/>
          </a:p>
          <a:p>
            <a:pPr marL="0" lvl="0" indent="0" algn="l" rtl="0">
              <a:spcBef>
                <a:spcPts val="1200"/>
              </a:spcBef>
              <a:spcAft>
                <a:spcPts val="0"/>
              </a:spcAft>
              <a:buNone/>
            </a:pPr>
            <a:r>
              <a:rPr lang="en" sz="6000"/>
              <a:t>Todas las definiciones tienen un punto en común: </a:t>
            </a:r>
            <a:r>
              <a:rPr lang="en" sz="6000" b="1"/>
              <a:t>proporcionar información útil para la toma de decisiones</a:t>
            </a:r>
            <a:endParaRPr sz="6000" b="1"/>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Finalmente, la disciplina contable incluye…</a:t>
            </a:r>
            <a:endParaRPr sz="2040"/>
          </a:p>
        </p:txBody>
      </p:sp>
      <p:sp>
        <p:nvSpPr>
          <p:cNvPr id="341" name="Google Shape;341;p55"/>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40000"/>
          </a:bodyPr>
          <a:lstStyle/>
          <a:p>
            <a:pPr marL="457200" lvl="0" indent="-381000" algn="l" rtl="0">
              <a:spcBef>
                <a:spcPts val="0"/>
              </a:spcBef>
              <a:spcAft>
                <a:spcPts val="0"/>
              </a:spcAft>
              <a:buSzPct val="100000"/>
              <a:buChar char="-"/>
            </a:pPr>
            <a:r>
              <a:rPr lang="en" sz="6000"/>
              <a:t>Fija criterios para medir los recursos y obligaciones </a:t>
            </a:r>
            <a:endParaRPr sz="6000"/>
          </a:p>
          <a:p>
            <a:pPr marL="457200" lvl="0" indent="-381000" algn="l" rtl="0">
              <a:spcBef>
                <a:spcPts val="0"/>
              </a:spcBef>
              <a:spcAft>
                <a:spcPts val="0"/>
              </a:spcAft>
              <a:buSzPct val="100000"/>
              <a:buChar char="-"/>
            </a:pPr>
            <a:r>
              <a:rPr lang="en" sz="6000"/>
              <a:t>Fija criterios para definir el contenido y la forma de los informes contables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Contabilidad, sistemas y subsistemas</a:t>
            </a:r>
            <a:endParaRPr sz="2040"/>
          </a:p>
        </p:txBody>
      </p:sp>
      <p:sp>
        <p:nvSpPr>
          <p:cNvPr id="347" name="Google Shape;347;p56"/>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10000"/>
          </a:bodyPr>
          <a:lstStyle/>
          <a:p>
            <a:pPr marL="457200" lvl="0" indent="-323850" algn="l" rtl="0">
              <a:spcBef>
                <a:spcPts val="0"/>
              </a:spcBef>
              <a:spcAft>
                <a:spcPts val="0"/>
              </a:spcAft>
              <a:buSzPct val="100000"/>
              <a:buChar char="-"/>
            </a:pPr>
            <a:r>
              <a:rPr lang="en" sz="6000"/>
              <a:t>La contabilidad es un sistema</a:t>
            </a:r>
            <a:endParaRPr sz="6000"/>
          </a:p>
          <a:p>
            <a:pPr marL="457200" lvl="0" indent="-323850" algn="l" rtl="0">
              <a:spcBef>
                <a:spcPts val="0"/>
              </a:spcBef>
              <a:spcAft>
                <a:spcPts val="0"/>
              </a:spcAft>
              <a:buSzPct val="100000"/>
              <a:buChar char="-"/>
            </a:pPr>
            <a:r>
              <a:rPr lang="en" sz="6000"/>
              <a:t>Forma parte del sistema de información, así que es un subsistema</a:t>
            </a:r>
            <a:endParaRPr sz="6000"/>
          </a:p>
          <a:p>
            <a:pPr marL="457200" lvl="0" indent="-323850" algn="l" rtl="0">
              <a:spcBef>
                <a:spcPts val="0"/>
              </a:spcBef>
              <a:spcAft>
                <a:spcPts val="0"/>
              </a:spcAft>
              <a:buSzPct val="100000"/>
              <a:buChar char="-"/>
            </a:pPr>
            <a:r>
              <a:rPr lang="en" sz="6000"/>
              <a:t>El sistema de información es un subsistema de la </a:t>
            </a:r>
            <a:r>
              <a:rPr lang="en" sz="6000" b="1"/>
              <a:t>estructura de control interno</a:t>
            </a:r>
            <a:endParaRPr sz="6000" b="1"/>
          </a:p>
          <a:p>
            <a:pPr marL="914400" lvl="1" indent="-323850" algn="l" rtl="0">
              <a:spcBef>
                <a:spcPts val="0"/>
              </a:spcBef>
              <a:spcAft>
                <a:spcPts val="0"/>
              </a:spcAft>
              <a:buSzPct val="100000"/>
              <a:buChar char="-"/>
            </a:pPr>
            <a:r>
              <a:rPr lang="en" sz="6000"/>
              <a:t>Políticas y procedimientos para proveer una seguridad de que los objetivos sean alcanzados</a:t>
            </a:r>
            <a:endParaRPr sz="6000"/>
          </a:p>
          <a:p>
            <a:pPr marL="457200" lvl="0" indent="-323850" algn="l" rtl="0">
              <a:spcBef>
                <a:spcPts val="0"/>
              </a:spcBef>
              <a:spcAft>
                <a:spcPts val="0"/>
              </a:spcAft>
              <a:buSzPct val="100000"/>
              <a:buChar char="-"/>
            </a:pPr>
            <a:r>
              <a:rPr lang="en" sz="6000"/>
              <a:t>En general todos están integrados en sistemas digitales y es difícil su separación</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Ventajas del uso de sistemas</a:t>
            </a:r>
            <a:endParaRPr sz="2040"/>
          </a:p>
        </p:txBody>
      </p:sp>
      <p:sp>
        <p:nvSpPr>
          <p:cNvPr id="353" name="Google Shape;353;p57"/>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10000"/>
          </a:bodyPr>
          <a:lstStyle/>
          <a:p>
            <a:pPr marL="457200" lvl="0" indent="-323850" algn="l" rtl="0">
              <a:spcBef>
                <a:spcPts val="0"/>
              </a:spcBef>
              <a:spcAft>
                <a:spcPts val="0"/>
              </a:spcAft>
              <a:buSzPct val="100000"/>
              <a:buChar char="-"/>
            </a:pPr>
            <a:r>
              <a:rPr lang="en" sz="6000"/>
              <a:t>Facilita el procesamiento de los datos de pedidos y como producto de su trabajo se obtiene:</a:t>
            </a:r>
            <a:endParaRPr sz="6000"/>
          </a:p>
          <a:p>
            <a:pPr marL="914400" lvl="1" indent="-323850" algn="l" rtl="0">
              <a:spcBef>
                <a:spcPts val="0"/>
              </a:spcBef>
              <a:spcAft>
                <a:spcPts val="0"/>
              </a:spcAft>
              <a:buSzPct val="100000"/>
              <a:buChar char="-"/>
            </a:pPr>
            <a:r>
              <a:rPr lang="en" sz="6000"/>
              <a:t>Emisión de facturas, remitos y órdenes de producción</a:t>
            </a:r>
            <a:endParaRPr sz="6000"/>
          </a:p>
          <a:p>
            <a:pPr marL="914400" lvl="1" indent="-323850" algn="l" rtl="0">
              <a:spcBef>
                <a:spcPts val="0"/>
              </a:spcBef>
              <a:spcAft>
                <a:spcPts val="0"/>
              </a:spcAft>
              <a:buSzPct val="100000"/>
              <a:buChar char="-"/>
            </a:pPr>
            <a:r>
              <a:rPr lang="en" sz="6000"/>
              <a:t>Preparación de listados de facturas emitidas, pedidos que no se han podido atender, órdenes de producción y pedidos rechazados</a:t>
            </a:r>
            <a:endParaRPr sz="6000"/>
          </a:p>
          <a:p>
            <a:pPr marL="914400" lvl="1" indent="-323850" algn="l" rtl="0">
              <a:spcBef>
                <a:spcPts val="0"/>
              </a:spcBef>
              <a:spcAft>
                <a:spcPts val="0"/>
              </a:spcAft>
              <a:buSzPct val="100000"/>
              <a:buChar char="-"/>
            </a:pPr>
            <a:r>
              <a:rPr lang="en" sz="6000"/>
              <a:t>Simplifica la actualización de deudas de clientes y stock de productos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Sistemas contables e informes contables</a:t>
            </a:r>
            <a:endParaRPr sz="2040"/>
          </a:p>
        </p:txBody>
      </p:sp>
      <p:sp>
        <p:nvSpPr>
          <p:cNvPr id="359" name="Google Shape;359;p58"/>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La información que producen es comunicada mediante informes contables y estos pueden ser preparados para:</a:t>
            </a:r>
            <a:endParaRPr sz="6000"/>
          </a:p>
          <a:p>
            <a:pPr marL="914400" lvl="1" indent="-323850" algn="l" rtl="0">
              <a:spcBef>
                <a:spcPts val="0"/>
              </a:spcBef>
              <a:spcAft>
                <a:spcPts val="0"/>
              </a:spcAft>
              <a:buSzPct val="100000"/>
              <a:buChar char="-"/>
            </a:pPr>
            <a:r>
              <a:rPr lang="en" sz="6000"/>
              <a:t>Uso exclusivo dentro del ente emisor</a:t>
            </a:r>
            <a:endParaRPr sz="6000"/>
          </a:p>
          <a:p>
            <a:pPr marL="914400" lvl="1" indent="-323850" algn="l" rtl="0">
              <a:spcBef>
                <a:spcPts val="0"/>
              </a:spcBef>
              <a:spcAft>
                <a:spcPts val="0"/>
              </a:spcAft>
              <a:buSzPct val="100000"/>
              <a:buChar char="-"/>
            </a:pPr>
            <a:r>
              <a:rPr lang="en" sz="6000"/>
              <a:t>Suministrados a terceros (estados contables)</a:t>
            </a:r>
            <a:endParaRPr sz="6000"/>
          </a:p>
          <a:p>
            <a:pPr marL="0" lvl="0" indent="0" algn="l" rtl="0">
              <a:spcBef>
                <a:spcPts val="1200"/>
              </a:spcBef>
              <a:spcAft>
                <a:spcPts val="0"/>
              </a:spcAft>
              <a:buNone/>
            </a:pPr>
            <a:endParaRPr sz="6000"/>
          </a:p>
          <a:p>
            <a:pPr marL="457200" lvl="0" indent="-323850" algn="l" rtl="0">
              <a:spcBef>
                <a:spcPts val="1200"/>
              </a:spcBef>
              <a:spcAft>
                <a:spcPts val="0"/>
              </a:spcAft>
              <a:buSzPct val="100000"/>
              <a:buChar char="-"/>
            </a:pPr>
            <a:r>
              <a:rPr lang="en" sz="6000"/>
              <a:t>Estos informes pueden incluir datos no contables</a:t>
            </a:r>
            <a:endParaRPr sz="6000"/>
          </a:p>
          <a:p>
            <a:pPr marL="914400" lvl="1" indent="-323850" algn="l" rtl="0">
              <a:spcBef>
                <a:spcPts val="0"/>
              </a:spcBef>
              <a:spcAft>
                <a:spcPts val="0"/>
              </a:spcAft>
              <a:buSzPct val="100000"/>
              <a:buChar char="-"/>
            </a:pPr>
            <a:r>
              <a:rPr lang="en" sz="6000"/>
              <a:t>Notas referidas a compromisos futurs, restricciones, normas legales, etc</a:t>
            </a:r>
            <a:endParaRPr sz="6000"/>
          </a:p>
          <a:p>
            <a:pPr marL="914400" lvl="1" indent="-323850" algn="l" rtl="0">
              <a:spcBef>
                <a:spcPts val="0"/>
              </a:spcBef>
              <a:spcAft>
                <a:spcPts val="0"/>
              </a:spcAft>
              <a:buSzPct val="100000"/>
              <a:buChar char="-"/>
            </a:pPr>
            <a:r>
              <a:rPr lang="en" sz="6000"/>
              <a:t>Informes gerenciales pueden incluir datos presupuestados, diferencias con datos reales y explicaciones de las variaciones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Emisores de informes contables</a:t>
            </a:r>
            <a:endParaRPr sz="2040"/>
          </a:p>
        </p:txBody>
      </p:sp>
      <p:sp>
        <p:nvSpPr>
          <p:cNvPr id="365" name="Google Shape;365;p59"/>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40000"/>
          </a:bodyPr>
          <a:lstStyle/>
          <a:p>
            <a:pPr marL="457200" lvl="0" indent="-381000" algn="l" rtl="0">
              <a:spcBef>
                <a:spcPts val="0"/>
              </a:spcBef>
              <a:spcAft>
                <a:spcPts val="0"/>
              </a:spcAft>
              <a:buSzPct val="100000"/>
              <a:buChar char="-"/>
            </a:pPr>
            <a:r>
              <a:rPr lang="en" sz="6000"/>
              <a:t>Cualquier ente que tenga un patrimonio</a:t>
            </a:r>
            <a:endParaRPr sz="6000"/>
          </a:p>
          <a:p>
            <a:pPr marL="457200" lvl="0" indent="-381000" algn="l" rtl="0">
              <a:spcBef>
                <a:spcPts val="0"/>
              </a:spcBef>
              <a:spcAft>
                <a:spcPts val="0"/>
              </a:spcAft>
              <a:buSzPct val="100000"/>
              <a:buChar char="-"/>
            </a:pPr>
            <a:r>
              <a:rPr lang="en" sz="6000"/>
              <a:t>Pueden ser personas físicas o jurídicas</a:t>
            </a:r>
            <a:endParaRPr sz="6000"/>
          </a:p>
          <a:p>
            <a:pPr marL="914400" lvl="1" indent="-381000" algn="l" rtl="0">
              <a:spcBef>
                <a:spcPts val="0"/>
              </a:spcBef>
              <a:spcAft>
                <a:spcPts val="0"/>
              </a:spcAft>
              <a:buSzPct val="100000"/>
              <a:buChar char="-"/>
            </a:pPr>
            <a:r>
              <a:rPr lang="en" sz="6000"/>
              <a:t>Comúnmente realizados por personas jurídicas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Usuarios de la información contable</a:t>
            </a:r>
            <a:endParaRPr sz="2040"/>
          </a:p>
        </p:txBody>
      </p:sp>
      <p:sp>
        <p:nvSpPr>
          <p:cNvPr id="371" name="Google Shape;371;p60"/>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10000"/>
          </a:bodyPr>
          <a:lstStyle/>
          <a:p>
            <a:pPr marL="457200" lvl="0" indent="-323850" algn="l" rtl="0">
              <a:spcBef>
                <a:spcPts val="0"/>
              </a:spcBef>
              <a:spcAft>
                <a:spcPts val="0"/>
              </a:spcAft>
              <a:buSzPct val="100000"/>
              <a:buChar char="-"/>
            </a:pPr>
            <a:r>
              <a:rPr lang="en" sz="6000"/>
              <a:t>Dependen de las circunstancias</a:t>
            </a:r>
            <a:endParaRPr sz="6000"/>
          </a:p>
          <a:p>
            <a:pPr marL="457200" lvl="0" indent="-323850" algn="l" rtl="0">
              <a:spcBef>
                <a:spcPts val="0"/>
              </a:spcBef>
              <a:spcAft>
                <a:spcPts val="0"/>
              </a:spcAft>
              <a:buSzPct val="100000"/>
              <a:buChar char="-"/>
            </a:pPr>
            <a:r>
              <a:rPr lang="en" sz="6000"/>
              <a:t>En caso de empresas (fin de lucro), pueden ser: </a:t>
            </a:r>
            <a:endParaRPr sz="6000"/>
          </a:p>
          <a:p>
            <a:pPr marL="914400" lvl="1" indent="-323850" algn="l" rtl="0">
              <a:spcBef>
                <a:spcPts val="0"/>
              </a:spcBef>
              <a:spcAft>
                <a:spcPts val="0"/>
              </a:spcAft>
              <a:buSzPct val="100000"/>
              <a:buChar char="-"/>
            </a:pPr>
            <a:r>
              <a:rPr lang="en" sz="6000"/>
              <a:t>Abogados, clientes, directores, economistas, empleados, gerencia, legisladores, prestamistas, propietarios, proveedores, sindicatos, etc</a:t>
            </a:r>
            <a:endParaRPr sz="6000"/>
          </a:p>
          <a:p>
            <a:pPr marL="457200" lvl="0" indent="-323850" algn="l" rtl="0">
              <a:spcBef>
                <a:spcPts val="0"/>
              </a:spcBef>
              <a:spcAft>
                <a:spcPts val="0"/>
              </a:spcAft>
              <a:buSzPct val="100000"/>
              <a:buChar char="-"/>
            </a:pPr>
            <a:r>
              <a:rPr lang="en" sz="6000"/>
              <a:t>En caso de organizaciones sin fines de lucro, pueden ser</a:t>
            </a:r>
            <a:endParaRPr sz="6000"/>
          </a:p>
          <a:p>
            <a:pPr marL="914400" lvl="1" indent="-323850" algn="l" rtl="0">
              <a:spcBef>
                <a:spcPts val="0"/>
              </a:spcBef>
              <a:spcAft>
                <a:spcPts val="0"/>
              </a:spcAft>
              <a:buSzPct val="100000"/>
              <a:buChar char="-"/>
            </a:pPr>
            <a:r>
              <a:rPr lang="en" sz="6000"/>
              <a:t>Proveedores de recursos, usuarios de los servicios, gobiernos y administradores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¿Cuál es el motivo de interés de la información contable?</a:t>
            </a:r>
            <a:endParaRPr sz="2040"/>
          </a:p>
        </p:txBody>
      </p:sp>
      <p:sp>
        <p:nvSpPr>
          <p:cNvPr id="377" name="Google Shape;377;p61"/>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32500"/>
          </a:bodyPr>
          <a:lstStyle/>
          <a:p>
            <a:pPr marL="457200" lvl="0" indent="-352425" algn="l" rtl="0">
              <a:spcBef>
                <a:spcPts val="0"/>
              </a:spcBef>
              <a:spcAft>
                <a:spcPts val="0"/>
              </a:spcAft>
              <a:buSzPct val="100000"/>
              <a:buChar char="-"/>
            </a:pPr>
            <a:r>
              <a:rPr lang="en" sz="6000"/>
              <a:t>Potencial comprador de acciones de la empresa</a:t>
            </a:r>
            <a:endParaRPr sz="6000"/>
          </a:p>
          <a:p>
            <a:pPr marL="457200" lvl="0" indent="-352425" algn="l" rtl="0">
              <a:spcBef>
                <a:spcPts val="0"/>
              </a:spcBef>
              <a:spcAft>
                <a:spcPts val="0"/>
              </a:spcAft>
              <a:buSzPct val="100000"/>
              <a:buChar char="-"/>
            </a:pPr>
            <a:r>
              <a:rPr lang="en" sz="6000"/>
              <a:t>Posible crédito</a:t>
            </a:r>
            <a:endParaRPr sz="6000"/>
          </a:p>
          <a:p>
            <a:pPr marL="457200" lvl="0" indent="-352425" algn="l" rtl="0">
              <a:spcBef>
                <a:spcPts val="0"/>
              </a:spcBef>
              <a:spcAft>
                <a:spcPts val="0"/>
              </a:spcAft>
              <a:buSzPct val="100000"/>
              <a:buChar char="-"/>
            </a:pPr>
            <a:r>
              <a:rPr lang="en" sz="6000"/>
              <a:t>La bolsa de comercio para las empresas que cotizan en bolsa</a:t>
            </a:r>
            <a:endParaRPr sz="6000"/>
          </a:p>
          <a:p>
            <a:pPr marL="457200" lvl="0" indent="-352425" algn="l" rtl="0">
              <a:spcBef>
                <a:spcPts val="0"/>
              </a:spcBef>
              <a:spcAft>
                <a:spcPts val="0"/>
              </a:spcAft>
              <a:buSzPct val="100000"/>
              <a:buChar char="-"/>
            </a:pPr>
            <a:r>
              <a:rPr lang="en" sz="6000"/>
              <a:t>Organismos de control</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Si pido información, ¿qué debo obtener?</a:t>
            </a:r>
            <a:endParaRPr sz="2040"/>
          </a:p>
        </p:txBody>
      </p:sp>
      <p:sp>
        <p:nvSpPr>
          <p:cNvPr id="383" name="Google Shape;383;p62"/>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32500" lnSpcReduction="20000"/>
          </a:bodyPr>
          <a:lstStyle/>
          <a:p>
            <a:pPr marL="457200" lvl="0" indent="-352425" algn="l" rtl="0">
              <a:spcBef>
                <a:spcPts val="0"/>
              </a:spcBef>
              <a:spcAft>
                <a:spcPts val="0"/>
              </a:spcAft>
              <a:buSzPct val="100000"/>
              <a:buChar char="-"/>
            </a:pPr>
            <a:r>
              <a:rPr lang="en" sz="6000"/>
              <a:t>Situación patrimonial a la fecha</a:t>
            </a:r>
            <a:endParaRPr sz="6000"/>
          </a:p>
          <a:p>
            <a:pPr marL="457200" lvl="0" indent="-352425" algn="l" rtl="0">
              <a:spcBef>
                <a:spcPts val="0"/>
              </a:spcBef>
              <a:spcAft>
                <a:spcPts val="0"/>
              </a:spcAft>
              <a:buSzPct val="100000"/>
              <a:buChar char="-"/>
            </a:pPr>
            <a:r>
              <a:rPr lang="en" sz="6000"/>
              <a:t>Evolución del patrimonio</a:t>
            </a:r>
            <a:endParaRPr sz="6000"/>
          </a:p>
          <a:p>
            <a:pPr marL="457200" lvl="0" indent="-352425" algn="l" rtl="0">
              <a:spcBef>
                <a:spcPts val="0"/>
              </a:spcBef>
              <a:spcAft>
                <a:spcPts val="0"/>
              </a:spcAft>
              <a:buSzPct val="100000"/>
              <a:buChar char="-"/>
            </a:pPr>
            <a:r>
              <a:rPr lang="en" sz="6000"/>
              <a:t>Evolución de la situación financiera</a:t>
            </a:r>
            <a:endParaRPr sz="6000"/>
          </a:p>
          <a:p>
            <a:pPr marL="457200" lvl="0" indent="-352425" algn="l" rtl="0">
              <a:spcBef>
                <a:spcPts val="0"/>
              </a:spcBef>
              <a:spcAft>
                <a:spcPts val="0"/>
              </a:spcAft>
              <a:buSzPct val="100000"/>
              <a:buChar char="-"/>
            </a:pPr>
            <a:r>
              <a:rPr lang="en" sz="6000"/>
              <a:t>Explicaciones de la gerencia que ayuden a la comprensión de la información brindada</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Acuerdo fecha parcial 1</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b="1"/>
              <a:t>Mayo</a:t>
            </a:r>
            <a:endParaRPr sz="1600" b="1"/>
          </a:p>
          <a:p>
            <a:pPr marL="914400" lvl="1" indent="-330200" algn="l" rtl="0">
              <a:spcBef>
                <a:spcPts val="0"/>
              </a:spcBef>
              <a:spcAft>
                <a:spcPts val="0"/>
              </a:spcAft>
              <a:buSzPts val="1600"/>
              <a:buChar char="-"/>
            </a:pPr>
            <a:r>
              <a:rPr lang="en" sz="1600"/>
              <a:t>Viernes 20</a:t>
            </a:r>
            <a:endParaRPr sz="1600"/>
          </a:p>
          <a:p>
            <a:pPr marL="914400" lvl="1" indent="-330200" algn="l" rtl="0">
              <a:spcBef>
                <a:spcPts val="0"/>
              </a:spcBef>
              <a:spcAft>
                <a:spcPts val="0"/>
              </a:spcAft>
              <a:buSzPts val="1600"/>
              <a:buChar char="-"/>
            </a:pPr>
            <a:r>
              <a:rPr lang="en" sz="1600"/>
              <a:t>Viernes 27</a:t>
            </a:r>
            <a:endParaRPr sz="1600"/>
          </a:p>
          <a:p>
            <a:pPr marL="1371600" lvl="2" indent="-330200" algn="l" rtl="0">
              <a:spcBef>
                <a:spcPts val="0"/>
              </a:spcBef>
              <a:spcAft>
                <a:spcPts val="0"/>
              </a:spcAft>
              <a:buSzPts val="1600"/>
              <a:buChar char="-"/>
            </a:pPr>
            <a:r>
              <a:rPr lang="en" sz="1600"/>
              <a:t>Temas a tratar, los arreglados con los estudiantes la clase anterior</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Requisitos legales de la información contable</a:t>
            </a:r>
            <a:endParaRPr sz="2040"/>
          </a:p>
        </p:txBody>
      </p:sp>
      <p:sp>
        <p:nvSpPr>
          <p:cNvPr id="389" name="Google Shape;389;p63"/>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Definidos por la La Comisión De Estudios Sobre Contabilidad Del Consejo Profesional. De Ciencias Económicas De La Capital Federal </a:t>
            </a:r>
            <a:endParaRPr sz="6000"/>
          </a:p>
          <a:p>
            <a:pPr marL="457200" lvl="0" indent="-323850" algn="l" rtl="0">
              <a:spcBef>
                <a:spcPts val="0"/>
              </a:spcBef>
              <a:spcAft>
                <a:spcPts val="0"/>
              </a:spcAft>
              <a:buSzPct val="100000"/>
              <a:buChar char="-"/>
            </a:pPr>
            <a:r>
              <a:rPr lang="en" sz="6000"/>
              <a:t>Sus atributos deben ser:</a:t>
            </a:r>
            <a:endParaRPr sz="6000"/>
          </a:p>
          <a:p>
            <a:pPr marL="914400" lvl="1" indent="-323850" algn="l" rtl="0">
              <a:spcBef>
                <a:spcPts val="0"/>
              </a:spcBef>
              <a:spcAft>
                <a:spcPts val="0"/>
              </a:spcAft>
              <a:buSzPct val="100000"/>
              <a:buChar char="-"/>
            </a:pPr>
            <a:r>
              <a:rPr lang="en" sz="6000" b="1"/>
              <a:t>Util</a:t>
            </a:r>
            <a:r>
              <a:rPr lang="en" sz="6000"/>
              <a:t>: útil y beneficiosa</a:t>
            </a:r>
            <a:endParaRPr sz="6000"/>
          </a:p>
          <a:p>
            <a:pPr marL="914400" lvl="1" indent="-323850" algn="l" rtl="0">
              <a:spcBef>
                <a:spcPts val="0"/>
              </a:spcBef>
              <a:spcAft>
                <a:spcPts val="0"/>
              </a:spcAft>
              <a:buSzPct val="100000"/>
              <a:buChar char="-"/>
            </a:pPr>
            <a:r>
              <a:rPr lang="en" sz="6000" b="1"/>
              <a:t>Pertinente</a:t>
            </a:r>
            <a:r>
              <a:rPr lang="en" sz="6000"/>
              <a:t>: Apta para satisfacer las necesidades de los usuarios</a:t>
            </a:r>
            <a:endParaRPr sz="6000"/>
          </a:p>
          <a:p>
            <a:pPr marL="914400" lvl="1" indent="-323850" algn="l" rtl="0">
              <a:spcBef>
                <a:spcPts val="0"/>
              </a:spcBef>
              <a:spcAft>
                <a:spcPts val="0"/>
              </a:spcAft>
              <a:buSzPct val="100000"/>
              <a:buChar char="-"/>
            </a:pPr>
            <a:r>
              <a:rPr lang="en" sz="6000" b="1"/>
              <a:t>De confianza</a:t>
            </a:r>
            <a:r>
              <a:rPr lang="en" sz="6000"/>
              <a:t>: creíble</a:t>
            </a:r>
            <a:endParaRPr sz="6000"/>
          </a:p>
          <a:p>
            <a:pPr marL="914400" lvl="1" indent="-323850" algn="l" rtl="0">
              <a:spcBef>
                <a:spcPts val="0"/>
              </a:spcBef>
              <a:spcAft>
                <a:spcPts val="0"/>
              </a:spcAft>
              <a:buSzPct val="100000"/>
              <a:buChar char="-"/>
            </a:pPr>
            <a:r>
              <a:rPr lang="en" sz="6000" b="1"/>
              <a:t>Confidencial</a:t>
            </a:r>
            <a:r>
              <a:rPr lang="en" sz="6000"/>
              <a:t>: </a:t>
            </a:r>
            <a:endParaRPr sz="6000"/>
          </a:p>
          <a:p>
            <a:pPr marL="1371600" lvl="2" indent="-323850" algn="l" rtl="0">
              <a:spcBef>
                <a:spcPts val="0"/>
              </a:spcBef>
              <a:spcAft>
                <a:spcPts val="0"/>
              </a:spcAft>
              <a:buSzPct val="100000"/>
              <a:buChar char="-"/>
            </a:pPr>
            <a:r>
              <a:rPr lang="en" sz="6000" u="sng"/>
              <a:t>Aproximación a la realidad</a:t>
            </a:r>
            <a:r>
              <a:rPr lang="en" sz="6000"/>
              <a:t>: deben guardar correspondencia con lo que se describe</a:t>
            </a:r>
            <a:endParaRPr sz="6000"/>
          </a:p>
          <a:p>
            <a:pPr marL="1371600" lvl="2" indent="-323850" algn="l" rtl="0">
              <a:spcBef>
                <a:spcPts val="0"/>
              </a:spcBef>
              <a:spcAft>
                <a:spcPts val="0"/>
              </a:spcAft>
              <a:buSzPct val="100000"/>
              <a:buChar char="-"/>
            </a:pPr>
            <a:r>
              <a:rPr lang="en" sz="6000" u="sng"/>
              <a:t>Verificables</a:t>
            </a:r>
            <a:r>
              <a:rPr lang="en" sz="6000"/>
              <a:t>: susceptible de comprobación</a:t>
            </a:r>
            <a:endParaRPr sz="6000"/>
          </a:p>
          <a:p>
            <a:pPr marL="457200" lvl="0" indent="-323850" algn="l" rtl="0">
              <a:spcBef>
                <a:spcPts val="0"/>
              </a:spcBef>
              <a:spcAft>
                <a:spcPts val="0"/>
              </a:spcAft>
              <a:buSzPct val="100000"/>
              <a:buChar char="-"/>
            </a:pPr>
            <a:r>
              <a:rPr lang="en" sz="6000"/>
              <a:t>Restricción:</a:t>
            </a:r>
            <a:endParaRPr sz="6000"/>
          </a:p>
          <a:p>
            <a:pPr marL="914400" lvl="1" indent="-323850" algn="l" rtl="0">
              <a:spcBef>
                <a:spcPts val="0"/>
              </a:spcBef>
              <a:spcAft>
                <a:spcPts val="0"/>
              </a:spcAft>
              <a:buSzPct val="100000"/>
              <a:buChar char="-"/>
            </a:pPr>
            <a:r>
              <a:rPr lang="en" sz="6000" b="1"/>
              <a:t>Oportunidad</a:t>
            </a:r>
            <a:r>
              <a:rPr lang="en" sz="6000"/>
              <a:t>: debe ser suministrada en tiempo y forma</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Normas contables profesionales y legales</a:t>
            </a:r>
            <a:endParaRPr sz="2040"/>
          </a:p>
        </p:txBody>
      </p:sp>
      <p:sp>
        <p:nvSpPr>
          <p:cNvPr id="395" name="Google Shape;395;p64"/>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a:bodyPr>
          <a:lstStyle/>
          <a:p>
            <a:pPr marL="457200" lvl="0" indent="-323850" algn="l" rtl="0">
              <a:spcBef>
                <a:spcPts val="0"/>
              </a:spcBef>
              <a:spcAft>
                <a:spcPts val="0"/>
              </a:spcAft>
              <a:buSzPct val="100000"/>
              <a:buChar char="-"/>
            </a:pPr>
            <a:r>
              <a:rPr lang="en" sz="6000" b="1"/>
              <a:t>Norma</a:t>
            </a:r>
            <a:r>
              <a:rPr lang="en" sz="6000"/>
              <a:t>: Regla que se debe seguir o a que se deben ajustar las conductas</a:t>
            </a:r>
            <a:endParaRPr sz="6000"/>
          </a:p>
          <a:p>
            <a:pPr marL="914400" lvl="1" indent="-323850" algn="l" rtl="0">
              <a:spcBef>
                <a:spcPts val="0"/>
              </a:spcBef>
              <a:spcAft>
                <a:spcPts val="0"/>
              </a:spcAft>
              <a:buSzPct val="100000"/>
              <a:buChar char="-"/>
            </a:pPr>
            <a:r>
              <a:rPr lang="en" sz="6000"/>
              <a:t>Las </a:t>
            </a:r>
            <a:r>
              <a:rPr lang="en" sz="6000" b="1"/>
              <a:t>normas contables (NC)</a:t>
            </a:r>
            <a:r>
              <a:rPr lang="en" sz="6000"/>
              <a:t> son reglas para la tarea de preparación de informes contables</a:t>
            </a:r>
            <a:endParaRPr sz="6000"/>
          </a:p>
          <a:p>
            <a:pPr marL="914400" lvl="1" indent="-323850" algn="l" rtl="0">
              <a:spcBef>
                <a:spcPts val="0"/>
              </a:spcBef>
              <a:spcAft>
                <a:spcPts val="0"/>
              </a:spcAft>
              <a:buSzPct val="100000"/>
              <a:buChar char="-"/>
            </a:pPr>
            <a:r>
              <a:rPr lang="en" sz="6000"/>
              <a:t>Se ocupan de cuestiones de valuación y exposición contable pero no al procesamiento de datos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NCP vs NCL</a:t>
            </a:r>
            <a:endParaRPr sz="2040"/>
          </a:p>
        </p:txBody>
      </p:sp>
      <p:sp>
        <p:nvSpPr>
          <p:cNvPr id="401" name="Google Shape;401;p65"/>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a:bodyPr>
          <a:lstStyle/>
          <a:p>
            <a:pPr marL="457200" lvl="0" indent="-323850" algn="l" rtl="0">
              <a:spcBef>
                <a:spcPts val="0"/>
              </a:spcBef>
              <a:spcAft>
                <a:spcPts val="0"/>
              </a:spcAft>
              <a:buSzPct val="100000"/>
              <a:buChar char="-"/>
            </a:pPr>
            <a:r>
              <a:rPr lang="en" sz="6000" b="1"/>
              <a:t>Normas Contables Profesionales (NCP): </a:t>
            </a:r>
            <a:r>
              <a:rPr lang="en" sz="6000"/>
              <a:t>utilizados por auditores</a:t>
            </a:r>
            <a:endParaRPr sz="6000"/>
          </a:p>
          <a:p>
            <a:pPr marL="914400" lvl="1" indent="-323850" algn="l" rtl="0">
              <a:spcBef>
                <a:spcPts val="0"/>
              </a:spcBef>
              <a:spcAft>
                <a:spcPts val="0"/>
              </a:spcAft>
              <a:buSzPct val="100000"/>
              <a:buChar char="-"/>
            </a:pPr>
            <a:r>
              <a:rPr lang="en" sz="6000"/>
              <a:t>Sancionadas en cada provincia y en CF por el Consejo profesional de ciencias económicas</a:t>
            </a:r>
            <a:endParaRPr sz="6000"/>
          </a:p>
          <a:p>
            <a:pPr marL="457200" lvl="0" indent="-323850" algn="l" rtl="0">
              <a:spcBef>
                <a:spcPts val="0"/>
              </a:spcBef>
              <a:spcAft>
                <a:spcPts val="0"/>
              </a:spcAft>
              <a:buSzPct val="100000"/>
              <a:buChar char="-"/>
            </a:pPr>
            <a:r>
              <a:rPr lang="en" sz="6000" b="1"/>
              <a:t>Normas Contables Legales (NCL)</a:t>
            </a:r>
            <a:r>
              <a:rPr lang="en" sz="6000"/>
              <a:t>: obligan a los entes emisores de estados contables</a:t>
            </a:r>
            <a:endParaRPr sz="6000"/>
          </a:p>
          <a:p>
            <a:pPr marL="914400" lvl="1" indent="-323850" algn="l" rtl="0">
              <a:spcBef>
                <a:spcPts val="0"/>
              </a:spcBef>
              <a:spcAft>
                <a:spcPts val="0"/>
              </a:spcAft>
              <a:buSzPct val="100000"/>
              <a:buChar char="-"/>
            </a:pPr>
            <a:r>
              <a:rPr lang="en" sz="6000"/>
              <a:t>Emitidas por el estado nacional y provincial</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Unidad 3, Clase 4: Procesos Contables</a:t>
            </a:r>
            <a:endParaRPr sz="2040"/>
          </a:p>
        </p:txBody>
      </p:sp>
      <p:sp>
        <p:nvSpPr>
          <p:cNvPr id="407" name="Google Shape;407;p66"/>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0"/>
              </a:spcAft>
              <a:buNone/>
            </a:pPr>
            <a:r>
              <a:rPr lang="en" sz="6000"/>
              <a:t>Presentación de conceptos básicos de la contabilidad, procesos e información en la organización</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Empresa</a:t>
            </a:r>
            <a:endParaRPr sz="2040"/>
          </a:p>
        </p:txBody>
      </p:sp>
      <p:sp>
        <p:nvSpPr>
          <p:cNvPr id="413" name="Google Shape;413;p67"/>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47500" lnSpcReduction="20000"/>
          </a:bodyPr>
          <a:lstStyle/>
          <a:p>
            <a:pPr marL="457200" lvl="0" indent="-409575" algn="l" rtl="0">
              <a:spcBef>
                <a:spcPts val="0"/>
              </a:spcBef>
              <a:spcAft>
                <a:spcPts val="0"/>
              </a:spcAft>
              <a:buSzPct val="100000"/>
              <a:buChar char="-"/>
            </a:pPr>
            <a:r>
              <a:rPr lang="en" sz="6000"/>
              <a:t>Unidad organizada compuesta por un grupo humano y por recursos materiales con un objetivo en común</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Se clasifican en…</a:t>
            </a:r>
            <a:endParaRPr sz="2040"/>
          </a:p>
        </p:txBody>
      </p:sp>
      <p:sp>
        <p:nvSpPr>
          <p:cNvPr id="419" name="Google Shape;419;p68"/>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32500" lnSpcReduction="20000"/>
          </a:bodyPr>
          <a:lstStyle/>
          <a:p>
            <a:pPr marL="457200" lvl="0" indent="-352425" algn="l" rtl="0">
              <a:spcBef>
                <a:spcPts val="0"/>
              </a:spcBef>
              <a:spcAft>
                <a:spcPts val="0"/>
              </a:spcAft>
              <a:buSzPct val="100000"/>
              <a:buChar char="-"/>
            </a:pPr>
            <a:r>
              <a:rPr lang="en" sz="6000"/>
              <a:t>Organizaciones con fines de lucro:</a:t>
            </a:r>
            <a:endParaRPr sz="6000"/>
          </a:p>
          <a:p>
            <a:pPr marL="914400" lvl="1" indent="-352425" algn="l" rtl="0">
              <a:spcBef>
                <a:spcPts val="0"/>
              </a:spcBef>
              <a:spcAft>
                <a:spcPts val="0"/>
              </a:spcAft>
              <a:buSzPct val="100000"/>
              <a:buChar char="-"/>
            </a:pPr>
            <a:r>
              <a:rPr lang="en" sz="6000"/>
              <a:t>Comerciales, industriales, financieras y proveedoras de servicios</a:t>
            </a:r>
            <a:endParaRPr sz="6000"/>
          </a:p>
          <a:p>
            <a:pPr marL="457200" lvl="0" indent="-352425" algn="l" rtl="0">
              <a:spcBef>
                <a:spcPts val="0"/>
              </a:spcBef>
              <a:spcAft>
                <a:spcPts val="0"/>
              </a:spcAft>
              <a:buSzPct val="100000"/>
              <a:buChar char="-"/>
            </a:pPr>
            <a:r>
              <a:rPr lang="en" sz="6000"/>
              <a:t>Sin fines de lucro</a:t>
            </a:r>
            <a:endParaRPr sz="6000"/>
          </a:p>
          <a:p>
            <a:pPr marL="914400" lvl="1" indent="-352425" algn="l" rtl="0">
              <a:spcBef>
                <a:spcPts val="0"/>
              </a:spcBef>
              <a:spcAft>
                <a:spcPts val="0"/>
              </a:spcAft>
              <a:buSzPct val="100000"/>
              <a:buChar char="-"/>
            </a:pPr>
            <a:r>
              <a:rPr lang="en" sz="6000"/>
              <a:t>Deportivas, religiosas, culturales, militares y asistenciales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Para poder trabajar eficazmente dentro de la empresa se necesita…</a:t>
            </a:r>
            <a:endParaRPr sz="1740"/>
          </a:p>
        </p:txBody>
      </p:sp>
      <p:sp>
        <p:nvSpPr>
          <p:cNvPr id="425" name="Google Shape;425;p69"/>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Información sobre los recursos existentes y de los resultados de las operaciones realizadas</a:t>
            </a:r>
            <a:endParaRPr sz="6000"/>
          </a:p>
          <a:p>
            <a:pPr marL="457200" lvl="0" indent="-323850" algn="l" rtl="0">
              <a:spcBef>
                <a:spcPts val="0"/>
              </a:spcBef>
              <a:spcAft>
                <a:spcPts val="0"/>
              </a:spcAft>
              <a:buSzPct val="100000"/>
              <a:buChar char="-"/>
            </a:pPr>
            <a:r>
              <a:rPr lang="en" sz="6000"/>
              <a:t>Terceros ajenos a ella también pueden llegar a necesitar información sobre la empresa</a:t>
            </a:r>
            <a:endParaRPr sz="6000"/>
          </a:p>
          <a:p>
            <a:pPr marL="0" lvl="0" indent="0" algn="l" rtl="0">
              <a:spcBef>
                <a:spcPts val="1200"/>
              </a:spcBef>
              <a:spcAft>
                <a:spcPts val="0"/>
              </a:spcAft>
              <a:buNone/>
            </a:pPr>
            <a:endParaRPr sz="6000"/>
          </a:p>
          <a:p>
            <a:pPr marL="0" lvl="0" indent="0" algn="l" rtl="0">
              <a:spcBef>
                <a:spcPts val="1200"/>
              </a:spcBef>
              <a:spcAft>
                <a:spcPts val="0"/>
              </a:spcAft>
              <a:buNone/>
            </a:pPr>
            <a:r>
              <a:rPr lang="en" sz="6000"/>
              <a:t>Esta información, como vimos anteriormente, es proporcionada por el </a:t>
            </a:r>
            <a:r>
              <a:rPr lang="en" sz="6000" b="1"/>
              <a:t>sistema contable</a:t>
            </a:r>
            <a:endParaRPr sz="6000" b="1"/>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1740"/>
          </a:p>
        </p:txBody>
      </p:sp>
      <p:sp>
        <p:nvSpPr>
          <p:cNvPr id="431" name="Google Shape;431;p70"/>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Una empresa realiza: operaciones de producción, compras, pagos, ventas, etc… ordenados y anotados</a:t>
            </a:r>
            <a:endParaRPr sz="6000"/>
          </a:p>
          <a:p>
            <a:pPr marL="457200" lvl="0" indent="-323850" algn="l" rtl="0">
              <a:spcBef>
                <a:spcPts val="0"/>
              </a:spcBef>
              <a:spcAft>
                <a:spcPts val="0"/>
              </a:spcAft>
              <a:buSzPct val="100000"/>
              <a:buChar char="-"/>
            </a:pPr>
            <a:r>
              <a:rPr lang="en" sz="6000"/>
              <a:t>Disponibles ante la necesidad de información de las partes</a:t>
            </a:r>
            <a:endParaRPr sz="6000"/>
          </a:p>
          <a:p>
            <a:pPr marL="457200" lvl="0" indent="-323850" algn="l" rtl="0">
              <a:spcBef>
                <a:spcPts val="0"/>
              </a:spcBef>
              <a:spcAft>
                <a:spcPts val="0"/>
              </a:spcAft>
              <a:buSzPct val="100000"/>
              <a:buChar char="-"/>
            </a:pPr>
            <a:r>
              <a:rPr lang="en" sz="6000"/>
              <a:t>Proporcionan una medición aproximada del patrimonio</a:t>
            </a:r>
            <a:endParaRPr sz="6000"/>
          </a:p>
          <a:p>
            <a:pPr marL="0" lvl="0" indent="0" algn="l" rtl="0">
              <a:spcBef>
                <a:spcPts val="1200"/>
              </a:spcBef>
              <a:spcAft>
                <a:spcPts val="0"/>
              </a:spcAft>
              <a:buNone/>
            </a:pPr>
            <a:endParaRPr sz="6000"/>
          </a:p>
          <a:p>
            <a:pPr marL="0" lvl="0" indent="0" algn="l" rtl="0">
              <a:spcBef>
                <a:spcPts val="1200"/>
              </a:spcBef>
              <a:spcAft>
                <a:spcPts val="0"/>
              </a:spcAft>
              <a:buNone/>
            </a:pPr>
            <a:r>
              <a:rPr lang="en" sz="6000"/>
              <a:t>Esto se realiza para:</a:t>
            </a:r>
            <a:endParaRPr sz="6000"/>
          </a:p>
          <a:p>
            <a:pPr marL="457200" lvl="0" indent="-323850" algn="l" rtl="0">
              <a:spcBef>
                <a:spcPts val="1200"/>
              </a:spcBef>
              <a:spcAft>
                <a:spcPts val="0"/>
              </a:spcAft>
              <a:buSzPct val="100000"/>
              <a:buChar char="-"/>
            </a:pPr>
            <a:r>
              <a:rPr lang="en" sz="6000"/>
              <a:t>Tener un control de las operaciones realizadas</a:t>
            </a:r>
            <a:endParaRPr sz="6000"/>
          </a:p>
          <a:p>
            <a:pPr marL="457200" lvl="0" indent="-323850" algn="l" rtl="0">
              <a:spcBef>
                <a:spcPts val="0"/>
              </a:spcBef>
              <a:spcAft>
                <a:spcPts val="0"/>
              </a:spcAft>
              <a:buSzPct val="100000"/>
              <a:buChar char="-"/>
            </a:pPr>
            <a:r>
              <a:rPr lang="en" sz="6000"/>
              <a:t>La toma de decisión sobre operaciones futuras</a:t>
            </a: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Tipos de datos que son procesados</a:t>
            </a:r>
            <a:endParaRPr sz="1740"/>
          </a:p>
        </p:txBody>
      </p:sp>
      <p:pic>
        <p:nvPicPr>
          <p:cNvPr id="437" name="Google Shape;437;p71"/>
          <p:cNvPicPr preferRelativeResize="0"/>
          <p:nvPr/>
        </p:nvPicPr>
        <p:blipFill>
          <a:blip r:embed="rId3">
            <a:alphaModFix/>
          </a:blip>
          <a:stretch>
            <a:fillRect/>
          </a:stretch>
        </p:blipFill>
        <p:spPr>
          <a:xfrm>
            <a:off x="1332150" y="1853850"/>
            <a:ext cx="648330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La estructura formal</a:t>
            </a:r>
            <a:endParaRPr sz="1740"/>
          </a:p>
        </p:txBody>
      </p:sp>
      <p:sp>
        <p:nvSpPr>
          <p:cNvPr id="443" name="Google Shape;443;p72"/>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Apreciable mediante un organigrama y el manual de funciones, que determinan las responsabilidades de cada área</a:t>
            </a:r>
            <a:endParaRPr sz="6000"/>
          </a:p>
          <a:p>
            <a:pPr marL="0" lvl="0" indent="0" algn="l" rtl="0">
              <a:spcBef>
                <a:spcPts val="1200"/>
              </a:spcBef>
              <a:spcAft>
                <a:spcPts val="0"/>
              </a:spcAft>
              <a:buNone/>
            </a:pPr>
            <a:endParaRPr sz="6000"/>
          </a:p>
          <a:p>
            <a:pPr marL="457200" lvl="0" indent="-323850" algn="l" rtl="0">
              <a:spcBef>
                <a:spcPts val="1200"/>
              </a:spcBef>
              <a:spcAft>
                <a:spcPts val="0"/>
              </a:spcAft>
              <a:buSzPct val="100000"/>
              <a:buChar char="-"/>
            </a:pPr>
            <a:r>
              <a:rPr lang="en" sz="6000"/>
              <a:t>Si bien lo veremos más adelante, en un organigrama vemos:</a:t>
            </a:r>
            <a:endParaRPr sz="6000"/>
          </a:p>
          <a:p>
            <a:pPr marL="914400" lvl="1" indent="-323850" algn="l" rtl="0">
              <a:spcBef>
                <a:spcPts val="0"/>
              </a:spcBef>
              <a:spcAft>
                <a:spcPts val="0"/>
              </a:spcAft>
              <a:buSzPct val="100000"/>
              <a:buChar char="-"/>
            </a:pPr>
            <a:r>
              <a:rPr lang="en" sz="6000"/>
              <a:t>Estructura formal</a:t>
            </a:r>
            <a:endParaRPr sz="6000"/>
          </a:p>
          <a:p>
            <a:pPr marL="914400" lvl="1" indent="-323850" algn="l" rtl="0">
              <a:spcBef>
                <a:spcPts val="0"/>
              </a:spcBef>
              <a:spcAft>
                <a:spcPts val="0"/>
              </a:spcAft>
              <a:buSzPct val="100000"/>
              <a:buChar char="-"/>
            </a:pPr>
            <a:r>
              <a:rPr lang="en" sz="6000"/>
              <a:t>Relaciones jerárquicas</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Acuerdo fecha parcial 2</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b="1"/>
              <a:t>Julio</a:t>
            </a:r>
            <a:endParaRPr sz="1600" b="1"/>
          </a:p>
          <a:p>
            <a:pPr marL="914400" lvl="1" indent="-330200" algn="l" rtl="0">
              <a:spcBef>
                <a:spcPts val="0"/>
              </a:spcBef>
              <a:spcAft>
                <a:spcPts val="0"/>
              </a:spcAft>
              <a:buSzPts val="1600"/>
              <a:buChar char="-"/>
            </a:pPr>
            <a:r>
              <a:rPr lang="en" sz="1600"/>
              <a:t>Viernes 1 </a:t>
            </a:r>
            <a:endParaRPr sz="1600"/>
          </a:p>
          <a:p>
            <a:pPr marL="914400" lvl="1" indent="-330200" algn="l" rtl="0">
              <a:spcBef>
                <a:spcPts val="0"/>
              </a:spcBef>
              <a:spcAft>
                <a:spcPts val="0"/>
              </a:spcAft>
              <a:buSzPts val="1600"/>
              <a:buChar char="-"/>
            </a:pPr>
            <a:r>
              <a:rPr lang="en" sz="1600"/>
              <a:t>Viernes 8</a:t>
            </a:r>
            <a:endParaRPr sz="1600"/>
          </a:p>
          <a:p>
            <a:pPr marL="0" lvl="0" indent="0" algn="l" rtl="0">
              <a:spcBef>
                <a:spcPts val="1200"/>
              </a:spcBef>
              <a:spcAft>
                <a:spcPts val="1200"/>
              </a:spcAft>
              <a:buNone/>
            </a:pPr>
            <a:r>
              <a:rPr lang="en" sz="1600"/>
              <a:t>Fin Cursada: 22/07</a:t>
            </a: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Ejemplo de organigrama</a:t>
            </a:r>
            <a:endParaRPr sz="1740"/>
          </a:p>
        </p:txBody>
      </p:sp>
      <p:pic>
        <p:nvPicPr>
          <p:cNvPr id="449" name="Google Shape;449;p73"/>
          <p:cNvPicPr preferRelativeResize="0"/>
          <p:nvPr/>
        </p:nvPicPr>
        <p:blipFill>
          <a:blip r:embed="rId3">
            <a:alphaModFix/>
          </a:blip>
          <a:stretch>
            <a:fillRect/>
          </a:stretch>
        </p:blipFill>
        <p:spPr>
          <a:xfrm>
            <a:off x="2382950" y="1853850"/>
            <a:ext cx="4717129"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Generalización de las tareas de la Contabilidad</a:t>
            </a:r>
            <a:endParaRPr sz="1740"/>
          </a:p>
        </p:txBody>
      </p:sp>
      <p:pic>
        <p:nvPicPr>
          <p:cNvPr id="455" name="Google Shape;455;p74"/>
          <p:cNvPicPr preferRelativeResize="0"/>
          <p:nvPr/>
        </p:nvPicPr>
        <p:blipFill>
          <a:blip r:embed="rId3">
            <a:alphaModFix/>
          </a:blip>
          <a:stretch>
            <a:fillRect/>
          </a:stretch>
        </p:blipFill>
        <p:spPr>
          <a:xfrm>
            <a:off x="3018525" y="1853850"/>
            <a:ext cx="3457524"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Detalle de las tareas de la contabilidad</a:t>
            </a:r>
            <a:endParaRPr sz="1740"/>
          </a:p>
        </p:txBody>
      </p:sp>
      <p:sp>
        <p:nvSpPr>
          <p:cNvPr id="461" name="Google Shape;461;p75"/>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Proporciona datos sobre el patrimonio y su evolución, destinado a la dirección de la organización</a:t>
            </a:r>
            <a:endParaRPr sz="6000"/>
          </a:p>
          <a:p>
            <a:pPr marL="457200" lvl="0" indent="-323850" algn="l" rtl="0">
              <a:spcBef>
                <a:spcPts val="0"/>
              </a:spcBef>
              <a:spcAft>
                <a:spcPts val="0"/>
              </a:spcAft>
              <a:buSzPct val="100000"/>
              <a:buChar char="-"/>
            </a:pPr>
            <a:r>
              <a:rPr lang="en" sz="6000"/>
              <a:t>Permite comparar la evolución prevista con lo que verdaderamente pasó</a:t>
            </a:r>
            <a:endParaRPr sz="6000"/>
          </a:p>
          <a:p>
            <a:pPr marL="457200" lvl="0" indent="-323850" algn="l" rtl="0">
              <a:spcBef>
                <a:spcPts val="0"/>
              </a:spcBef>
              <a:spcAft>
                <a:spcPts val="0"/>
              </a:spcAft>
              <a:buSzPct val="100000"/>
              <a:buChar char="-"/>
            </a:pPr>
            <a:r>
              <a:rPr lang="en" sz="6000"/>
              <a:t>Permite presupuestación y resultados futuros en base a las operaciones y resultados históricos</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Según sus objetivos, la información se divide en…</a:t>
            </a:r>
            <a:endParaRPr sz="1740"/>
          </a:p>
        </p:txBody>
      </p:sp>
      <p:sp>
        <p:nvSpPr>
          <p:cNvPr id="467" name="Google Shape;467;p76"/>
          <p:cNvSpPr txBox="1">
            <a:spLocks noGrp="1"/>
          </p:cNvSpPr>
          <p:nvPr>
            <p:ph type="body" idx="1"/>
          </p:nvPr>
        </p:nvSpPr>
        <p:spPr>
          <a:xfrm>
            <a:off x="729450" y="1790425"/>
            <a:ext cx="7688700" cy="3253200"/>
          </a:xfrm>
          <a:prstGeom prst="rect">
            <a:avLst/>
          </a:prstGeom>
        </p:spPr>
        <p:txBody>
          <a:bodyPr spcFirstLastPara="1" wrap="square" lIns="91425" tIns="91425" rIns="91425" bIns="91425" anchor="t" anchorCtr="0">
            <a:normAutofit fontScale="32500" lnSpcReduction="10000"/>
          </a:bodyPr>
          <a:lstStyle/>
          <a:p>
            <a:pPr marL="457200" lvl="0" indent="-352425" algn="l" rtl="0">
              <a:spcBef>
                <a:spcPts val="0"/>
              </a:spcBef>
              <a:spcAft>
                <a:spcPts val="0"/>
              </a:spcAft>
              <a:buSzPct val="100000"/>
              <a:buChar char="-"/>
            </a:pPr>
            <a:r>
              <a:rPr lang="en" sz="6000" b="1"/>
              <a:t>Interna</a:t>
            </a:r>
            <a:r>
              <a:rPr lang="en" sz="6000"/>
              <a:t>, para la toma de decisiones dentro de la empresa</a:t>
            </a:r>
            <a:endParaRPr sz="6000"/>
          </a:p>
          <a:p>
            <a:pPr marL="457200" lvl="0" indent="-352425" algn="l" rtl="0">
              <a:spcBef>
                <a:spcPts val="0"/>
              </a:spcBef>
              <a:spcAft>
                <a:spcPts val="0"/>
              </a:spcAft>
              <a:buSzPct val="100000"/>
              <a:buChar char="-"/>
            </a:pPr>
            <a:r>
              <a:rPr lang="en" sz="6000" b="1"/>
              <a:t>Externa</a:t>
            </a:r>
            <a:r>
              <a:rPr lang="en" sz="6000"/>
              <a:t>, para informar sobre la situación patrimonial y económica a terceros</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La diferenciación en la definición de la información divide la contabilidad en dos áreas</a:t>
            </a:r>
            <a:endParaRPr sz="1740"/>
          </a:p>
        </p:txBody>
      </p:sp>
      <p:sp>
        <p:nvSpPr>
          <p:cNvPr id="473" name="Google Shape;473;p77"/>
          <p:cNvSpPr txBox="1">
            <a:spLocks noGrp="1"/>
          </p:cNvSpPr>
          <p:nvPr>
            <p:ph type="body" idx="1"/>
          </p:nvPr>
        </p:nvSpPr>
        <p:spPr>
          <a:xfrm>
            <a:off x="727650" y="1890300"/>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b="1"/>
              <a:t>Contabilidad gerencial o administrativa, </a:t>
            </a:r>
            <a:r>
              <a:rPr lang="en" sz="6000"/>
              <a:t>prepara informes internos y provee información a quienes están dentro de la empresa. </a:t>
            </a:r>
            <a:endParaRPr sz="6000"/>
          </a:p>
          <a:p>
            <a:pPr marL="914400" lvl="1" indent="-323850" algn="l" rtl="0">
              <a:spcBef>
                <a:spcPts val="0"/>
              </a:spcBef>
              <a:spcAft>
                <a:spcPts val="0"/>
              </a:spcAft>
              <a:buSzPct val="100000"/>
              <a:buChar char="-"/>
            </a:pPr>
            <a:r>
              <a:rPr lang="en" sz="6000"/>
              <a:t>Estos informes no necesitan adaptarse a normas</a:t>
            </a:r>
            <a:endParaRPr sz="6000"/>
          </a:p>
          <a:p>
            <a:pPr marL="914400" lvl="1" indent="-323850" algn="l" rtl="0">
              <a:spcBef>
                <a:spcPts val="0"/>
              </a:spcBef>
              <a:spcAft>
                <a:spcPts val="0"/>
              </a:spcAft>
              <a:buSzPct val="100000"/>
              <a:buChar char="-"/>
            </a:pPr>
            <a:r>
              <a:rPr lang="en" sz="6000"/>
              <a:t>Ejemplos: análisis de costos, desvíos presupuestarios, costos totales por sectores, ventas, etc</a:t>
            </a:r>
            <a:endParaRPr sz="6000"/>
          </a:p>
          <a:p>
            <a:pPr marL="457200" lvl="0" indent="-323850" algn="l" rtl="0">
              <a:spcBef>
                <a:spcPts val="0"/>
              </a:spcBef>
              <a:spcAft>
                <a:spcPts val="0"/>
              </a:spcAft>
              <a:buSzPct val="100000"/>
              <a:buChar char="-"/>
            </a:pPr>
            <a:r>
              <a:rPr lang="en" sz="6000" b="1"/>
              <a:t>Contabilidad patrimonial o financiera: </a:t>
            </a:r>
            <a:r>
              <a:rPr lang="en" sz="6000"/>
              <a:t>prepara informes para uso externo; para aquellos que no tienen accesos a registros de la empresa y desean conocer la evolución de los negocios.</a:t>
            </a:r>
            <a:endParaRPr sz="6000"/>
          </a:p>
          <a:p>
            <a:pPr marL="914400" lvl="1" indent="-323850" algn="l" rtl="0">
              <a:spcBef>
                <a:spcPts val="0"/>
              </a:spcBef>
              <a:spcAft>
                <a:spcPts val="0"/>
              </a:spcAft>
              <a:buSzPct val="100000"/>
              <a:buChar char="-"/>
            </a:pPr>
            <a:r>
              <a:rPr lang="en" sz="6000"/>
              <a:t>Muestra resumen de situación patrimonial y financiera a una fecha dada</a:t>
            </a:r>
            <a:endParaRPr sz="6000"/>
          </a:p>
          <a:p>
            <a:pPr marL="914400" lvl="1" indent="-323850" algn="l" rtl="0">
              <a:spcBef>
                <a:spcPts val="0"/>
              </a:spcBef>
              <a:spcAft>
                <a:spcPts val="0"/>
              </a:spcAft>
              <a:buSzPct val="100000"/>
              <a:buChar char="-"/>
            </a:pPr>
            <a:r>
              <a:rPr lang="en" sz="6000"/>
              <a:t>Muestra resultados</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Informes de situación patrimonial y financiera</a:t>
            </a:r>
            <a:endParaRPr sz="1740"/>
          </a:p>
        </p:txBody>
      </p:sp>
      <p:sp>
        <p:nvSpPr>
          <p:cNvPr id="479" name="Google Shape;479;p78"/>
          <p:cNvSpPr txBox="1">
            <a:spLocks noGrp="1"/>
          </p:cNvSpPr>
          <p:nvPr>
            <p:ph type="body" idx="1"/>
          </p:nvPr>
        </p:nvSpPr>
        <p:spPr>
          <a:xfrm>
            <a:off x="727650" y="1890300"/>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b="1"/>
              <a:t>Situación patrimonial</a:t>
            </a:r>
            <a:r>
              <a:rPr lang="en" sz="6000"/>
              <a:t>: Valor de todos los bienes y obligaciones de los cuales es titular la organización</a:t>
            </a:r>
            <a:endParaRPr sz="6000"/>
          </a:p>
          <a:p>
            <a:pPr marL="457200" lvl="0" indent="-323850" algn="l" rtl="0">
              <a:spcBef>
                <a:spcPts val="0"/>
              </a:spcBef>
              <a:spcAft>
                <a:spcPts val="0"/>
              </a:spcAft>
              <a:buSzPct val="100000"/>
              <a:buChar char="-"/>
            </a:pPr>
            <a:r>
              <a:rPr lang="en" sz="6000" b="1"/>
              <a:t>Situación financiera</a:t>
            </a:r>
            <a:r>
              <a:rPr lang="en" sz="6000"/>
              <a:t>: capacidad de pago de deudas. Relación entre el valor de los medios de pago de la organización y las deudas hacia terceros contraídas</a:t>
            </a:r>
            <a:endParaRPr sz="6000"/>
          </a:p>
          <a:p>
            <a:pPr marL="0" lvl="0" indent="0" algn="l" rtl="0">
              <a:spcBef>
                <a:spcPts val="1200"/>
              </a:spcBef>
              <a:spcAft>
                <a:spcPts val="0"/>
              </a:spcAft>
              <a:buNone/>
            </a:pPr>
            <a:endParaRPr sz="6000"/>
          </a:p>
          <a:p>
            <a:pPr marL="0" lvl="0" indent="0" algn="l" rtl="0">
              <a:spcBef>
                <a:spcPts val="1200"/>
              </a:spcBef>
              <a:spcAft>
                <a:spcPts val="0"/>
              </a:spcAft>
              <a:buNone/>
            </a:pPr>
            <a:r>
              <a:rPr lang="en" sz="6000" b="1"/>
              <a:t>Resultado</a:t>
            </a:r>
            <a:r>
              <a:rPr lang="en" sz="6000"/>
              <a:t>: ganancias o pérdidas en que haya incurrido el ente durante un período de tiempo</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Los estados contables</a:t>
            </a:r>
            <a:endParaRPr sz="1740"/>
          </a:p>
        </p:txBody>
      </p:sp>
      <p:sp>
        <p:nvSpPr>
          <p:cNvPr id="485" name="Google Shape;485;p79"/>
          <p:cNvSpPr txBox="1">
            <a:spLocks noGrp="1"/>
          </p:cNvSpPr>
          <p:nvPr>
            <p:ph type="body" idx="1"/>
          </p:nvPr>
        </p:nvSpPr>
        <p:spPr>
          <a:xfrm>
            <a:off x="727650" y="1890300"/>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Muestran razonablemente el estado de los negocios</a:t>
            </a:r>
            <a:endParaRPr sz="6000"/>
          </a:p>
          <a:p>
            <a:pPr marL="457200" lvl="0" indent="-323850" algn="l" rtl="0">
              <a:spcBef>
                <a:spcPts val="0"/>
              </a:spcBef>
              <a:spcAft>
                <a:spcPts val="0"/>
              </a:spcAft>
              <a:buSzPct val="100000"/>
              <a:buChar char="-"/>
            </a:pPr>
            <a:r>
              <a:rPr lang="en" sz="6000"/>
              <a:t>Surgen de los registros contables practicados en la empresa</a:t>
            </a:r>
            <a:endParaRPr sz="6000"/>
          </a:p>
          <a:p>
            <a:pPr marL="457200" lvl="0" indent="-323850" algn="l" rtl="0">
              <a:spcBef>
                <a:spcPts val="0"/>
              </a:spcBef>
              <a:spcAft>
                <a:spcPts val="0"/>
              </a:spcAft>
              <a:buSzPct val="100000"/>
              <a:buChar char="-"/>
            </a:pPr>
            <a:r>
              <a:rPr lang="en" sz="6000"/>
              <a:t>Dirigidos a terceros o a directivos</a:t>
            </a:r>
            <a:endParaRPr sz="6000"/>
          </a:p>
          <a:p>
            <a:pPr marL="457200" lvl="0" indent="-323850" algn="l" rtl="0">
              <a:spcBef>
                <a:spcPts val="0"/>
              </a:spcBef>
              <a:spcAft>
                <a:spcPts val="0"/>
              </a:spcAft>
              <a:buSzPct val="100000"/>
              <a:buChar char="-"/>
            </a:pPr>
            <a:r>
              <a:rPr lang="en" sz="6000"/>
              <a:t>Son los siguientes:</a:t>
            </a:r>
            <a:endParaRPr sz="6000"/>
          </a:p>
          <a:p>
            <a:pPr marL="914400" lvl="1" indent="-323850" algn="l" rtl="0">
              <a:spcBef>
                <a:spcPts val="0"/>
              </a:spcBef>
              <a:spcAft>
                <a:spcPts val="0"/>
              </a:spcAft>
              <a:buSzPct val="100000"/>
              <a:buChar char="-"/>
            </a:pPr>
            <a:r>
              <a:rPr lang="en" sz="6000"/>
              <a:t>Estado de situación patrimonial</a:t>
            </a:r>
            <a:endParaRPr sz="6000"/>
          </a:p>
          <a:p>
            <a:pPr marL="914400" lvl="1" indent="-323850" algn="l" rtl="0">
              <a:spcBef>
                <a:spcPts val="0"/>
              </a:spcBef>
              <a:spcAft>
                <a:spcPts val="0"/>
              </a:spcAft>
              <a:buSzPct val="100000"/>
              <a:buChar char="-"/>
            </a:pPr>
            <a:r>
              <a:rPr lang="en" sz="6000"/>
              <a:t>Estado de resultados</a:t>
            </a:r>
            <a:endParaRPr sz="6000"/>
          </a:p>
          <a:p>
            <a:pPr marL="914400" lvl="1" indent="-323850" algn="l" rtl="0">
              <a:spcBef>
                <a:spcPts val="0"/>
              </a:spcBef>
              <a:spcAft>
                <a:spcPts val="0"/>
              </a:spcAft>
              <a:buSzPct val="100000"/>
              <a:buChar char="-"/>
            </a:pPr>
            <a:r>
              <a:rPr lang="en" sz="6000"/>
              <a:t>Estado de evolución del patrimonio neto</a:t>
            </a:r>
            <a:endParaRPr sz="6000"/>
          </a:p>
          <a:p>
            <a:pPr marL="914400" lvl="1" indent="-323850" algn="l" rtl="0">
              <a:spcBef>
                <a:spcPts val="0"/>
              </a:spcBef>
              <a:spcAft>
                <a:spcPts val="0"/>
              </a:spcAft>
              <a:buSzPct val="100000"/>
              <a:buChar char="-"/>
            </a:pPr>
            <a:r>
              <a:rPr lang="en" sz="6000"/>
              <a:t>Estado de origen y aplicación de fondos</a:t>
            </a:r>
            <a:endParaRPr sz="6000"/>
          </a:p>
          <a:p>
            <a:pPr marL="0" lvl="0" indent="0" algn="l" rtl="0">
              <a:spcBef>
                <a:spcPts val="1200"/>
              </a:spcBef>
              <a:spcAft>
                <a:spcPts val="0"/>
              </a:spcAft>
              <a:buNone/>
            </a:pPr>
            <a:endParaRPr sz="6000"/>
          </a:p>
          <a:p>
            <a:pPr marL="0" lvl="0" indent="0" algn="l" rtl="0">
              <a:spcBef>
                <a:spcPts val="1200"/>
              </a:spcBef>
              <a:spcAft>
                <a:spcPts val="0"/>
              </a:spcAft>
              <a:buNone/>
            </a:pPr>
            <a:r>
              <a:rPr lang="en" sz="6000"/>
              <a:t>Los estados preparados para uso externo se preparan según normas contables aprobadas para facilitar su interpretación</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Ejemplo de situación patrimonial</a:t>
            </a:r>
            <a:endParaRPr sz="1740"/>
          </a:p>
        </p:txBody>
      </p:sp>
      <p:sp>
        <p:nvSpPr>
          <p:cNvPr id="491" name="Google Shape;491;p80"/>
          <p:cNvSpPr txBox="1">
            <a:spLocks noGrp="1"/>
          </p:cNvSpPr>
          <p:nvPr>
            <p:ph type="body" idx="1"/>
          </p:nvPr>
        </p:nvSpPr>
        <p:spPr>
          <a:xfrm>
            <a:off x="727650" y="1890300"/>
            <a:ext cx="2989800" cy="3253200"/>
          </a:xfrm>
          <a:prstGeom prst="rect">
            <a:avLst/>
          </a:prstGeom>
        </p:spPr>
        <p:txBody>
          <a:bodyPr spcFirstLastPara="1" wrap="square" lIns="91425" tIns="91425" rIns="91425" bIns="91425" anchor="t" anchorCtr="0">
            <a:normAutofit fontScale="25000" lnSpcReduction="20000"/>
          </a:bodyPr>
          <a:lstStyle/>
          <a:p>
            <a:pPr marL="457200" lvl="0" indent="-285750" algn="l" rtl="0">
              <a:spcBef>
                <a:spcPts val="0"/>
              </a:spcBef>
              <a:spcAft>
                <a:spcPts val="0"/>
              </a:spcAft>
              <a:buSzPct val="100000"/>
              <a:buChar char="-"/>
            </a:pPr>
            <a:r>
              <a:rPr lang="en" sz="3600" dirty="0"/>
              <a:t>El activo corriente, que es el activo que se hace efectivo a corto plazo y el activo no corriente, que es el activo que se hacen efectivos en un periodo superior a un año</a:t>
            </a:r>
            <a:endParaRPr sz="3600" dirty="0"/>
          </a:p>
          <a:p>
            <a:pPr marL="457200" lvl="0" indent="-285750" algn="l" rtl="0">
              <a:spcBef>
                <a:spcPts val="0"/>
              </a:spcBef>
              <a:spcAft>
                <a:spcPts val="0"/>
              </a:spcAft>
              <a:buSzPct val="100000"/>
              <a:buChar char="-"/>
            </a:pPr>
            <a:r>
              <a:rPr lang="en" sz="3600" dirty="0"/>
              <a:t>En el pasivo corriente, el plazo de vencimiento de las deudas y obligaciones es inferior a un año (por ejemplo, el pago a proveedores). En el pasivo no corriente, el plazo siempre es superior a un año.</a:t>
            </a:r>
            <a:endParaRPr sz="3600" dirty="0"/>
          </a:p>
          <a:p>
            <a:pPr marL="457200" lvl="0" indent="-285750" algn="l" rtl="0">
              <a:spcBef>
                <a:spcPts val="0"/>
              </a:spcBef>
              <a:spcAft>
                <a:spcPts val="0"/>
              </a:spcAft>
              <a:buSzPct val="100000"/>
              <a:buChar char="-"/>
            </a:pPr>
            <a:r>
              <a:rPr lang="en" sz="3600" dirty="0"/>
              <a:t>El patrimonio neto de una empresa son todos aquellos elementos que constituyen la financiación propia de la empresa. En el balance de situación es la diferencia efectiva entre el activo y el pasivo.</a:t>
            </a:r>
            <a:endParaRPr sz="3600" dirty="0"/>
          </a:p>
          <a:p>
            <a:pPr marL="0" lvl="0" indent="0" algn="l" rtl="0">
              <a:spcBef>
                <a:spcPts val="1200"/>
              </a:spcBef>
              <a:spcAft>
                <a:spcPts val="0"/>
              </a:spcAft>
              <a:buNone/>
            </a:pPr>
            <a:endParaRPr sz="6000" dirty="0"/>
          </a:p>
          <a:p>
            <a:pPr marL="0" lvl="0" indent="0" algn="l" rtl="0">
              <a:spcBef>
                <a:spcPts val="1200"/>
              </a:spcBef>
              <a:spcAft>
                <a:spcPts val="0"/>
              </a:spcAft>
              <a:buNone/>
            </a:pPr>
            <a:endParaRPr sz="1691" dirty="0"/>
          </a:p>
          <a:p>
            <a:pPr marL="1371600" lvl="0" indent="0" algn="l" rtl="0">
              <a:spcBef>
                <a:spcPts val="1200"/>
              </a:spcBef>
              <a:spcAft>
                <a:spcPts val="0"/>
              </a:spcAft>
              <a:buNone/>
            </a:pPr>
            <a:endParaRPr sz="1691" dirty="0"/>
          </a:p>
          <a:p>
            <a:pPr marL="1371600" lvl="0" indent="0" algn="l" rtl="0">
              <a:spcBef>
                <a:spcPts val="1200"/>
              </a:spcBef>
              <a:spcAft>
                <a:spcPts val="0"/>
              </a:spcAft>
              <a:buNone/>
            </a:pPr>
            <a:endParaRPr sz="1691" dirty="0"/>
          </a:p>
          <a:p>
            <a:pPr marL="0" lvl="0" indent="0" algn="l" rtl="0">
              <a:spcBef>
                <a:spcPts val="1200"/>
              </a:spcBef>
              <a:spcAft>
                <a:spcPts val="0"/>
              </a:spcAft>
              <a:buNone/>
            </a:pPr>
            <a:endParaRPr sz="1691"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914400" marR="0" lvl="0" indent="0" algn="l" rtl="0">
              <a:lnSpc>
                <a:spcPct val="115000"/>
              </a:lnSpc>
              <a:spcBef>
                <a:spcPts val="1200"/>
              </a:spcBef>
              <a:spcAft>
                <a:spcPts val="0"/>
              </a:spcAft>
              <a:buNone/>
            </a:pPr>
            <a:endParaRPr dirty="0"/>
          </a:p>
        </p:txBody>
      </p:sp>
      <p:pic>
        <p:nvPicPr>
          <p:cNvPr id="492" name="Google Shape;492;p80"/>
          <p:cNvPicPr preferRelativeResize="0"/>
          <p:nvPr/>
        </p:nvPicPr>
        <p:blipFill>
          <a:blip r:embed="rId3">
            <a:alphaModFix/>
          </a:blip>
          <a:stretch>
            <a:fillRect/>
          </a:stretch>
        </p:blipFill>
        <p:spPr>
          <a:xfrm>
            <a:off x="4795804" y="472972"/>
            <a:ext cx="3830250" cy="467052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Cuerpo de normas contables</a:t>
            </a:r>
            <a:endParaRPr sz="1740"/>
          </a:p>
        </p:txBody>
      </p:sp>
      <p:sp>
        <p:nvSpPr>
          <p:cNvPr id="498" name="Google Shape;498;p81"/>
          <p:cNvSpPr txBox="1">
            <a:spLocks noGrp="1"/>
          </p:cNvSpPr>
          <p:nvPr>
            <p:ph type="body" idx="1"/>
          </p:nvPr>
        </p:nvSpPr>
        <p:spPr>
          <a:xfrm>
            <a:off x="727650" y="1890300"/>
            <a:ext cx="7688700" cy="3253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000"/>
              <a:t>Estas normas pueden ser:</a:t>
            </a:r>
            <a:endParaRPr sz="6000"/>
          </a:p>
          <a:p>
            <a:pPr marL="457200" lvl="0" indent="-323850" algn="l" rtl="0">
              <a:spcBef>
                <a:spcPts val="1200"/>
              </a:spcBef>
              <a:spcAft>
                <a:spcPts val="0"/>
              </a:spcAft>
              <a:buSzPct val="100000"/>
              <a:buChar char="-"/>
            </a:pPr>
            <a:r>
              <a:rPr lang="en" sz="6000"/>
              <a:t>De valuación: reglamentan la medición del patrimonio de las empresas y su evolución</a:t>
            </a:r>
            <a:endParaRPr sz="6000"/>
          </a:p>
          <a:p>
            <a:pPr marL="457200" lvl="0" indent="-323850" algn="l" rtl="0">
              <a:spcBef>
                <a:spcPts val="0"/>
              </a:spcBef>
              <a:spcAft>
                <a:spcPts val="0"/>
              </a:spcAft>
              <a:buSzPct val="100000"/>
              <a:buChar char="-"/>
            </a:pPr>
            <a:r>
              <a:rPr lang="en" sz="6000"/>
              <a:t>De exposición: establecen el contenido y la forma de los estados contables</a:t>
            </a:r>
            <a:endParaRPr sz="6000"/>
          </a:p>
          <a:p>
            <a:pPr marL="0" lvl="0" indent="0" algn="l" rtl="0">
              <a:spcBef>
                <a:spcPts val="1200"/>
              </a:spcBef>
              <a:spcAft>
                <a:spcPts val="0"/>
              </a:spcAft>
              <a:buNone/>
            </a:pPr>
            <a:endParaRPr sz="6000"/>
          </a:p>
          <a:p>
            <a:pPr marL="0" lvl="0" indent="0" algn="l" rtl="0">
              <a:spcBef>
                <a:spcPts val="1200"/>
              </a:spcBef>
              <a:spcAft>
                <a:spcPts val="0"/>
              </a:spcAft>
              <a:buNone/>
            </a:pPr>
            <a:r>
              <a:rPr lang="en" sz="6000"/>
              <a:t>En la República Argentina todos los Consejos Profesionales de Ciencias Económicas, están nucleados en la Federación Argentina de Consejos Profesionales de Ciencias Económicas que emite resoluciones técnicas que son aplicadas por los Consejos Profesionales de cada jurisdicción y forman de ese modo el cuerpo de normas contables profesionales a que nos referimos. </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Conclusión</a:t>
            </a:r>
            <a:endParaRPr sz="1740"/>
          </a:p>
        </p:txBody>
      </p:sp>
      <p:sp>
        <p:nvSpPr>
          <p:cNvPr id="504" name="Google Shape;504;p82"/>
          <p:cNvSpPr txBox="1">
            <a:spLocks noGrp="1"/>
          </p:cNvSpPr>
          <p:nvPr>
            <p:ph type="body" idx="1"/>
          </p:nvPr>
        </p:nvSpPr>
        <p:spPr>
          <a:xfrm>
            <a:off x="727650" y="1890300"/>
            <a:ext cx="7688700" cy="32532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Char char="-"/>
            </a:pPr>
            <a:r>
              <a:rPr lang="en" sz="6000"/>
              <a:t>Aquellos que han invertido en una organización son los más interesados en conocer su evolución patrimonial</a:t>
            </a:r>
            <a:endParaRPr sz="6000"/>
          </a:p>
          <a:p>
            <a:pPr marL="914400" lvl="1" indent="-323850" algn="l" rtl="0">
              <a:spcBef>
                <a:spcPts val="0"/>
              </a:spcBef>
              <a:spcAft>
                <a:spcPts val="0"/>
              </a:spcAft>
              <a:buSzPct val="100000"/>
              <a:buChar char="-"/>
            </a:pPr>
            <a:r>
              <a:rPr lang="en" sz="6000"/>
              <a:t>En sociedades de personas: los socios</a:t>
            </a:r>
            <a:endParaRPr sz="6000"/>
          </a:p>
          <a:p>
            <a:pPr marL="914400" lvl="1" indent="-323850" algn="l" rtl="0">
              <a:spcBef>
                <a:spcPts val="0"/>
              </a:spcBef>
              <a:spcAft>
                <a:spcPts val="0"/>
              </a:spcAft>
              <a:buSzPct val="100000"/>
              <a:buChar char="-"/>
            </a:pPr>
            <a:r>
              <a:rPr lang="en" sz="6000"/>
              <a:t>En sociedades de capital: los accionistas</a:t>
            </a:r>
            <a:endParaRPr sz="6000"/>
          </a:p>
          <a:p>
            <a:pPr marL="457200" lvl="0" indent="-323850" algn="l" rtl="0">
              <a:spcBef>
                <a:spcPts val="0"/>
              </a:spcBef>
              <a:spcAft>
                <a:spcPts val="0"/>
              </a:spcAft>
              <a:buSzPct val="100000"/>
              <a:buChar char="-"/>
            </a:pPr>
            <a:r>
              <a:rPr lang="en" sz="6000"/>
              <a:t>Esta información también es útil para inversores y acreedores</a:t>
            </a:r>
            <a:endParaRPr sz="6000"/>
          </a:p>
          <a:p>
            <a:pPr marL="457200" lvl="0" indent="-323850" algn="l" rtl="0">
              <a:spcBef>
                <a:spcPts val="0"/>
              </a:spcBef>
              <a:spcAft>
                <a:spcPts val="0"/>
              </a:spcAft>
              <a:buSzPct val="100000"/>
              <a:buChar char="-"/>
            </a:pPr>
            <a:r>
              <a:rPr lang="en" sz="6000"/>
              <a:t>De querer invertir en una organización, primero debemos analizar su evolución patrimonial y sus resultados</a:t>
            </a:r>
            <a:endParaRPr sz="6000"/>
          </a:p>
          <a:p>
            <a:pPr marL="457200" lvl="0" indent="-323850" algn="l" rtl="0">
              <a:spcBef>
                <a:spcPts val="0"/>
              </a:spcBef>
              <a:spcAft>
                <a:spcPts val="0"/>
              </a:spcAft>
              <a:buSzPct val="100000"/>
              <a:buChar char="-"/>
            </a:pPr>
            <a:r>
              <a:rPr lang="en" sz="6000"/>
              <a:t>Los acreedores lo necesitan para saber si la empresa puede respaldar sus deudas por préstamos</a:t>
            </a:r>
            <a:endParaRPr sz="6000"/>
          </a:p>
          <a:p>
            <a:pPr marL="457200" lvl="0" indent="-323850" algn="l" rtl="0">
              <a:spcBef>
                <a:spcPts val="0"/>
              </a:spcBef>
              <a:spcAft>
                <a:spcPts val="0"/>
              </a:spcAft>
              <a:buSzPct val="100000"/>
              <a:buChar char="-"/>
            </a:pPr>
            <a:r>
              <a:rPr lang="en" sz="6000"/>
              <a:t>El estado también se encuentra interesado en esta información</a:t>
            </a: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Repaso clase 1: La Organización y su administración </a:t>
            </a:r>
            <a:endParaRPr sz="2040" dirty="0"/>
          </a:p>
          <a:p>
            <a:pPr marL="0" lvl="0" indent="0" algn="l" rtl="0">
              <a:spcBef>
                <a:spcPts val="0"/>
              </a:spcBef>
              <a:spcAft>
                <a:spcPts val="0"/>
              </a:spcAft>
              <a:buSzPts val="990"/>
              <a:buNone/>
            </a:pPr>
            <a:r>
              <a:rPr lang="en" sz="2040" dirty="0"/>
              <a:t>Peter Druker</a:t>
            </a:r>
            <a:endParaRPr sz="2040" dirty="0"/>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67635" algn="l" rtl="0">
              <a:spcBef>
                <a:spcPts val="0"/>
              </a:spcBef>
              <a:spcAft>
                <a:spcPts val="0"/>
              </a:spcAft>
              <a:buSzPts val="2190"/>
              <a:buChar char="-"/>
            </a:pPr>
            <a:r>
              <a:rPr lang="en" sz="2189" b="1" dirty="0"/>
              <a:t>Institución</a:t>
            </a:r>
            <a:r>
              <a:rPr lang="en" sz="2189" dirty="0"/>
              <a:t>: cualquier tipo de organización humana, que implica relaciones estables y estructuradas entre las personas, que se mantienen en el tiempo, con el fin de cumplir una serie de objetivos explícitos o implícitos.</a:t>
            </a:r>
            <a:r>
              <a:rPr lang="en" sz="1989" dirty="0"/>
              <a:t>	</a:t>
            </a:r>
            <a:r>
              <a:rPr lang="en" dirty="0"/>
              <a:t>	</a:t>
            </a:r>
            <a:endParaRPr dirty="0"/>
          </a:p>
          <a:p>
            <a:pPr marL="457200" lvl="0" indent="0" algn="l" rtl="0">
              <a:spcBef>
                <a:spcPts val="1200"/>
              </a:spcBef>
              <a:spcAft>
                <a:spcPts val="0"/>
              </a:spcAft>
              <a:buNone/>
            </a:pPr>
            <a:endParaRPr b="1" dirty="0"/>
          </a:p>
          <a:p>
            <a:pPr marL="0" lvl="0" indent="0" algn="l" rtl="0">
              <a:spcBef>
                <a:spcPts val="1200"/>
              </a:spcBef>
              <a:spcAft>
                <a:spcPts val="1200"/>
              </a:spcAft>
              <a:buNone/>
            </a:pPr>
            <a:endParaRPr sz="15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t>Cierre y próximos pasos</a:t>
            </a:r>
            <a:endParaRPr sz="1740"/>
          </a:p>
        </p:txBody>
      </p:sp>
      <p:sp>
        <p:nvSpPr>
          <p:cNvPr id="510" name="Google Shape;510;p83"/>
          <p:cNvSpPr txBox="1">
            <a:spLocks noGrp="1"/>
          </p:cNvSpPr>
          <p:nvPr>
            <p:ph type="body" idx="1"/>
          </p:nvPr>
        </p:nvSpPr>
        <p:spPr>
          <a:xfrm>
            <a:off x="727650" y="1890300"/>
            <a:ext cx="7688700" cy="3253200"/>
          </a:xfrm>
          <a:prstGeom prst="rect">
            <a:avLst/>
          </a:prstGeom>
        </p:spPr>
        <p:txBody>
          <a:bodyPr spcFirstLastPara="1" wrap="square" lIns="91425" tIns="91425" rIns="91425" bIns="91425" anchor="t" anchorCtr="0">
            <a:normAutofit fontScale="25000" lnSpcReduction="10000"/>
          </a:bodyPr>
          <a:lstStyle/>
          <a:p>
            <a:pPr marL="457200" lvl="0" indent="-323850" algn="l" rtl="0">
              <a:spcBef>
                <a:spcPts val="0"/>
              </a:spcBef>
              <a:spcAft>
                <a:spcPts val="0"/>
              </a:spcAft>
              <a:buSzPct val="100000"/>
              <a:buChar char="-"/>
            </a:pPr>
            <a:r>
              <a:rPr lang="en" sz="6000"/>
              <a:t>Estarán habilitados nuevamente las evaluaciones de las unidades anteriores para poder completar todo el contenido asincrónico adeudado</a:t>
            </a:r>
            <a:endParaRPr sz="6000"/>
          </a:p>
          <a:p>
            <a:pPr marL="457200" lvl="0" indent="-323850" algn="l" rtl="0">
              <a:spcBef>
                <a:spcPts val="0"/>
              </a:spcBef>
              <a:spcAft>
                <a:spcPts val="0"/>
              </a:spcAft>
              <a:buSzPct val="100000"/>
              <a:buChar char="-"/>
            </a:pPr>
            <a:r>
              <a:rPr lang="en" sz="6000"/>
              <a:t>Asistencia</a:t>
            </a:r>
            <a:endParaRPr sz="6000"/>
          </a:p>
          <a:p>
            <a:pPr marL="457200" lvl="0" indent="0" algn="l" rtl="0">
              <a:spcBef>
                <a:spcPts val="1200"/>
              </a:spcBef>
              <a:spcAft>
                <a:spcPts val="0"/>
              </a:spcAft>
              <a:buNone/>
            </a:pPr>
            <a:endParaRPr sz="6000"/>
          </a:p>
          <a:p>
            <a:pPr marL="0" lvl="0" indent="0" algn="l" rtl="0">
              <a:spcBef>
                <a:spcPts val="1200"/>
              </a:spcBef>
              <a:spcAft>
                <a:spcPts val="0"/>
              </a:spcAft>
              <a:buNone/>
            </a:pPr>
            <a:endParaRPr sz="6000"/>
          </a:p>
          <a:p>
            <a:pPr marL="0" lvl="0" indent="0" algn="l" rtl="0">
              <a:spcBef>
                <a:spcPts val="1200"/>
              </a:spcBef>
              <a:spcAft>
                <a:spcPts val="0"/>
              </a:spcAft>
              <a:buNone/>
            </a:pPr>
            <a:endParaRPr sz="1691"/>
          </a:p>
          <a:p>
            <a:pPr marL="1371600" lvl="0" indent="0" algn="l" rtl="0">
              <a:spcBef>
                <a:spcPts val="1200"/>
              </a:spcBef>
              <a:spcAft>
                <a:spcPts val="0"/>
              </a:spcAft>
              <a:buNone/>
            </a:pPr>
            <a:endParaRPr sz="1691"/>
          </a:p>
          <a:p>
            <a:pPr marL="1371600" lvl="0" indent="0" algn="l" rtl="0">
              <a:spcBef>
                <a:spcPts val="1200"/>
              </a:spcBef>
              <a:spcAft>
                <a:spcPts val="0"/>
              </a:spcAft>
              <a:buNone/>
            </a:pPr>
            <a:endParaRPr sz="1691"/>
          </a:p>
          <a:p>
            <a:pPr marL="0" lvl="0" indent="0" algn="l" rtl="0">
              <a:spcBef>
                <a:spcPts val="1200"/>
              </a:spcBef>
              <a:spcAft>
                <a:spcPts val="0"/>
              </a:spcAft>
              <a:buNone/>
            </a:pPr>
            <a:endParaRPr sz="1691"/>
          </a:p>
          <a:p>
            <a:pPr marL="0" lvl="0" indent="0" algn="l" rtl="0">
              <a:spcBef>
                <a:spcPts val="1200"/>
              </a:spcBef>
              <a:spcAft>
                <a:spcPts val="0"/>
              </a:spcAft>
              <a:buNone/>
            </a:pPr>
            <a:endParaRPr/>
          </a:p>
          <a:p>
            <a:pPr marL="0" lvl="0" indent="0" algn="l" rtl="0">
              <a:spcBef>
                <a:spcPts val="1200"/>
              </a:spcBef>
              <a:spcAft>
                <a:spcPts val="0"/>
              </a:spcAft>
              <a:buNone/>
            </a:pPr>
            <a:endParaRPr/>
          </a:p>
          <a:p>
            <a:pPr marL="914400" marR="0" lvl="0" indent="0" algn="l" rtl="0">
              <a:lnSpc>
                <a:spcPct val="115000"/>
              </a:lnSpc>
              <a:spcBef>
                <a:spcPts val="12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Organización</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600" dirty="0"/>
              <a:t>Es una institución</a:t>
            </a:r>
            <a:endParaRPr sz="1600" dirty="0"/>
          </a:p>
          <a:p>
            <a:pPr marL="457200" lvl="0" indent="-330200" algn="l" rtl="0">
              <a:spcBef>
                <a:spcPts val="0"/>
              </a:spcBef>
              <a:spcAft>
                <a:spcPts val="0"/>
              </a:spcAft>
              <a:buSzPts val="1600"/>
              <a:buChar char="-"/>
            </a:pPr>
            <a:r>
              <a:rPr lang="en" sz="1600" dirty="0"/>
              <a:t>Estructura ordenada donde coexisten e interactúan personas con diversos roles, responsabilidades o cargos que buscan alcanzar un objetivo particular.</a:t>
            </a:r>
            <a:endParaRPr sz="1600" dirty="0"/>
          </a:p>
          <a:p>
            <a:pPr marL="457200" lvl="0" indent="0" algn="l" rtl="0">
              <a:spcBef>
                <a:spcPts val="1200"/>
              </a:spcBef>
              <a:spcAft>
                <a:spcPts val="0"/>
              </a:spcAft>
              <a:buNone/>
            </a:pPr>
            <a:endParaRPr sz="1300" dirty="0"/>
          </a:p>
          <a:p>
            <a:pPr marL="0" lvl="0" indent="0" algn="l" rtl="0">
              <a:spcBef>
                <a:spcPts val="1200"/>
              </a:spcBef>
              <a:spcAft>
                <a:spcPts val="1200"/>
              </a:spcAft>
              <a:buNone/>
            </a:pP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Institución vs Organización</a:t>
            </a:r>
            <a:endParaRPr dirty="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 sz="1500" dirty="0"/>
              <a:t>Una </a:t>
            </a:r>
            <a:r>
              <a:rPr lang="en" sz="1500" b="1" dirty="0"/>
              <a:t>institución</a:t>
            </a:r>
            <a:r>
              <a:rPr lang="en" sz="1500" dirty="0"/>
              <a:t> tiene como finalidad regir el comportamiento de un grupo social, puede ser física o estar representada por creencias y culturas.</a:t>
            </a:r>
            <a:endParaRPr sz="1500" dirty="0"/>
          </a:p>
          <a:p>
            <a:pPr marL="457200" lvl="0" indent="-323850" algn="l" rtl="0">
              <a:spcBef>
                <a:spcPts val="0"/>
              </a:spcBef>
              <a:spcAft>
                <a:spcPts val="0"/>
              </a:spcAft>
              <a:buSzPts val="1500"/>
              <a:buChar char="-"/>
            </a:pPr>
            <a:r>
              <a:rPr lang="en" sz="1500" dirty="0"/>
              <a:t>Una </a:t>
            </a:r>
            <a:r>
              <a:rPr lang="en" sz="1500" b="1" dirty="0"/>
              <a:t>organización</a:t>
            </a:r>
            <a:r>
              <a:rPr lang="en" sz="1500" dirty="0"/>
              <a:t> es una estructura administrativa creada con la finalidad de lograr metas. Para su existencia es necesaria la coordinación entre sus partes.</a:t>
            </a:r>
            <a:endParaRPr sz="1500" dirty="0"/>
          </a:p>
          <a:p>
            <a:pPr marL="457200" lvl="0" indent="0" algn="l" rtl="0">
              <a:spcBef>
                <a:spcPts val="1200"/>
              </a:spcBef>
              <a:spcAft>
                <a:spcPts val="0"/>
              </a:spcAft>
              <a:buNone/>
            </a:pPr>
            <a:endParaRPr sz="1500" dirty="0"/>
          </a:p>
          <a:p>
            <a:pPr marL="457200" lvl="0" indent="0" algn="l" rtl="0">
              <a:spcBef>
                <a:spcPts val="1200"/>
              </a:spcBef>
              <a:spcAft>
                <a:spcPts val="0"/>
              </a:spcAft>
              <a:buNone/>
            </a:pPr>
            <a:endParaRPr sz="1300" dirty="0"/>
          </a:p>
          <a:p>
            <a:pPr marL="0" lvl="0" indent="0" algn="l" rtl="0">
              <a:spcBef>
                <a:spcPts val="1200"/>
              </a:spcBef>
              <a:spcAft>
                <a:spcPts val="1200"/>
              </a:spcAft>
              <a:buNone/>
            </a:pPr>
            <a:endParaRPr b="1"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2956</Words>
  <Application>Microsoft Office PowerPoint</Application>
  <PresentationFormat>Presentación en pantalla (16:9)</PresentationFormat>
  <Paragraphs>599</Paragraphs>
  <Slides>70</Slides>
  <Notes>70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70</vt:i4>
      </vt:variant>
    </vt:vector>
  </HeadingPairs>
  <TitlesOfParts>
    <vt:vector size="74" baseType="lpstr">
      <vt:lpstr>Arial</vt:lpstr>
      <vt:lpstr>Raleway</vt:lpstr>
      <vt:lpstr>Lato</vt:lpstr>
      <vt:lpstr>Streamline</vt:lpstr>
      <vt:lpstr>Análisis de Procesos Administrativos “APA”</vt:lpstr>
      <vt:lpstr>Agenda</vt:lpstr>
      <vt:lpstr>Antes que nada..</vt:lpstr>
      <vt:lpstr>Acuerdo entre las partes para recuper clase 3 (22/4)</vt:lpstr>
      <vt:lpstr>Acuerdo fecha parcial 1</vt:lpstr>
      <vt:lpstr>Acuerdo fecha parcial 2</vt:lpstr>
      <vt:lpstr>Repaso clase 1: La Organización y su administración  Peter Druker</vt:lpstr>
      <vt:lpstr>Organización</vt:lpstr>
      <vt:lpstr>Institución vs Organización</vt:lpstr>
      <vt:lpstr>Empresa</vt:lpstr>
      <vt:lpstr>Administración</vt:lpstr>
      <vt:lpstr>Gerentes</vt:lpstr>
      <vt:lpstr>Misión de la empresa</vt:lpstr>
      <vt:lpstr>Planeamiento estratégico</vt:lpstr>
      <vt:lpstr>La organización y su administración, por Fowler Newton</vt:lpstr>
      <vt:lpstr>Las organizaciones</vt:lpstr>
      <vt:lpstr>En una organización existen</vt:lpstr>
      <vt:lpstr>Objetivos de las organizaciones según su tipo</vt:lpstr>
      <vt:lpstr>Operaciones de las organizaciones</vt:lpstr>
      <vt:lpstr>Los recursos de las organizaciones</vt:lpstr>
      <vt:lpstr>Insumos para producir = insumos permanentes</vt:lpstr>
      <vt:lpstr>Fuentes de los recursos</vt:lpstr>
      <vt:lpstr>La administración</vt:lpstr>
      <vt:lpstr>Proceso decisorio</vt:lpstr>
      <vt:lpstr>Proceso decisorio</vt:lpstr>
      <vt:lpstr>El control de gestión</vt:lpstr>
      <vt:lpstr>Análisis de las desviaciones desfavorables</vt:lpstr>
      <vt:lpstr>Análisis de las desviaciones favorables</vt:lpstr>
      <vt:lpstr>La información</vt:lpstr>
      <vt:lpstr>El control patrimonial</vt:lpstr>
      <vt:lpstr>Bienes en poder de terceros</vt:lpstr>
      <vt:lpstr>Conclusión</vt:lpstr>
      <vt:lpstr>Ejemplo 1</vt:lpstr>
      <vt:lpstr>Ejemplo 2</vt:lpstr>
      <vt:lpstr>Unidad 2, Contabilidad e información contable</vt:lpstr>
      <vt:lpstr>La administración…</vt:lpstr>
      <vt:lpstr>Pero…</vt:lpstr>
      <vt:lpstr>El objetivo básico de la contabilidad</vt:lpstr>
      <vt:lpstr>Definición de contabilidad</vt:lpstr>
      <vt:lpstr>Principales pasos del sistema contable</vt:lpstr>
      <vt:lpstr>Otras definiciones hablan de</vt:lpstr>
      <vt:lpstr>Finalmente, la disciplina contable incluye…</vt:lpstr>
      <vt:lpstr>Contabilidad, sistemas y subsistemas</vt:lpstr>
      <vt:lpstr>Ventajas del uso de sistemas</vt:lpstr>
      <vt:lpstr>Sistemas contables e informes contables</vt:lpstr>
      <vt:lpstr>Emisores de informes contables</vt:lpstr>
      <vt:lpstr>Usuarios de la información contable</vt:lpstr>
      <vt:lpstr>¿Cuál es el motivo de interés de la información contable?</vt:lpstr>
      <vt:lpstr>Si pido información, ¿qué debo obtener?</vt:lpstr>
      <vt:lpstr>Requisitos legales de la información contable</vt:lpstr>
      <vt:lpstr>Normas contables profesionales y legales</vt:lpstr>
      <vt:lpstr>NCP vs NCL</vt:lpstr>
      <vt:lpstr>Unidad 3, Clase 4: Procesos Contables</vt:lpstr>
      <vt:lpstr>Empresa</vt:lpstr>
      <vt:lpstr>Se clasifican en…</vt:lpstr>
      <vt:lpstr>Para poder trabajar eficazmente dentro de la empresa se necesita…</vt:lpstr>
      <vt:lpstr>Presentación de PowerPoint</vt:lpstr>
      <vt:lpstr>Tipos de datos que son procesados</vt:lpstr>
      <vt:lpstr>La estructura formal</vt:lpstr>
      <vt:lpstr>Ejemplo de organigrama</vt:lpstr>
      <vt:lpstr>Generalización de las tareas de la Contabilidad</vt:lpstr>
      <vt:lpstr>Detalle de las tareas de la contabilidad</vt:lpstr>
      <vt:lpstr>Según sus objetivos, la información se divide en…</vt:lpstr>
      <vt:lpstr>La diferenciación en la definición de la información divide la contabilidad en dos áreas</vt:lpstr>
      <vt:lpstr>Informes de situación patrimonial y financiera</vt:lpstr>
      <vt:lpstr>Los estados contables</vt:lpstr>
      <vt:lpstr>Ejemplo de situación patrimonial</vt:lpstr>
      <vt:lpstr>Cuerpo de normas contables</vt:lpstr>
      <vt:lpstr>Conclusión</vt:lpstr>
      <vt:lpstr>Cierre y próximos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Procesos Administrativos “APA”</dc:title>
  <cp:lastModifiedBy>Pascual, Tomas</cp:lastModifiedBy>
  <cp:revision>2</cp:revision>
  <dcterms:modified xsi:type="dcterms:W3CDTF">2022-05-11T22:07:25Z</dcterms:modified>
</cp:coreProperties>
</file>