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aleway"/>
      <p:regular r:id="rId59"/>
      <p:bold r:id="rId60"/>
      <p:italic r:id="rId61"/>
      <p:boldItalic r:id="rId62"/>
    </p:embeddedFont>
    <p:embeddedFont>
      <p:font typeface="La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boldItalic.fntdata"/><Relationship Id="rId61" Type="http://schemas.openxmlformats.org/officeDocument/2006/relationships/font" Target="fonts/Raleway-italic.fntdata"/><Relationship Id="rId20" Type="http://schemas.openxmlformats.org/officeDocument/2006/relationships/slide" Target="slides/slide15.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7.xml"/><Relationship Id="rId66" Type="http://schemas.openxmlformats.org/officeDocument/2006/relationships/font" Target="fonts/Lato-boldItalic.fntdata"/><Relationship Id="rId21" Type="http://schemas.openxmlformats.org/officeDocument/2006/relationships/slide" Target="slides/slide16.xml"/><Relationship Id="rId65"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aleway-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9bba098d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9bba098d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9bba098d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9bba098d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9bba098d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9bba098d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9bba098d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9bba098d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9bba098d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9bba098d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9bba098d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9bba098d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9bba098d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9bba098d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9bba098d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9bba098d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9bba098d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9bba098d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9bba098d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9bba098d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ae7057b7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ae7057b7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9bba098d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9bba098d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9bba098d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9bba098d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9bba098d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9bba098d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9bba098d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9bba098d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9bba098d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9bba098d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9bba098d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9bba098d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9bba098d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9bba098d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9bba098d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9bba098d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9bba098d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9bba098d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9dff0f0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9dff0f0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4c032d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4c032d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9dff0f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9dff0f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9dff0f09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9dff0f09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9dff0f0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9dff0f0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9dff0f0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9dff0f0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9dff0f09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9dff0f09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9dff0f09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9dff0f09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9dff0f0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9dff0f0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9dff0f09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9dff0f09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9dff0f09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9dff0f09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9dff0f09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9dff0f09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9bba098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9bba098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9dff0f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9dff0f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9dff0f09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9dff0f09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9dff0f09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9dff0f09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9dff0f09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9dff0f09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9dff0f09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9dff0f09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9dff0f09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9dff0f09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9dff0f09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9dff0f09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9dff0f09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9dff0f09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9dff0f09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9dff0f09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9dff0f09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9dff0f09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9bba098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9bba098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9dff0f09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9dff0f09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9dff0f09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9dff0f09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9dff0f09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9dff0f09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9dff0f09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9dff0f09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9bba098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9bba098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9bba098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9bba098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9bba098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9bba098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9bba098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9bba098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5.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2.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3.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7.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Análisis de Procesos Administrativos</a:t>
            </a:r>
            <a:br>
              <a:rPr lang="en" sz="3200"/>
            </a:br>
            <a:r>
              <a:rPr lang="en" sz="3200"/>
              <a:t>“APA”</a:t>
            </a:r>
            <a:endParaRPr sz="3200"/>
          </a:p>
        </p:txBody>
      </p:sp>
      <p:sp>
        <p:nvSpPr>
          <p:cNvPr id="87" name="Google Shape;87;p13"/>
          <p:cNvSpPr txBox="1"/>
          <p:nvPr>
            <p:ph idx="1" type="subTitle"/>
          </p:nvPr>
        </p:nvSpPr>
        <p:spPr>
          <a:xfrm>
            <a:off x="729625" y="3172900"/>
            <a:ext cx="7688100" cy="10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Profesor: Rodrigo de Latorre</a:t>
            </a:r>
            <a:endParaRPr/>
          </a:p>
          <a:p>
            <a:pPr indent="0" lvl="0" marL="0" rtl="0" algn="l">
              <a:spcBef>
                <a:spcPts val="0"/>
              </a:spcBef>
              <a:spcAft>
                <a:spcPts val="0"/>
              </a:spcAft>
              <a:buNone/>
            </a:pPr>
            <a:br>
              <a:rPr lang="en"/>
            </a:br>
            <a:r>
              <a:rPr lang="en"/>
              <a:t>Clase 6 (dentro de la Unidad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 mayor</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Registro de las variaciones que suceden en una cuenta</a:t>
            </a:r>
            <a:endParaRPr/>
          </a:p>
          <a:p>
            <a:pPr indent="-311150" lvl="0" marL="457200" rtl="0" algn="l">
              <a:spcBef>
                <a:spcPts val="0"/>
              </a:spcBef>
              <a:spcAft>
                <a:spcPts val="0"/>
              </a:spcAft>
              <a:buSzPts val="1300"/>
              <a:buChar char="-"/>
            </a:pPr>
            <a:r>
              <a:rPr lang="en"/>
              <a:t>Existirán tantos mayores como cuentas</a:t>
            </a:r>
            <a:endParaRPr/>
          </a:p>
          <a:p>
            <a:pPr indent="-311150" lvl="0" marL="457200" rtl="0" algn="l">
              <a:spcBef>
                <a:spcPts val="0"/>
              </a:spcBef>
              <a:spcAft>
                <a:spcPts val="0"/>
              </a:spcAft>
              <a:buSzPts val="1300"/>
              <a:buChar char="-"/>
            </a:pPr>
            <a:r>
              <a:rPr lang="en"/>
              <a:t>Ejemplo de </a:t>
            </a:r>
            <a:r>
              <a:rPr lang="en"/>
              <a:t>cómo</a:t>
            </a:r>
            <a:r>
              <a:rPr lang="en"/>
              <a:t> puede llegar a presentarse:</a:t>
            </a:r>
            <a:endParaRPr/>
          </a:p>
        </p:txBody>
      </p:sp>
      <p:pic>
        <p:nvPicPr>
          <p:cNvPr id="143" name="Google Shape;143;p22"/>
          <p:cNvPicPr preferRelativeResize="0"/>
          <p:nvPr/>
        </p:nvPicPr>
        <p:blipFill>
          <a:blip r:embed="rId3">
            <a:alphaModFix/>
          </a:blip>
          <a:stretch>
            <a:fillRect/>
          </a:stretch>
        </p:blipFill>
        <p:spPr>
          <a:xfrm>
            <a:off x="1495550" y="3134425"/>
            <a:ext cx="5600700" cy="771525"/>
          </a:xfrm>
          <a:prstGeom prst="rect">
            <a:avLst/>
          </a:prstGeom>
          <a:noFill/>
          <a:ln>
            <a:noFill/>
          </a:ln>
        </p:spPr>
      </p:pic>
      <p:pic>
        <p:nvPicPr>
          <p:cNvPr id="144" name="Google Shape;144;p22"/>
          <p:cNvPicPr preferRelativeResize="0"/>
          <p:nvPr/>
        </p:nvPicPr>
        <p:blipFill>
          <a:blip r:embed="rId4">
            <a:alphaModFix/>
          </a:blip>
          <a:stretch>
            <a:fillRect/>
          </a:stretch>
        </p:blipFill>
        <p:spPr>
          <a:xfrm>
            <a:off x="1428875" y="4005925"/>
            <a:ext cx="5667375" cy="93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 debe y el haber</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Fundamental para el registro de asientos contables</a:t>
            </a:r>
            <a:endParaRPr/>
          </a:p>
          <a:p>
            <a:pPr indent="-311150" lvl="0" marL="457200" rtl="0" algn="l">
              <a:spcBef>
                <a:spcPts val="0"/>
              </a:spcBef>
              <a:spcAft>
                <a:spcPts val="0"/>
              </a:spcAft>
              <a:buSzPts val="1300"/>
              <a:buChar char="-"/>
            </a:pPr>
            <a:r>
              <a:rPr lang="en"/>
              <a:t>El </a:t>
            </a:r>
            <a:r>
              <a:rPr b="1" lang="en"/>
              <a:t>debe</a:t>
            </a:r>
            <a:r>
              <a:rPr lang="en"/>
              <a:t> se refiere a </a:t>
            </a:r>
            <a:r>
              <a:rPr b="1" lang="en"/>
              <a:t>ingresos</a:t>
            </a:r>
            <a:r>
              <a:rPr lang="en"/>
              <a:t> que recibe una empresa y representan un </a:t>
            </a:r>
            <a:r>
              <a:rPr b="1" lang="en"/>
              <a:t>cargo</a:t>
            </a:r>
            <a:r>
              <a:rPr lang="en"/>
              <a:t> en una cuenta</a:t>
            </a:r>
            <a:endParaRPr/>
          </a:p>
          <a:p>
            <a:pPr indent="-311150" lvl="0" marL="457200" rtl="0" algn="l">
              <a:spcBef>
                <a:spcPts val="0"/>
              </a:spcBef>
              <a:spcAft>
                <a:spcPts val="0"/>
              </a:spcAft>
              <a:buSzPts val="1300"/>
              <a:buChar char="-"/>
            </a:pPr>
            <a:r>
              <a:rPr lang="en"/>
              <a:t>El </a:t>
            </a:r>
            <a:r>
              <a:rPr b="1" lang="en"/>
              <a:t>haber</a:t>
            </a:r>
            <a:r>
              <a:rPr lang="en"/>
              <a:t> registra las salidas y entregas en una cuenta. Muestra el aumento del pasivo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Reglas del registro</a:t>
            </a:r>
            <a:endParaRPr/>
          </a:p>
        </p:txBody>
      </p:sp>
      <p:pic>
        <p:nvPicPr>
          <p:cNvPr id="156" name="Google Shape;156;p24"/>
          <p:cNvPicPr preferRelativeResize="0"/>
          <p:nvPr/>
        </p:nvPicPr>
        <p:blipFill>
          <a:blip r:embed="rId3">
            <a:alphaModFix/>
          </a:blip>
          <a:stretch>
            <a:fillRect/>
          </a:stretch>
        </p:blipFill>
        <p:spPr>
          <a:xfrm>
            <a:off x="1601988" y="1984350"/>
            <a:ext cx="5781675" cy="243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Ejemplo</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Una empresa realiza una compra de mercadería al contado, en efectivo, por valor de $10.000, a su proveedor Hernández Hnos. el día 12 de noviembre de</a:t>
            </a:r>
            <a:r>
              <a:rPr lang="en"/>
              <a:t> 1990</a:t>
            </a:r>
            <a:r>
              <a:rPr lang="en"/>
              <a:t>. </a:t>
            </a:r>
            <a:endParaRPr/>
          </a:p>
          <a:p>
            <a:pPr indent="0" lvl="0" marL="0" rtl="0" algn="l">
              <a:spcBef>
                <a:spcPts val="1200"/>
              </a:spcBef>
              <a:spcAft>
                <a:spcPts val="0"/>
              </a:spcAft>
              <a:buNone/>
            </a:pPr>
            <a:r>
              <a:rPr b="1" lang="en"/>
              <a:t>Mayores correspondientes a las cuentas implicadas? </a:t>
            </a:r>
            <a:r>
              <a:rPr lang="en"/>
              <a:t>Caja y Mercadería</a:t>
            </a:r>
            <a:endParaRPr/>
          </a:p>
          <a:p>
            <a:pPr indent="0" lvl="0" marL="0" rtl="0" algn="l">
              <a:spcBef>
                <a:spcPts val="1200"/>
              </a:spcBef>
              <a:spcAft>
                <a:spcPts val="0"/>
              </a:spcAft>
              <a:buNone/>
            </a:pPr>
            <a:r>
              <a:rPr b="1" lang="en"/>
              <a:t>Variaciones:</a:t>
            </a:r>
            <a:endParaRPr b="1"/>
          </a:p>
          <a:p>
            <a:pPr indent="-311150" lvl="0" marL="457200" rtl="0" algn="l">
              <a:spcBef>
                <a:spcPts val="1200"/>
              </a:spcBef>
              <a:spcAft>
                <a:spcPts val="0"/>
              </a:spcAft>
              <a:buSzPts val="1300"/>
              <a:buAutoNum type="arabicParenR"/>
            </a:pPr>
            <a:r>
              <a:rPr lang="en"/>
              <a:t>Aumenta activo por ingreso de mercadería en cuenta </a:t>
            </a:r>
            <a:r>
              <a:rPr b="1" lang="en"/>
              <a:t>Mercadería</a:t>
            </a:r>
            <a:endParaRPr b="1"/>
          </a:p>
          <a:p>
            <a:pPr indent="-311150" lvl="0" marL="457200" rtl="0" algn="l">
              <a:spcBef>
                <a:spcPts val="0"/>
              </a:spcBef>
              <a:spcAft>
                <a:spcPts val="0"/>
              </a:spcAft>
              <a:buSzPts val="1300"/>
              <a:buAutoNum type="arabicParenR"/>
            </a:pPr>
            <a:r>
              <a:rPr lang="en"/>
              <a:t>Disminuye activo por egreso de efectivo en cuenta </a:t>
            </a:r>
            <a:r>
              <a:rPr b="1" lang="en"/>
              <a:t>Caja</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Ejemplo</a:t>
            </a:r>
            <a:endParaRPr/>
          </a:p>
        </p:txBody>
      </p:sp>
      <p:sp>
        <p:nvSpPr>
          <p:cNvPr id="168" name="Google Shape;168;p26"/>
          <p:cNvSpPr txBox="1"/>
          <p:nvPr>
            <p:ph idx="1" type="body"/>
          </p:nvPr>
        </p:nvSpPr>
        <p:spPr>
          <a:xfrm>
            <a:off x="729450" y="2078875"/>
            <a:ext cx="2391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Como puede observar, Los aumentos se debitan (se debitó $10.000 en la cuenta Mercaderías). Las disminuciones se acreditan (se acreditó la cuenta Caja por $10.000).</a:t>
            </a:r>
            <a:endParaRPr/>
          </a:p>
        </p:txBody>
      </p:sp>
      <p:pic>
        <p:nvPicPr>
          <p:cNvPr id="169" name="Google Shape;169;p26"/>
          <p:cNvPicPr preferRelativeResize="0"/>
          <p:nvPr/>
        </p:nvPicPr>
        <p:blipFill>
          <a:blip r:embed="rId3">
            <a:alphaModFix/>
          </a:blip>
          <a:stretch>
            <a:fillRect/>
          </a:stretch>
        </p:blipFill>
        <p:spPr>
          <a:xfrm>
            <a:off x="3265825" y="1809988"/>
            <a:ext cx="5562600" cy="286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Ejemplo</a:t>
            </a:r>
            <a:endParaRPr/>
          </a:p>
        </p:txBody>
      </p:sp>
      <p:sp>
        <p:nvSpPr>
          <p:cNvPr id="175" name="Google Shape;175;p27"/>
          <p:cNvSpPr txBox="1"/>
          <p:nvPr>
            <p:ph idx="1" type="body"/>
          </p:nvPr>
        </p:nvSpPr>
        <p:spPr>
          <a:xfrm>
            <a:off x="729450" y="2078875"/>
            <a:ext cx="7370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 </a:t>
            </a:r>
            <a:r>
              <a:rPr lang="en"/>
              <a:t>hubiéramos</a:t>
            </a:r>
            <a:r>
              <a:rPr lang="en"/>
              <a:t> usado la cuenta corriente del proveedor en vez de pagar al contado:</a:t>
            </a:r>
            <a:endParaRPr/>
          </a:p>
          <a:p>
            <a:pPr indent="-311150" lvl="0" marL="457200" rtl="0" algn="l">
              <a:spcBef>
                <a:spcPts val="1200"/>
              </a:spcBef>
              <a:spcAft>
                <a:spcPts val="0"/>
              </a:spcAft>
              <a:buSzPts val="1300"/>
              <a:buChar char="-"/>
            </a:pPr>
            <a:r>
              <a:rPr lang="en"/>
              <a:t>Caja no hubiese disminuido</a:t>
            </a:r>
            <a:endParaRPr/>
          </a:p>
          <a:p>
            <a:pPr indent="-311150" lvl="0" marL="457200" rtl="0" algn="l">
              <a:spcBef>
                <a:spcPts val="0"/>
              </a:spcBef>
              <a:spcAft>
                <a:spcPts val="0"/>
              </a:spcAft>
              <a:buSzPts val="1300"/>
              <a:buChar char="-"/>
            </a:pPr>
            <a:r>
              <a:rPr lang="en"/>
              <a:t>La cuenta proveedor que es del pasivo hubiese tenido un aumento en el haber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Ejemplo 2</a:t>
            </a:r>
            <a:endParaRPr/>
          </a:p>
        </p:txBody>
      </p:sp>
      <p:sp>
        <p:nvSpPr>
          <p:cNvPr id="181" name="Google Shape;181;p28"/>
          <p:cNvSpPr txBox="1"/>
          <p:nvPr>
            <p:ph idx="1" type="body"/>
          </p:nvPr>
        </p:nvSpPr>
        <p:spPr>
          <a:xfrm>
            <a:off x="729450" y="2078875"/>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Usaremos el ejemplo desarrollado la clase anterior y </a:t>
            </a:r>
            <a:r>
              <a:rPr lang="en"/>
              <a:t>registraremos cada operación en sus mayores</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b="1" lang="en"/>
              <a:t>Operación 1</a:t>
            </a:r>
            <a:r>
              <a:rPr lang="en"/>
              <a:t>, aporte de capitales de socio, $100.000 en efectivo:</a:t>
            </a:r>
            <a:endParaRPr/>
          </a:p>
          <a:p>
            <a:pPr indent="-298450" lvl="1" marL="914400" rtl="0" algn="l">
              <a:spcBef>
                <a:spcPts val="1200"/>
              </a:spcBef>
              <a:spcAft>
                <a:spcPts val="0"/>
              </a:spcAft>
              <a:buSzPts val="1100"/>
              <a:buAutoNum type="alphaLcParenR"/>
            </a:pPr>
            <a:r>
              <a:rPr lang="en"/>
              <a:t>Aumenta el Activo (Caja)</a:t>
            </a:r>
            <a:endParaRPr/>
          </a:p>
          <a:p>
            <a:pPr indent="-298450" lvl="1" marL="914400" rtl="0" algn="l">
              <a:spcBef>
                <a:spcPts val="0"/>
              </a:spcBef>
              <a:spcAft>
                <a:spcPts val="0"/>
              </a:spcAft>
              <a:buSzPts val="1100"/>
              <a:buAutoNum type="alphaLcParenR"/>
            </a:pPr>
            <a:r>
              <a:rPr lang="en"/>
              <a:t>Aumenta el patrimonio neto (Capital social)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1665525" y="1945950"/>
            <a:ext cx="5237925" cy="1183325"/>
          </a:xfrm>
          <a:prstGeom prst="rect">
            <a:avLst/>
          </a:prstGeom>
          <a:noFill/>
          <a:ln>
            <a:noFill/>
          </a:ln>
        </p:spPr>
      </p:pic>
      <p:pic>
        <p:nvPicPr>
          <p:cNvPr id="187" name="Google Shape;187;p29"/>
          <p:cNvPicPr preferRelativeResize="0"/>
          <p:nvPr/>
        </p:nvPicPr>
        <p:blipFill>
          <a:blip r:embed="rId4">
            <a:alphaModFix/>
          </a:blip>
          <a:stretch>
            <a:fillRect/>
          </a:stretch>
        </p:blipFill>
        <p:spPr>
          <a:xfrm>
            <a:off x="1783450" y="2945200"/>
            <a:ext cx="4884775" cy="132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2</a:t>
            </a:r>
            <a:r>
              <a:rPr lang="en"/>
              <a:t>, compramos muebles en efectivo por $10.000</a:t>
            </a:r>
            <a:endParaRPr/>
          </a:p>
          <a:p>
            <a:pPr indent="0" lvl="0" marL="914400" rtl="0" algn="l">
              <a:spcBef>
                <a:spcPts val="1200"/>
              </a:spcBef>
              <a:spcAft>
                <a:spcPts val="1200"/>
              </a:spcAft>
              <a:buNone/>
            </a:pPr>
            <a:r>
              <a:t/>
            </a:r>
            <a:endParaRPr/>
          </a:p>
        </p:txBody>
      </p:sp>
      <p:pic>
        <p:nvPicPr>
          <p:cNvPr id="193" name="Google Shape;193;p30"/>
          <p:cNvPicPr preferRelativeResize="0"/>
          <p:nvPr/>
        </p:nvPicPr>
        <p:blipFill>
          <a:blip r:embed="rId3">
            <a:alphaModFix/>
          </a:blip>
          <a:stretch>
            <a:fillRect/>
          </a:stretch>
        </p:blipFill>
        <p:spPr>
          <a:xfrm>
            <a:off x="202238" y="2041850"/>
            <a:ext cx="5343525" cy="2286000"/>
          </a:xfrm>
          <a:prstGeom prst="rect">
            <a:avLst/>
          </a:prstGeom>
          <a:noFill/>
          <a:ln>
            <a:noFill/>
          </a:ln>
        </p:spPr>
      </p:pic>
      <p:sp>
        <p:nvSpPr>
          <p:cNvPr id="194" name="Google Shape;194;p30"/>
          <p:cNvSpPr txBox="1"/>
          <p:nvPr>
            <p:ph idx="1" type="body"/>
          </p:nvPr>
        </p:nvSpPr>
        <p:spPr>
          <a:xfrm>
            <a:off x="5826400" y="2096375"/>
            <a:ext cx="26958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Aumento de activo: Muebles y útiles</a:t>
            </a:r>
            <a:endParaRPr/>
          </a:p>
          <a:p>
            <a:pPr indent="-311150" lvl="0" marL="457200" rtl="0" algn="l">
              <a:spcBef>
                <a:spcPts val="0"/>
              </a:spcBef>
              <a:spcAft>
                <a:spcPts val="0"/>
              </a:spcAft>
              <a:buSzPts val="1300"/>
              <a:buChar char="●"/>
            </a:pPr>
            <a:r>
              <a:rPr lang="en"/>
              <a:t>Disminución de activo: Caja</a:t>
            </a:r>
            <a:endParaRPr/>
          </a:p>
          <a:p>
            <a:pPr indent="0" lvl="0" marL="9144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3</a:t>
            </a:r>
            <a:r>
              <a:rPr lang="en"/>
              <a:t>, compra de un rodado por $30.000, $5000 en efectivo, el resto se adeuda</a:t>
            </a:r>
            <a:endParaRPr/>
          </a:p>
        </p:txBody>
      </p:sp>
      <p:sp>
        <p:nvSpPr>
          <p:cNvPr id="200" name="Google Shape;200;p31"/>
          <p:cNvSpPr txBox="1"/>
          <p:nvPr>
            <p:ph idx="1" type="body"/>
          </p:nvPr>
        </p:nvSpPr>
        <p:spPr>
          <a:xfrm>
            <a:off x="5826400" y="2096375"/>
            <a:ext cx="26958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Aumento de activo: Rodado</a:t>
            </a:r>
            <a:endParaRPr/>
          </a:p>
          <a:p>
            <a:pPr indent="-311150" lvl="0" marL="457200" rtl="0" algn="l">
              <a:spcBef>
                <a:spcPts val="0"/>
              </a:spcBef>
              <a:spcAft>
                <a:spcPts val="0"/>
              </a:spcAft>
              <a:buSzPts val="1300"/>
              <a:buChar char="●"/>
            </a:pPr>
            <a:r>
              <a:rPr lang="en"/>
              <a:t>Disminución de activo: Caja</a:t>
            </a:r>
            <a:endParaRPr/>
          </a:p>
          <a:p>
            <a:pPr indent="-311150" lvl="0" marL="457200" rtl="0" algn="l">
              <a:spcBef>
                <a:spcPts val="0"/>
              </a:spcBef>
              <a:spcAft>
                <a:spcPts val="0"/>
              </a:spcAft>
              <a:buSzPts val="1300"/>
              <a:buChar char="●"/>
            </a:pPr>
            <a:r>
              <a:rPr lang="en"/>
              <a:t>Aumento del pasivo, Docs a pagar</a:t>
            </a:r>
            <a:endParaRPr/>
          </a:p>
          <a:p>
            <a:pPr indent="0" lvl="0" marL="914400" rtl="0" algn="l">
              <a:spcBef>
                <a:spcPts val="1200"/>
              </a:spcBef>
              <a:spcAft>
                <a:spcPts val="1200"/>
              </a:spcAft>
              <a:buNone/>
            </a:pPr>
            <a:r>
              <a:t/>
            </a:r>
            <a:endParaRPr/>
          </a:p>
        </p:txBody>
      </p:sp>
      <p:pic>
        <p:nvPicPr>
          <p:cNvPr id="201" name="Google Shape;201;p31"/>
          <p:cNvPicPr preferRelativeResize="0"/>
          <p:nvPr/>
        </p:nvPicPr>
        <p:blipFill>
          <a:blip r:embed="rId3">
            <a:alphaModFix/>
          </a:blip>
          <a:stretch>
            <a:fillRect/>
          </a:stretch>
        </p:blipFill>
        <p:spPr>
          <a:xfrm>
            <a:off x="93838" y="1784500"/>
            <a:ext cx="5381625" cy="2190750"/>
          </a:xfrm>
          <a:prstGeom prst="rect">
            <a:avLst/>
          </a:prstGeom>
          <a:noFill/>
          <a:ln>
            <a:noFill/>
          </a:ln>
        </p:spPr>
      </p:pic>
      <p:pic>
        <p:nvPicPr>
          <p:cNvPr id="202" name="Google Shape;202;p31"/>
          <p:cNvPicPr preferRelativeResize="0"/>
          <p:nvPr/>
        </p:nvPicPr>
        <p:blipFill>
          <a:blip r:embed="rId4">
            <a:alphaModFix/>
          </a:blip>
          <a:stretch>
            <a:fillRect/>
          </a:stretch>
        </p:blipFill>
        <p:spPr>
          <a:xfrm>
            <a:off x="134825" y="4058675"/>
            <a:ext cx="5372100" cy="87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AutoNum type="arabicPeriod"/>
            </a:pPr>
            <a:r>
              <a:rPr lang="en"/>
              <a:t>Clase 6 (Unidad 3): Contabilidad: Técnicas contables 2</a:t>
            </a:r>
            <a:endParaRPr/>
          </a:p>
          <a:p>
            <a:pPr indent="-311150" lvl="0" marL="457200" rtl="0" algn="l">
              <a:spcBef>
                <a:spcPts val="0"/>
              </a:spcBef>
              <a:spcAft>
                <a:spcPts val="0"/>
              </a:spcAft>
              <a:buSzPts val="1300"/>
              <a:buAutoNum type="arabicPeriod"/>
            </a:pPr>
            <a:r>
              <a:rPr lang="en"/>
              <a:t>Reunión con Marcela, titular de la cátedra (10 am)</a:t>
            </a:r>
            <a:endParaRPr/>
          </a:p>
          <a:p>
            <a:pPr indent="-311150" lvl="0" marL="457200" rtl="0" algn="l">
              <a:spcBef>
                <a:spcPts val="0"/>
              </a:spcBef>
              <a:spcAft>
                <a:spcPts val="0"/>
              </a:spcAft>
              <a:buSzPts val="1300"/>
              <a:buAutoNum type="arabicPeriod"/>
            </a:pPr>
            <a:r>
              <a:rPr lang="en"/>
              <a:t>Trabajo grupal </a:t>
            </a:r>
            <a:endParaRPr/>
          </a:p>
          <a:p>
            <a:pPr indent="-311150" lvl="0" marL="457200" rtl="0" algn="l">
              <a:spcBef>
                <a:spcPts val="0"/>
              </a:spcBef>
              <a:spcAft>
                <a:spcPts val="0"/>
              </a:spcAft>
              <a:buSzPts val="1300"/>
              <a:buAutoNum type="arabicPeriod"/>
            </a:pPr>
            <a:r>
              <a:rPr lang="en"/>
              <a:t>Cierre catedrático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4</a:t>
            </a:r>
            <a:r>
              <a:rPr lang="en"/>
              <a:t>, compra de mercaderías por $60.000 que se adeudan a cuenta corriente</a:t>
            </a:r>
            <a:endParaRPr/>
          </a:p>
        </p:txBody>
      </p:sp>
      <p:pic>
        <p:nvPicPr>
          <p:cNvPr id="208" name="Google Shape;208;p32"/>
          <p:cNvPicPr preferRelativeResize="0"/>
          <p:nvPr/>
        </p:nvPicPr>
        <p:blipFill>
          <a:blip r:embed="rId3">
            <a:alphaModFix/>
          </a:blip>
          <a:stretch>
            <a:fillRect/>
          </a:stretch>
        </p:blipFill>
        <p:spPr>
          <a:xfrm>
            <a:off x="1914525" y="2199788"/>
            <a:ext cx="5314950" cy="202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5,</a:t>
            </a:r>
            <a:r>
              <a:rPr lang="en"/>
              <a:t> se deposita en efectiva en una cuenta corriente de un banco</a:t>
            </a:r>
            <a:endParaRPr/>
          </a:p>
        </p:txBody>
      </p:sp>
      <p:pic>
        <p:nvPicPr>
          <p:cNvPr id="214" name="Google Shape;214;p33"/>
          <p:cNvPicPr preferRelativeResize="0"/>
          <p:nvPr/>
        </p:nvPicPr>
        <p:blipFill>
          <a:blip r:embed="rId3">
            <a:alphaModFix/>
          </a:blip>
          <a:stretch>
            <a:fillRect/>
          </a:stretch>
        </p:blipFill>
        <p:spPr>
          <a:xfrm>
            <a:off x="-12" y="2096075"/>
            <a:ext cx="5172075" cy="2247900"/>
          </a:xfrm>
          <a:prstGeom prst="rect">
            <a:avLst/>
          </a:prstGeom>
          <a:noFill/>
          <a:ln>
            <a:noFill/>
          </a:ln>
        </p:spPr>
      </p:pic>
      <p:sp>
        <p:nvSpPr>
          <p:cNvPr id="215" name="Google Shape;215;p33"/>
          <p:cNvSpPr txBox="1"/>
          <p:nvPr>
            <p:ph idx="1" type="body"/>
          </p:nvPr>
        </p:nvSpPr>
        <p:spPr>
          <a:xfrm>
            <a:off x="5676475" y="2089475"/>
            <a:ext cx="30801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Disminuye Caja</a:t>
            </a:r>
            <a:endParaRPr/>
          </a:p>
          <a:p>
            <a:pPr indent="-311150" lvl="0" marL="457200" rtl="0" algn="l">
              <a:spcBef>
                <a:spcPts val="0"/>
              </a:spcBef>
              <a:spcAft>
                <a:spcPts val="0"/>
              </a:spcAft>
              <a:buSzPts val="1300"/>
              <a:buChar char="●"/>
            </a:pPr>
            <a:r>
              <a:rPr lang="en"/>
              <a:t>Aumenta Banco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6</a:t>
            </a:r>
            <a:r>
              <a:rPr lang="en"/>
              <a:t>, pago con cheque de la primera cuota de la deuda contraída</a:t>
            </a:r>
            <a:endParaRPr/>
          </a:p>
        </p:txBody>
      </p:sp>
      <p:pic>
        <p:nvPicPr>
          <p:cNvPr id="221" name="Google Shape;221;p34"/>
          <p:cNvPicPr preferRelativeResize="0"/>
          <p:nvPr/>
        </p:nvPicPr>
        <p:blipFill>
          <a:blip r:embed="rId3">
            <a:alphaModFix/>
          </a:blip>
          <a:stretch>
            <a:fillRect/>
          </a:stretch>
        </p:blipFill>
        <p:spPr>
          <a:xfrm>
            <a:off x="2009875" y="2171600"/>
            <a:ext cx="4809550" cy="178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7</a:t>
            </a:r>
            <a:r>
              <a:rPr lang="en"/>
              <a:t>, documentación de deuda contraída con un proveedor (Operación 4), por el 50% de la deuda</a:t>
            </a:r>
            <a:endParaRPr/>
          </a:p>
        </p:txBody>
      </p:sp>
      <p:pic>
        <p:nvPicPr>
          <p:cNvPr id="227" name="Google Shape;227;p35"/>
          <p:cNvPicPr preferRelativeResize="0"/>
          <p:nvPr/>
        </p:nvPicPr>
        <p:blipFill>
          <a:blip r:embed="rId3">
            <a:alphaModFix/>
          </a:blip>
          <a:stretch>
            <a:fillRect/>
          </a:stretch>
        </p:blipFill>
        <p:spPr>
          <a:xfrm>
            <a:off x="121347" y="2460297"/>
            <a:ext cx="5262400" cy="2091925"/>
          </a:xfrm>
          <a:prstGeom prst="rect">
            <a:avLst/>
          </a:prstGeom>
          <a:noFill/>
          <a:ln>
            <a:noFill/>
          </a:ln>
        </p:spPr>
      </p:pic>
      <p:sp>
        <p:nvSpPr>
          <p:cNvPr id="228" name="Google Shape;228;p35"/>
          <p:cNvSpPr txBox="1"/>
          <p:nvPr>
            <p:ph idx="1" type="body"/>
          </p:nvPr>
        </p:nvSpPr>
        <p:spPr>
          <a:xfrm>
            <a:off x="5724525" y="2571750"/>
            <a:ext cx="3026400" cy="21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 deuda original se había registrado en la cuenta de pasivo “Proveedores”. Pero si una parte de la duda se documenta con un pagaré, corresponde clasificar el monto documentado en la cuenta Documentos a Pagar</a:t>
            </a:r>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idx="1" type="body"/>
          </p:nvPr>
        </p:nvSpPr>
        <p:spPr>
          <a:xfrm>
            <a:off x="4545600" y="530450"/>
            <a:ext cx="4205400" cy="453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8</a:t>
            </a:r>
            <a:r>
              <a:rPr lang="en"/>
              <a:t>, venta de mercaderías, de costo $30.000 y precio de venta de $50.000.</a:t>
            </a:r>
            <a:endParaRPr/>
          </a:p>
          <a:p>
            <a:pPr indent="-311150" lvl="0" marL="457200" rtl="0" algn="l">
              <a:spcBef>
                <a:spcPts val="0"/>
              </a:spcBef>
              <a:spcAft>
                <a:spcPts val="0"/>
              </a:spcAft>
              <a:buSzPts val="1300"/>
              <a:buChar char="-"/>
            </a:pPr>
            <a:r>
              <a:rPr lang="en"/>
              <a:t>Se cobran: $10.000 en efectivo y el resto a 60 días en una cuenta corriente</a:t>
            </a:r>
            <a:endParaRPr/>
          </a:p>
          <a:p>
            <a:pPr indent="0" lvl="0" marL="0" rtl="0" algn="l">
              <a:spcBef>
                <a:spcPts val="1200"/>
              </a:spcBef>
              <a:spcAft>
                <a:spcPts val="0"/>
              </a:spcAft>
              <a:buNone/>
            </a:pPr>
            <a:r>
              <a:rPr lang="en"/>
              <a:t>Esto implica:</a:t>
            </a:r>
            <a:endParaRPr/>
          </a:p>
          <a:p>
            <a:pPr indent="-311150" lvl="0" marL="457200" rtl="0" algn="l">
              <a:spcBef>
                <a:spcPts val="1200"/>
              </a:spcBef>
              <a:spcAft>
                <a:spcPts val="0"/>
              </a:spcAft>
              <a:buSzPts val="1300"/>
              <a:buChar char="-"/>
            </a:pPr>
            <a:r>
              <a:rPr lang="en"/>
              <a:t>Disminución de Mercadería </a:t>
            </a:r>
            <a:endParaRPr/>
          </a:p>
          <a:p>
            <a:pPr indent="-311150" lvl="0" marL="457200" rtl="0" algn="l">
              <a:spcBef>
                <a:spcPts val="0"/>
              </a:spcBef>
              <a:spcAft>
                <a:spcPts val="0"/>
              </a:spcAft>
              <a:buSzPts val="1300"/>
              <a:buChar char="-"/>
            </a:pPr>
            <a:r>
              <a:rPr lang="en"/>
              <a:t>Aumento de Caja y deudores por ventas</a:t>
            </a:r>
            <a:endParaRPr/>
          </a:p>
          <a:p>
            <a:pPr indent="-311150" lvl="0" marL="457200" rtl="0" algn="l">
              <a:spcBef>
                <a:spcPts val="0"/>
              </a:spcBef>
              <a:spcAft>
                <a:spcPts val="0"/>
              </a:spcAft>
              <a:buSzPts val="1300"/>
              <a:buChar char="-"/>
            </a:pPr>
            <a:r>
              <a:rPr lang="en"/>
              <a:t>Ganancia: $20000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4" name="Google Shape;234;p36"/>
          <p:cNvPicPr preferRelativeResize="0"/>
          <p:nvPr/>
        </p:nvPicPr>
        <p:blipFill>
          <a:blip r:embed="rId3">
            <a:alphaModFix/>
          </a:blip>
          <a:stretch>
            <a:fillRect/>
          </a:stretch>
        </p:blipFill>
        <p:spPr>
          <a:xfrm>
            <a:off x="0" y="492700"/>
            <a:ext cx="4494699" cy="465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9</a:t>
            </a:r>
            <a:r>
              <a:rPr lang="en"/>
              <a:t>, pago de factura de luz, con un cheque por $500</a:t>
            </a:r>
            <a:endParaRPr/>
          </a:p>
        </p:txBody>
      </p:sp>
      <p:sp>
        <p:nvSpPr>
          <p:cNvPr id="240" name="Google Shape;240;p37"/>
          <p:cNvSpPr txBox="1"/>
          <p:nvPr>
            <p:ph idx="1" type="body"/>
          </p:nvPr>
        </p:nvSpPr>
        <p:spPr>
          <a:xfrm>
            <a:off x="5712775" y="2307800"/>
            <a:ext cx="3026400" cy="217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Disminución de activo (Banco) y disminución de patrimonio neto por perdida, por igual monto</a:t>
            </a:r>
            <a:endParaRPr/>
          </a:p>
        </p:txBody>
      </p:sp>
      <p:pic>
        <p:nvPicPr>
          <p:cNvPr id="241" name="Google Shape;241;p37"/>
          <p:cNvPicPr preferRelativeResize="0"/>
          <p:nvPr/>
        </p:nvPicPr>
        <p:blipFill>
          <a:blip r:embed="rId3">
            <a:alphaModFix/>
          </a:blip>
          <a:stretch>
            <a:fillRect/>
          </a:stretch>
        </p:blipFill>
        <p:spPr>
          <a:xfrm>
            <a:off x="375300" y="2264825"/>
            <a:ext cx="5061824" cy="2007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10</a:t>
            </a:r>
            <a:r>
              <a:rPr lang="en"/>
              <a:t>, deuda con empleados por sueldos, de $4.000</a:t>
            </a:r>
            <a:endParaRPr/>
          </a:p>
        </p:txBody>
      </p:sp>
      <p:sp>
        <p:nvSpPr>
          <p:cNvPr id="247" name="Google Shape;247;p38"/>
          <p:cNvSpPr txBox="1"/>
          <p:nvPr>
            <p:ph idx="1" type="body"/>
          </p:nvPr>
        </p:nvSpPr>
        <p:spPr>
          <a:xfrm>
            <a:off x="5712775" y="2307800"/>
            <a:ext cx="3026400" cy="21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Aumentó el pasivo, acreedores varios.</a:t>
            </a:r>
            <a:endParaRPr/>
          </a:p>
          <a:p>
            <a:pPr indent="0" lvl="0" marL="0" rtl="0" algn="l">
              <a:spcBef>
                <a:spcPts val="1200"/>
              </a:spcBef>
              <a:spcAft>
                <a:spcPts val="1200"/>
              </a:spcAft>
              <a:buNone/>
            </a:pPr>
            <a:r>
              <a:rPr lang="en"/>
              <a:t>No hubo aumento o modificación de activo pero hubo disminución de patrimonio neto, generando una </a:t>
            </a:r>
            <a:r>
              <a:rPr lang="en"/>
              <a:t>pérdida</a:t>
            </a:r>
            <a:endParaRPr/>
          </a:p>
        </p:txBody>
      </p:sp>
      <p:pic>
        <p:nvPicPr>
          <p:cNvPr id="248" name="Google Shape;248;p38"/>
          <p:cNvPicPr preferRelativeResize="0"/>
          <p:nvPr/>
        </p:nvPicPr>
        <p:blipFill>
          <a:blip r:embed="rId3">
            <a:alphaModFix/>
          </a:blip>
          <a:stretch>
            <a:fillRect/>
          </a:stretch>
        </p:blipFill>
        <p:spPr>
          <a:xfrm>
            <a:off x="387025" y="2307800"/>
            <a:ext cx="4615050" cy="1325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idx="1" type="body"/>
          </p:nvPr>
        </p:nvSpPr>
        <p:spPr>
          <a:xfrm>
            <a:off x="729450" y="1398500"/>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Operación 11</a:t>
            </a:r>
            <a:r>
              <a:rPr lang="en"/>
              <a:t>, nuevo aporte de capital por $50.000</a:t>
            </a:r>
            <a:endParaRPr/>
          </a:p>
        </p:txBody>
      </p:sp>
      <p:pic>
        <p:nvPicPr>
          <p:cNvPr id="254" name="Google Shape;254;p39"/>
          <p:cNvPicPr preferRelativeResize="0"/>
          <p:nvPr/>
        </p:nvPicPr>
        <p:blipFill>
          <a:blip r:embed="rId3">
            <a:alphaModFix/>
          </a:blip>
          <a:stretch>
            <a:fillRect/>
          </a:stretch>
        </p:blipFill>
        <p:spPr>
          <a:xfrm>
            <a:off x="1282800" y="1964874"/>
            <a:ext cx="6354624" cy="3003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Determinación de los saldos finales</a:t>
            </a:r>
            <a:endParaRPr/>
          </a:p>
        </p:txBody>
      </p:sp>
      <p:sp>
        <p:nvSpPr>
          <p:cNvPr id="260" name="Google Shape;260;p40"/>
          <p:cNvSpPr txBox="1"/>
          <p:nvPr>
            <p:ph idx="1" type="body"/>
          </p:nvPr>
        </p:nvSpPr>
        <p:spPr>
          <a:xfrm>
            <a:off x="729450" y="2078875"/>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Cierre de saldos en las cuentas al final del cierre del ejercicio contable</a:t>
            </a:r>
            <a:endParaRPr/>
          </a:p>
          <a:p>
            <a:pPr indent="-311150" lvl="0" marL="457200" rtl="0" algn="l">
              <a:spcBef>
                <a:spcPts val="0"/>
              </a:spcBef>
              <a:spcAft>
                <a:spcPts val="0"/>
              </a:spcAft>
              <a:buSzPts val="1300"/>
              <a:buChar char="-"/>
            </a:pPr>
            <a:r>
              <a:rPr lang="en"/>
              <a:t>S</a:t>
            </a:r>
            <a:r>
              <a:rPr b="1" lang="en"/>
              <a:t>aldo deudor</a:t>
            </a:r>
            <a:r>
              <a:rPr lang="en"/>
              <a:t>: los débitos &gt; los créditos</a:t>
            </a:r>
            <a:endParaRPr/>
          </a:p>
          <a:p>
            <a:pPr indent="-298450" lvl="1" marL="914400" rtl="0" algn="l">
              <a:spcBef>
                <a:spcPts val="0"/>
              </a:spcBef>
              <a:spcAft>
                <a:spcPts val="0"/>
              </a:spcAft>
              <a:buSzPts val="1100"/>
              <a:buChar char="-"/>
            </a:pPr>
            <a:r>
              <a:rPr lang="en"/>
              <a:t>Debe&gt;haber</a:t>
            </a:r>
            <a:endParaRPr/>
          </a:p>
          <a:p>
            <a:pPr indent="-311150" lvl="0" marL="457200" rtl="0" algn="l">
              <a:spcBef>
                <a:spcPts val="0"/>
              </a:spcBef>
              <a:spcAft>
                <a:spcPts val="0"/>
              </a:spcAft>
              <a:buSzPts val="1300"/>
              <a:buChar char="-"/>
            </a:pPr>
            <a:r>
              <a:rPr b="1" lang="en"/>
              <a:t>Saldo acreedor</a:t>
            </a:r>
            <a:r>
              <a:rPr lang="en"/>
              <a:t>: los créditos &gt; los débitos</a:t>
            </a:r>
            <a:endParaRPr/>
          </a:p>
          <a:p>
            <a:pPr indent="-298450" lvl="1" marL="914400" rtl="0" algn="l">
              <a:spcBef>
                <a:spcPts val="0"/>
              </a:spcBef>
              <a:spcAft>
                <a:spcPts val="0"/>
              </a:spcAft>
              <a:buSzPts val="1100"/>
              <a:buChar char="-"/>
            </a:pPr>
            <a:r>
              <a:rPr lang="en"/>
              <a:t>Haber&gt;debe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1"/>
          <p:cNvPicPr preferRelativeResize="0"/>
          <p:nvPr/>
        </p:nvPicPr>
        <p:blipFill>
          <a:blip r:embed="rId3">
            <a:alphaModFix/>
          </a:blip>
          <a:stretch>
            <a:fillRect/>
          </a:stretch>
        </p:blipFill>
        <p:spPr>
          <a:xfrm>
            <a:off x="180738" y="698775"/>
            <a:ext cx="4701875" cy="1534808"/>
          </a:xfrm>
          <a:prstGeom prst="rect">
            <a:avLst/>
          </a:prstGeom>
          <a:noFill/>
          <a:ln>
            <a:noFill/>
          </a:ln>
        </p:spPr>
      </p:pic>
      <p:pic>
        <p:nvPicPr>
          <p:cNvPr id="266" name="Google Shape;266;p41"/>
          <p:cNvPicPr preferRelativeResize="0"/>
          <p:nvPr/>
        </p:nvPicPr>
        <p:blipFill>
          <a:blip r:embed="rId4">
            <a:alphaModFix/>
          </a:blip>
          <a:stretch>
            <a:fillRect/>
          </a:stretch>
        </p:blipFill>
        <p:spPr>
          <a:xfrm>
            <a:off x="220425" y="2233575"/>
            <a:ext cx="4622509" cy="2605125"/>
          </a:xfrm>
          <a:prstGeom prst="rect">
            <a:avLst/>
          </a:prstGeom>
          <a:noFill/>
          <a:ln>
            <a:noFill/>
          </a:ln>
        </p:spPr>
      </p:pic>
      <p:pic>
        <p:nvPicPr>
          <p:cNvPr id="267" name="Google Shape;267;p41"/>
          <p:cNvPicPr preferRelativeResize="0"/>
          <p:nvPr/>
        </p:nvPicPr>
        <p:blipFill>
          <a:blip r:embed="rId5">
            <a:alphaModFix/>
          </a:blip>
          <a:stretch>
            <a:fillRect/>
          </a:stretch>
        </p:blipFill>
        <p:spPr>
          <a:xfrm>
            <a:off x="4984000" y="1235150"/>
            <a:ext cx="3996275" cy="32503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Antes que nada..recordemos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¿Que veremos durante esta clase?</a:t>
            </a:r>
            <a:endParaRPr b="1"/>
          </a:p>
          <a:p>
            <a:pPr indent="-298450" lvl="1" marL="914400" rtl="0" algn="l">
              <a:spcBef>
                <a:spcPts val="0"/>
              </a:spcBef>
              <a:spcAft>
                <a:spcPts val="0"/>
              </a:spcAft>
              <a:buSzPts val="1100"/>
              <a:buChar char="-"/>
            </a:pPr>
            <a:r>
              <a:rPr lang="en"/>
              <a:t>El concepto de cuenta contable</a:t>
            </a:r>
            <a:endParaRPr/>
          </a:p>
          <a:p>
            <a:pPr indent="-298450" lvl="1" marL="914400" rtl="0" algn="l">
              <a:spcBef>
                <a:spcPts val="0"/>
              </a:spcBef>
              <a:spcAft>
                <a:spcPts val="0"/>
              </a:spcAft>
              <a:buSzPts val="1100"/>
              <a:buChar char="-"/>
            </a:pPr>
            <a:r>
              <a:rPr lang="en"/>
              <a:t>Distintos informes que derivan de la registración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Recuerde</a:t>
            </a:r>
            <a:endParaRPr/>
          </a:p>
        </p:txBody>
      </p:sp>
      <p:sp>
        <p:nvSpPr>
          <p:cNvPr id="273" name="Google Shape;273;p42"/>
          <p:cNvSpPr txBox="1"/>
          <p:nvPr>
            <p:ph idx="1" type="body"/>
          </p:nvPr>
        </p:nvSpPr>
        <p:spPr>
          <a:xfrm>
            <a:off x="729450" y="2078875"/>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Cuentas de activo: todos saldos son deudores</a:t>
            </a:r>
            <a:endParaRPr/>
          </a:p>
          <a:p>
            <a:pPr indent="0" lvl="0" marL="0" rtl="0" algn="l">
              <a:spcBef>
                <a:spcPts val="1200"/>
              </a:spcBef>
              <a:spcAft>
                <a:spcPts val="0"/>
              </a:spcAft>
              <a:buNone/>
            </a:pPr>
            <a:r>
              <a:rPr lang="en"/>
              <a:t>“Los aumentos de debitan y las disminuciones se acreditan”</a:t>
            </a:r>
            <a:endParaRPr/>
          </a:p>
          <a:p>
            <a:pPr indent="-311150" lvl="0" marL="457200" rtl="0" algn="l">
              <a:spcBef>
                <a:spcPts val="1200"/>
              </a:spcBef>
              <a:spcAft>
                <a:spcPts val="0"/>
              </a:spcAft>
              <a:buSzPts val="1300"/>
              <a:buChar char="-"/>
            </a:pPr>
            <a:r>
              <a:rPr lang="en"/>
              <a:t>No pueden tener saldo negativo</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Cuentas del pasivo</a:t>
            </a:r>
            <a:endParaRPr/>
          </a:p>
        </p:txBody>
      </p:sp>
      <p:pic>
        <p:nvPicPr>
          <p:cNvPr id="279" name="Google Shape;279;p43"/>
          <p:cNvPicPr preferRelativeResize="0"/>
          <p:nvPr/>
        </p:nvPicPr>
        <p:blipFill>
          <a:blip r:embed="rId3">
            <a:alphaModFix/>
          </a:blip>
          <a:stretch>
            <a:fillRect/>
          </a:stretch>
        </p:blipFill>
        <p:spPr>
          <a:xfrm>
            <a:off x="239800" y="1853850"/>
            <a:ext cx="5141744" cy="3289650"/>
          </a:xfrm>
          <a:prstGeom prst="rect">
            <a:avLst/>
          </a:prstGeom>
          <a:noFill/>
          <a:ln>
            <a:noFill/>
          </a:ln>
        </p:spPr>
      </p:pic>
      <p:pic>
        <p:nvPicPr>
          <p:cNvPr id="280" name="Google Shape;280;p43"/>
          <p:cNvPicPr preferRelativeResize="0"/>
          <p:nvPr/>
        </p:nvPicPr>
        <p:blipFill>
          <a:blip r:embed="rId4">
            <a:alphaModFix/>
          </a:blip>
          <a:stretch>
            <a:fillRect/>
          </a:stretch>
        </p:blipFill>
        <p:spPr>
          <a:xfrm>
            <a:off x="3752850" y="472713"/>
            <a:ext cx="5391150" cy="1381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Capital social</a:t>
            </a:r>
            <a:endParaRPr/>
          </a:p>
        </p:txBody>
      </p:sp>
      <p:sp>
        <p:nvSpPr>
          <p:cNvPr id="286" name="Google Shape;286;p44"/>
          <p:cNvSpPr txBox="1"/>
          <p:nvPr>
            <p:ph idx="1" type="body"/>
          </p:nvPr>
        </p:nvSpPr>
        <p:spPr>
          <a:xfrm>
            <a:off x="729450" y="2078875"/>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Cuenta del patrimonio neto y representa los aportes de los socios</a:t>
            </a:r>
            <a:endParaRPr/>
          </a:p>
          <a:p>
            <a:pPr indent="-298450" lvl="1" marL="914400" rtl="0" algn="l">
              <a:spcBef>
                <a:spcPts val="0"/>
              </a:spcBef>
              <a:spcAft>
                <a:spcPts val="0"/>
              </a:spcAft>
              <a:buSzPts val="1100"/>
              <a:buChar char="-"/>
            </a:pPr>
            <a:r>
              <a:rPr lang="en"/>
              <a:t>Aplica las mismas normas que con las cuentas del pasivo</a:t>
            </a:r>
            <a:endParaRPr/>
          </a:p>
          <a:p>
            <a:pPr indent="-298450" lvl="1" marL="914400" rtl="0" algn="l">
              <a:spcBef>
                <a:spcPts val="0"/>
              </a:spcBef>
              <a:spcAft>
                <a:spcPts val="0"/>
              </a:spcAft>
              <a:buSzPts val="1100"/>
              <a:buChar char="-"/>
            </a:pPr>
            <a:r>
              <a:rPr lang="en"/>
              <a:t>Tiene saldo acreedor ya que no se puede tener menos capital del que se ingresó como aporte</a:t>
            </a:r>
            <a:endParaRPr/>
          </a:p>
          <a:p>
            <a:pPr indent="0" lvl="0" marL="0" rtl="0" algn="l">
              <a:spcBef>
                <a:spcPts val="1200"/>
              </a:spcBef>
              <a:spcAft>
                <a:spcPts val="1200"/>
              </a:spcAft>
              <a:buNone/>
            </a:pPr>
            <a:r>
              <a:t/>
            </a:r>
            <a:endParaRPr sz="1500"/>
          </a:p>
        </p:txBody>
      </p:sp>
      <p:pic>
        <p:nvPicPr>
          <p:cNvPr id="287" name="Google Shape;287;p44"/>
          <p:cNvPicPr preferRelativeResize="0"/>
          <p:nvPr/>
        </p:nvPicPr>
        <p:blipFill>
          <a:blip r:embed="rId3">
            <a:alphaModFix/>
          </a:blip>
          <a:stretch>
            <a:fillRect/>
          </a:stretch>
        </p:blipFill>
        <p:spPr>
          <a:xfrm>
            <a:off x="1825825" y="3138488"/>
            <a:ext cx="5495925" cy="1762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Saldo de cuentas de resultado</a:t>
            </a:r>
            <a:endParaRPr/>
          </a:p>
        </p:txBody>
      </p:sp>
      <p:sp>
        <p:nvSpPr>
          <p:cNvPr id="293" name="Google Shape;293;p45"/>
          <p:cNvSpPr txBox="1"/>
          <p:nvPr>
            <p:ph idx="1" type="body"/>
          </p:nvPr>
        </p:nvSpPr>
        <p:spPr>
          <a:xfrm>
            <a:off x="729450" y="2078875"/>
            <a:ext cx="7370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Cuenta de resultado positivo y representa el ingreso total por las ventas</a:t>
            </a:r>
            <a:endParaRPr/>
          </a:p>
          <a:p>
            <a:pPr indent="-298450" lvl="1" marL="914400" rtl="0" algn="l">
              <a:spcBef>
                <a:spcPts val="0"/>
              </a:spcBef>
              <a:spcAft>
                <a:spcPts val="0"/>
              </a:spcAft>
              <a:buSzPts val="1100"/>
              <a:buChar char="-"/>
            </a:pPr>
            <a:r>
              <a:rPr lang="en"/>
              <a:t>Saldo acreedor ya que las ganancias se acreditan</a:t>
            </a:r>
            <a:endParaRPr/>
          </a:p>
          <a:p>
            <a:pPr indent="0" lvl="0" marL="0" rtl="0" algn="l">
              <a:spcBef>
                <a:spcPts val="1200"/>
              </a:spcBef>
              <a:spcAft>
                <a:spcPts val="1200"/>
              </a:spcAft>
              <a:buNone/>
            </a:pPr>
            <a:r>
              <a:t/>
            </a:r>
            <a:endParaRPr/>
          </a:p>
        </p:txBody>
      </p:sp>
      <p:pic>
        <p:nvPicPr>
          <p:cNvPr id="294" name="Google Shape;294;p45"/>
          <p:cNvPicPr preferRelativeResize="0"/>
          <p:nvPr/>
        </p:nvPicPr>
        <p:blipFill>
          <a:blip r:embed="rId3">
            <a:alphaModFix/>
          </a:blip>
          <a:stretch>
            <a:fillRect/>
          </a:stretch>
        </p:blipFill>
        <p:spPr>
          <a:xfrm>
            <a:off x="471500" y="2671125"/>
            <a:ext cx="4195751" cy="2472375"/>
          </a:xfrm>
          <a:prstGeom prst="rect">
            <a:avLst/>
          </a:prstGeom>
          <a:noFill/>
          <a:ln>
            <a:noFill/>
          </a:ln>
        </p:spPr>
      </p:pic>
      <p:pic>
        <p:nvPicPr>
          <p:cNvPr id="295" name="Google Shape;295;p45"/>
          <p:cNvPicPr preferRelativeResize="0"/>
          <p:nvPr/>
        </p:nvPicPr>
        <p:blipFill>
          <a:blip r:embed="rId4">
            <a:alphaModFix/>
          </a:blip>
          <a:stretch>
            <a:fillRect/>
          </a:stretch>
        </p:blipFill>
        <p:spPr>
          <a:xfrm>
            <a:off x="4871052" y="2717875"/>
            <a:ext cx="4023723" cy="1177675"/>
          </a:xfrm>
          <a:prstGeom prst="rect">
            <a:avLst/>
          </a:prstGeom>
          <a:noFill/>
          <a:ln>
            <a:noFill/>
          </a:ln>
        </p:spPr>
      </p:pic>
      <p:pic>
        <p:nvPicPr>
          <p:cNvPr id="296" name="Google Shape;296;p45"/>
          <p:cNvPicPr preferRelativeResize="0"/>
          <p:nvPr/>
        </p:nvPicPr>
        <p:blipFill>
          <a:blip r:embed="rId5">
            <a:alphaModFix/>
          </a:blip>
          <a:stretch>
            <a:fillRect/>
          </a:stretch>
        </p:blipFill>
        <p:spPr>
          <a:xfrm>
            <a:off x="4966425" y="4003625"/>
            <a:ext cx="3928350" cy="10827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Saldo de cuentas de resultado</a:t>
            </a:r>
            <a:endParaRPr/>
          </a:p>
        </p:txBody>
      </p:sp>
      <p:sp>
        <p:nvSpPr>
          <p:cNvPr id="302" name="Google Shape;302;p46"/>
          <p:cNvSpPr txBox="1"/>
          <p:nvPr>
            <p:ph idx="1" type="body"/>
          </p:nvPr>
        </p:nvSpPr>
        <p:spPr>
          <a:xfrm>
            <a:off x="729450" y="2078875"/>
            <a:ext cx="4581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Cuentas como costo de mercaderías vendida, gastos generales y sueldos y jornales son de resultado negativo o pérdida</a:t>
            </a:r>
            <a:endParaRPr/>
          </a:p>
          <a:p>
            <a:pPr indent="-298450" lvl="1" marL="914400" rtl="0" algn="l">
              <a:spcBef>
                <a:spcPts val="0"/>
              </a:spcBef>
              <a:spcAft>
                <a:spcPts val="0"/>
              </a:spcAft>
              <a:buSzPts val="1100"/>
              <a:buChar char="-"/>
            </a:pPr>
            <a:r>
              <a:rPr lang="en"/>
              <a:t>Sus saldos son deudores porque “Las pérdidas se debitan”</a:t>
            </a:r>
            <a:endParaRPr/>
          </a:p>
          <a:p>
            <a:pPr indent="0" lvl="0" marL="0" rtl="0" algn="l">
              <a:spcBef>
                <a:spcPts val="1200"/>
              </a:spcBef>
              <a:spcAft>
                <a:spcPts val="1200"/>
              </a:spcAft>
              <a:buNone/>
            </a:pPr>
            <a:r>
              <a:t/>
            </a:r>
            <a:endParaRPr/>
          </a:p>
        </p:txBody>
      </p:sp>
      <p:pic>
        <p:nvPicPr>
          <p:cNvPr id="303" name="Google Shape;303;p46"/>
          <p:cNvPicPr preferRelativeResize="0"/>
          <p:nvPr/>
        </p:nvPicPr>
        <p:blipFill>
          <a:blip r:embed="rId3">
            <a:alphaModFix/>
          </a:blip>
          <a:stretch>
            <a:fillRect/>
          </a:stretch>
        </p:blipFill>
        <p:spPr>
          <a:xfrm>
            <a:off x="5200650" y="1524000"/>
            <a:ext cx="3943350" cy="3619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Balance de saldos</a:t>
            </a:r>
            <a:endParaRPr/>
          </a:p>
        </p:txBody>
      </p:sp>
      <p:sp>
        <p:nvSpPr>
          <p:cNvPr id="309" name="Google Shape;309;p47"/>
          <p:cNvSpPr txBox="1"/>
          <p:nvPr>
            <p:ph idx="1" type="body"/>
          </p:nvPr>
        </p:nvSpPr>
        <p:spPr>
          <a:xfrm>
            <a:off x="729450" y="2078875"/>
            <a:ext cx="39480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Planilla con todas las cuentas y sus saldos</a:t>
            </a:r>
            <a:endParaRPr/>
          </a:p>
          <a:p>
            <a:pPr indent="-311150" lvl="0" marL="457200" rtl="0" algn="l">
              <a:spcBef>
                <a:spcPts val="0"/>
              </a:spcBef>
              <a:spcAft>
                <a:spcPts val="0"/>
              </a:spcAft>
              <a:buSzPts val="1300"/>
              <a:buChar char="-"/>
            </a:pPr>
            <a:r>
              <a:rPr lang="en"/>
              <a:t>Paso previo a la preparación de los estados contables y en general se prepara mensualmente</a:t>
            </a:r>
            <a:endParaRPr/>
          </a:p>
          <a:p>
            <a:pPr indent="-311150" lvl="0" marL="457200" rtl="0" algn="l">
              <a:spcBef>
                <a:spcPts val="0"/>
              </a:spcBef>
              <a:spcAft>
                <a:spcPts val="0"/>
              </a:spcAft>
              <a:buSzPts val="1300"/>
              <a:buChar char="-"/>
            </a:pPr>
            <a:r>
              <a:rPr lang="en"/>
              <a:t>Fin : Verificar la igualdad aritmética</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Balance de saldos</a:t>
            </a:r>
            <a:endParaRPr/>
          </a:p>
        </p:txBody>
      </p:sp>
      <p:sp>
        <p:nvSpPr>
          <p:cNvPr id="315" name="Google Shape;315;p48"/>
          <p:cNvSpPr txBox="1"/>
          <p:nvPr>
            <p:ph idx="1" type="body"/>
          </p:nvPr>
        </p:nvSpPr>
        <p:spPr>
          <a:xfrm>
            <a:off x="729450" y="2078875"/>
            <a:ext cx="3603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Debe debe ser igual al haber</a:t>
            </a:r>
            <a:endParaRPr/>
          </a:p>
          <a:p>
            <a:pPr indent="-311150" lvl="0" marL="457200" rtl="0" algn="l">
              <a:spcBef>
                <a:spcPts val="0"/>
              </a:spcBef>
              <a:spcAft>
                <a:spcPts val="0"/>
              </a:spcAft>
              <a:buSzPts val="1300"/>
              <a:buChar char="-"/>
            </a:pPr>
            <a:r>
              <a:rPr lang="en"/>
              <a:t>Si NO hay balance es porque:</a:t>
            </a:r>
            <a:endParaRPr/>
          </a:p>
          <a:p>
            <a:pPr indent="-298450" lvl="1" marL="914400" rtl="0" algn="l">
              <a:spcBef>
                <a:spcPts val="0"/>
              </a:spcBef>
              <a:spcAft>
                <a:spcPts val="0"/>
              </a:spcAft>
              <a:buSzPts val="1100"/>
              <a:buChar char="-"/>
            </a:pPr>
            <a:r>
              <a:rPr lang="en"/>
              <a:t>Mala clasificación de saldos</a:t>
            </a:r>
            <a:endParaRPr/>
          </a:p>
          <a:p>
            <a:pPr indent="-298450" lvl="1" marL="914400" rtl="0" algn="l">
              <a:spcBef>
                <a:spcPts val="0"/>
              </a:spcBef>
              <a:spcAft>
                <a:spcPts val="0"/>
              </a:spcAft>
              <a:buSzPts val="1100"/>
              <a:buChar char="-"/>
            </a:pPr>
            <a:r>
              <a:rPr lang="en"/>
              <a:t>Mal calculo de saldos</a:t>
            </a:r>
            <a:endParaRPr/>
          </a:p>
          <a:p>
            <a:pPr indent="-298450" lvl="1" marL="914400" rtl="0" algn="l">
              <a:spcBef>
                <a:spcPts val="0"/>
              </a:spcBef>
              <a:spcAft>
                <a:spcPts val="0"/>
              </a:spcAft>
              <a:buSzPts val="1100"/>
              <a:buChar char="-"/>
            </a:pPr>
            <a:r>
              <a:rPr lang="en"/>
              <a:t>Faltan cuentas</a:t>
            </a:r>
            <a:endParaRPr/>
          </a:p>
          <a:p>
            <a:pPr indent="-298450" lvl="1" marL="914400" rtl="0" algn="l">
              <a:spcBef>
                <a:spcPts val="0"/>
              </a:spcBef>
              <a:spcAft>
                <a:spcPts val="0"/>
              </a:spcAft>
              <a:buSzPts val="1100"/>
              <a:buChar char="-"/>
            </a:pPr>
            <a:r>
              <a:rPr lang="en"/>
              <a:t>Errores en sumas</a:t>
            </a:r>
            <a:endParaRPr/>
          </a:p>
          <a:p>
            <a:pPr indent="-298450" lvl="1" marL="914400" rtl="0" algn="l">
              <a:spcBef>
                <a:spcPts val="0"/>
              </a:spcBef>
              <a:spcAft>
                <a:spcPts val="0"/>
              </a:spcAft>
              <a:buSzPts val="1100"/>
              <a:buChar char="-"/>
            </a:pPr>
            <a:r>
              <a:rPr lang="en"/>
              <a:t>Faltan debitos o créditos</a:t>
            </a:r>
            <a:endParaRPr/>
          </a:p>
          <a:p>
            <a:pPr indent="0" lvl="0" marL="0" rtl="0" algn="l">
              <a:spcBef>
                <a:spcPts val="1200"/>
              </a:spcBef>
              <a:spcAft>
                <a:spcPts val="1200"/>
              </a:spcAft>
              <a:buNone/>
            </a:pPr>
            <a:r>
              <a:t/>
            </a:r>
            <a:endParaRPr/>
          </a:p>
        </p:txBody>
      </p:sp>
      <p:pic>
        <p:nvPicPr>
          <p:cNvPr id="316" name="Google Shape;316;p48"/>
          <p:cNvPicPr preferRelativeResize="0"/>
          <p:nvPr/>
        </p:nvPicPr>
        <p:blipFill>
          <a:blip r:embed="rId3">
            <a:alphaModFix/>
          </a:blip>
          <a:stretch>
            <a:fillRect/>
          </a:stretch>
        </p:blipFill>
        <p:spPr>
          <a:xfrm>
            <a:off x="4453726" y="1006300"/>
            <a:ext cx="4690275" cy="3704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Balance de saldos</a:t>
            </a:r>
            <a:endParaRPr/>
          </a:p>
        </p:txBody>
      </p:sp>
      <p:sp>
        <p:nvSpPr>
          <p:cNvPr id="322" name="Google Shape;322;p49"/>
          <p:cNvSpPr txBox="1"/>
          <p:nvPr>
            <p:ph idx="1" type="body"/>
          </p:nvPr>
        </p:nvSpPr>
        <p:spPr>
          <a:xfrm>
            <a:off x="729450" y="2078875"/>
            <a:ext cx="76368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La igualdad debe verificarse porque las cuentas que componen el balance representan la ecuación A - P = PN</a:t>
            </a:r>
            <a:endParaRPr/>
          </a:p>
          <a:p>
            <a:pPr indent="-304958" lvl="0" marL="457200" rtl="0" algn="l">
              <a:spcBef>
                <a:spcPts val="0"/>
              </a:spcBef>
              <a:spcAft>
                <a:spcPts val="0"/>
              </a:spcAft>
              <a:buSzPct val="100000"/>
              <a:buChar char="-"/>
            </a:pPr>
            <a:r>
              <a:rPr lang="en"/>
              <a:t>PN = CAPITAL + GANANCIAS - PERDIDAS</a:t>
            </a:r>
            <a:endParaRPr/>
          </a:p>
          <a:p>
            <a:pPr indent="0" lvl="0" marL="0" rtl="0" algn="l">
              <a:spcBef>
                <a:spcPts val="1200"/>
              </a:spcBef>
              <a:spcAft>
                <a:spcPts val="0"/>
              </a:spcAft>
              <a:buNone/>
            </a:pPr>
            <a:r>
              <a:rPr lang="en"/>
              <a:t>Entonces</a:t>
            </a:r>
            <a:endParaRPr/>
          </a:p>
          <a:p>
            <a:pPr indent="-304958" lvl="0" marL="457200" rtl="0" algn="l">
              <a:spcBef>
                <a:spcPts val="1200"/>
              </a:spcBef>
              <a:spcAft>
                <a:spcPts val="0"/>
              </a:spcAft>
              <a:buSzPct val="100000"/>
              <a:buChar char="-"/>
            </a:pPr>
            <a:r>
              <a:rPr lang="en"/>
              <a:t>A - P = C + GS - Ps</a:t>
            </a:r>
            <a:endParaRPr/>
          </a:p>
          <a:p>
            <a:pPr indent="-304958" lvl="0" marL="457200" rtl="0" algn="l">
              <a:spcBef>
                <a:spcPts val="0"/>
              </a:spcBef>
              <a:spcAft>
                <a:spcPts val="0"/>
              </a:spcAft>
              <a:buSzPct val="100000"/>
              <a:buChar char="-"/>
            </a:pPr>
            <a:r>
              <a:rPr lang="en"/>
              <a:t>A + Ps = C + Gs + P</a:t>
            </a:r>
            <a:endParaRPr/>
          </a:p>
          <a:p>
            <a:pPr indent="0" lvl="0" marL="0" rtl="0" algn="l">
              <a:spcBef>
                <a:spcPts val="1200"/>
              </a:spcBef>
              <a:spcAft>
                <a:spcPts val="0"/>
              </a:spcAft>
              <a:buNone/>
            </a:pPr>
            <a:r>
              <a:rPr b="1" lang="en"/>
              <a:t>Suma de saldos deudores = Suma de saldos acreedores</a:t>
            </a:r>
            <a:endParaRPr b="1"/>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729450" y="1318650"/>
            <a:ext cx="2459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Clasificación de saldos por cuenta</a:t>
            </a:r>
            <a:endParaRPr/>
          </a:p>
        </p:txBody>
      </p:sp>
      <p:pic>
        <p:nvPicPr>
          <p:cNvPr id="328" name="Google Shape;328;p50"/>
          <p:cNvPicPr preferRelativeResize="0"/>
          <p:nvPr/>
        </p:nvPicPr>
        <p:blipFill>
          <a:blip r:embed="rId3">
            <a:alphaModFix/>
          </a:blip>
          <a:stretch>
            <a:fillRect/>
          </a:stretch>
        </p:blipFill>
        <p:spPr>
          <a:xfrm>
            <a:off x="3233303" y="972925"/>
            <a:ext cx="5955150" cy="374118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Resultado neto</a:t>
            </a:r>
            <a:endParaRPr/>
          </a:p>
        </p:txBody>
      </p:sp>
      <p:sp>
        <p:nvSpPr>
          <p:cNvPr id="334" name="Google Shape;334;p51"/>
          <p:cNvSpPr txBox="1"/>
          <p:nvPr>
            <p:ph idx="1" type="body"/>
          </p:nvPr>
        </p:nvSpPr>
        <p:spPr>
          <a:xfrm>
            <a:off x="729450" y="2078875"/>
            <a:ext cx="22704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Es la diferencia entre los ingresos y los gastos del ejercicio, incluídos impuestos</a:t>
            </a:r>
            <a:endParaRPr/>
          </a:p>
          <a:p>
            <a:pPr indent="0" lvl="0" marL="0" rtl="0" algn="l">
              <a:spcBef>
                <a:spcPts val="1200"/>
              </a:spcBef>
              <a:spcAft>
                <a:spcPts val="0"/>
              </a:spcAft>
              <a:buNone/>
            </a:pPr>
            <a:r>
              <a:rPr lang="en"/>
              <a:t>Se calcula:</a:t>
            </a:r>
            <a:endParaRPr/>
          </a:p>
          <a:p>
            <a:pPr indent="0" lvl="0" marL="0" rtl="0" algn="l">
              <a:spcBef>
                <a:spcPts val="1200"/>
              </a:spcBef>
              <a:spcAft>
                <a:spcPts val="0"/>
              </a:spcAft>
              <a:buNone/>
            </a:pPr>
            <a:r>
              <a:rPr lang="en"/>
              <a:t>Gs - Ps = RN</a:t>
            </a:r>
            <a:endParaRPr/>
          </a:p>
          <a:p>
            <a:pPr indent="0" lvl="0" marL="0" rtl="0" algn="l">
              <a:spcBef>
                <a:spcPts val="1200"/>
              </a:spcBef>
              <a:spcAft>
                <a:spcPts val="0"/>
              </a:spcAft>
              <a:buNone/>
            </a:pPr>
            <a:r>
              <a:rPr lang="en"/>
              <a:t>A - (P + C) = RN</a:t>
            </a:r>
            <a:endParaRPr/>
          </a:p>
          <a:p>
            <a:pPr indent="0" lvl="0" marL="0" rtl="0" algn="l">
              <a:spcBef>
                <a:spcPts val="1200"/>
              </a:spcBef>
              <a:spcAft>
                <a:spcPts val="1200"/>
              </a:spcAft>
              <a:buNone/>
            </a:pPr>
            <a:r>
              <a:t/>
            </a:r>
            <a:endParaRPr/>
          </a:p>
        </p:txBody>
      </p:sp>
      <p:pic>
        <p:nvPicPr>
          <p:cNvPr id="335" name="Google Shape;335;p51"/>
          <p:cNvPicPr preferRelativeResize="0"/>
          <p:nvPr/>
        </p:nvPicPr>
        <p:blipFill>
          <a:blip r:embed="rId3">
            <a:alphaModFix/>
          </a:blip>
          <a:stretch>
            <a:fillRect/>
          </a:stretch>
        </p:blipFill>
        <p:spPr>
          <a:xfrm>
            <a:off x="3152250" y="2006250"/>
            <a:ext cx="5686425"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Cuentas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Grupo de elementos patrimoniales homogéneo</a:t>
            </a:r>
            <a:endParaRPr/>
          </a:p>
          <a:p>
            <a:pPr indent="-298450" lvl="1" marL="914400" rtl="0" algn="l">
              <a:spcBef>
                <a:spcPts val="0"/>
              </a:spcBef>
              <a:spcAft>
                <a:spcPts val="0"/>
              </a:spcAft>
              <a:buSzPts val="1100"/>
              <a:buChar char="-"/>
            </a:pPr>
            <a:r>
              <a:rPr lang="en"/>
              <a:t>Los bienes y derechos del activo se clasifican en distintas </a:t>
            </a:r>
            <a:r>
              <a:rPr b="1" lang="en"/>
              <a:t>cuentas del activo</a:t>
            </a:r>
            <a:endParaRPr b="1"/>
          </a:p>
          <a:p>
            <a:pPr indent="-298450" lvl="1" marL="914400" rtl="0" algn="l">
              <a:spcBef>
                <a:spcPts val="0"/>
              </a:spcBef>
              <a:spcAft>
                <a:spcPts val="0"/>
              </a:spcAft>
              <a:buSzPts val="1100"/>
              <a:buChar char="-"/>
            </a:pPr>
            <a:r>
              <a:rPr lang="en"/>
              <a:t>Las obligaciones en </a:t>
            </a:r>
            <a:r>
              <a:rPr b="1" lang="en"/>
              <a:t>cuentas del pasivo</a:t>
            </a:r>
            <a:endParaRPr b="1"/>
          </a:p>
          <a:p>
            <a:pPr indent="-311150" lvl="0" marL="457200" rtl="0" algn="l">
              <a:spcBef>
                <a:spcPts val="0"/>
              </a:spcBef>
              <a:spcAft>
                <a:spcPts val="0"/>
              </a:spcAft>
              <a:buSzPts val="1300"/>
              <a:buChar char="-"/>
            </a:pPr>
            <a:r>
              <a:rPr lang="en"/>
              <a:t>Para las </a:t>
            </a:r>
            <a:r>
              <a:rPr b="1" lang="en"/>
              <a:t>cuentas de PN,</a:t>
            </a:r>
            <a:r>
              <a:rPr lang="en"/>
              <a:t> se usan</a:t>
            </a:r>
            <a:endParaRPr/>
          </a:p>
          <a:p>
            <a:pPr indent="-298450" lvl="1" marL="914400" rtl="0" algn="l">
              <a:spcBef>
                <a:spcPts val="0"/>
              </a:spcBef>
              <a:spcAft>
                <a:spcPts val="0"/>
              </a:spcAft>
              <a:buSzPts val="1100"/>
              <a:buChar char="-"/>
            </a:pPr>
            <a:r>
              <a:rPr b="1" lang="en"/>
              <a:t>Cuentas de capital</a:t>
            </a:r>
            <a:r>
              <a:rPr lang="en"/>
              <a:t>, que representan los aportes de capital</a:t>
            </a:r>
            <a:endParaRPr/>
          </a:p>
          <a:p>
            <a:pPr indent="-298450" lvl="1" marL="914400" rtl="0" algn="l">
              <a:spcBef>
                <a:spcPts val="0"/>
              </a:spcBef>
              <a:spcAft>
                <a:spcPts val="0"/>
              </a:spcAft>
              <a:buSzPts val="1100"/>
              <a:buChar char="-"/>
            </a:pPr>
            <a:r>
              <a:rPr b="1" lang="en"/>
              <a:t>Cuentas de resultados</a:t>
            </a:r>
            <a:r>
              <a:rPr lang="en"/>
              <a:t>, que representan modificaciones por operaciones que impliquen ganancias o </a:t>
            </a:r>
            <a:r>
              <a:rPr lang="en"/>
              <a:t>pérdidas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729450" y="1318650"/>
            <a:ext cx="3570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Estado de situación patrimonial</a:t>
            </a:r>
            <a:endParaRPr/>
          </a:p>
        </p:txBody>
      </p:sp>
      <p:sp>
        <p:nvSpPr>
          <p:cNvPr id="341" name="Google Shape;341;p52"/>
          <p:cNvSpPr txBox="1"/>
          <p:nvPr>
            <p:ph idx="1" type="body"/>
          </p:nvPr>
        </p:nvSpPr>
        <p:spPr>
          <a:xfrm>
            <a:off x="729450" y="2078875"/>
            <a:ext cx="22926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Expone:</a:t>
            </a:r>
            <a:endParaRPr/>
          </a:p>
          <a:p>
            <a:pPr indent="-304958" lvl="0" marL="457200" rtl="0" algn="l">
              <a:spcBef>
                <a:spcPts val="1200"/>
              </a:spcBef>
              <a:spcAft>
                <a:spcPts val="0"/>
              </a:spcAft>
              <a:buSzPct val="100000"/>
              <a:buChar char="-"/>
            </a:pPr>
            <a:r>
              <a:rPr lang="en"/>
              <a:t>Recursos que la empresa tiene que le permitirán generar ganancias futuras</a:t>
            </a:r>
            <a:endParaRPr/>
          </a:p>
          <a:p>
            <a:pPr indent="-304958" lvl="0" marL="457200" rtl="0" algn="l">
              <a:spcBef>
                <a:spcPts val="0"/>
              </a:spcBef>
              <a:spcAft>
                <a:spcPts val="0"/>
              </a:spcAft>
              <a:buSzPct val="100000"/>
              <a:buChar char="-"/>
            </a:pPr>
            <a:r>
              <a:rPr lang="en"/>
              <a:t>Obligaciones hacia terceros</a:t>
            </a:r>
            <a:endParaRPr/>
          </a:p>
          <a:p>
            <a:pPr indent="-304958" lvl="0" marL="457200" rtl="0" algn="l">
              <a:spcBef>
                <a:spcPts val="0"/>
              </a:spcBef>
              <a:spcAft>
                <a:spcPts val="0"/>
              </a:spcAft>
              <a:buSzPct val="100000"/>
              <a:buChar char="-"/>
            </a:pPr>
            <a:r>
              <a:rPr lang="en"/>
              <a:t>Otros indicadores a tener en cuenta</a:t>
            </a:r>
            <a:endParaRPr/>
          </a:p>
          <a:p>
            <a:pPr indent="0" lvl="0" marL="0" rtl="0" algn="l">
              <a:spcBef>
                <a:spcPts val="1200"/>
              </a:spcBef>
              <a:spcAft>
                <a:spcPts val="1200"/>
              </a:spcAft>
              <a:buNone/>
            </a:pPr>
            <a:r>
              <a:t/>
            </a:r>
            <a:endParaRPr/>
          </a:p>
        </p:txBody>
      </p:sp>
      <p:pic>
        <p:nvPicPr>
          <p:cNvPr id="342" name="Google Shape;342;p52"/>
          <p:cNvPicPr preferRelativeResize="0"/>
          <p:nvPr/>
        </p:nvPicPr>
        <p:blipFill>
          <a:blip r:embed="rId3">
            <a:alphaModFix/>
          </a:blip>
          <a:stretch>
            <a:fillRect/>
          </a:stretch>
        </p:blipFill>
        <p:spPr>
          <a:xfrm>
            <a:off x="4015350" y="611075"/>
            <a:ext cx="4926500" cy="2536900"/>
          </a:xfrm>
          <a:prstGeom prst="rect">
            <a:avLst/>
          </a:prstGeom>
          <a:noFill/>
          <a:ln>
            <a:noFill/>
          </a:ln>
        </p:spPr>
      </p:pic>
      <p:pic>
        <p:nvPicPr>
          <p:cNvPr id="343" name="Google Shape;343;p52"/>
          <p:cNvPicPr preferRelativeResize="0"/>
          <p:nvPr/>
        </p:nvPicPr>
        <p:blipFill>
          <a:blip r:embed="rId4">
            <a:alphaModFix/>
          </a:blip>
          <a:stretch>
            <a:fillRect/>
          </a:stretch>
        </p:blipFill>
        <p:spPr>
          <a:xfrm>
            <a:off x="4015338" y="3055950"/>
            <a:ext cx="4772125" cy="2599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idx="1" type="body"/>
          </p:nvPr>
        </p:nvSpPr>
        <p:spPr>
          <a:xfrm>
            <a:off x="729450" y="2078875"/>
            <a:ext cx="2292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Expone:	</a:t>
            </a:r>
            <a:endParaRPr/>
          </a:p>
          <a:p>
            <a:pPr indent="-311150" lvl="0" marL="457200" rtl="0" algn="l">
              <a:spcBef>
                <a:spcPts val="1200"/>
              </a:spcBef>
              <a:spcAft>
                <a:spcPts val="0"/>
              </a:spcAft>
              <a:buSzPts val="1300"/>
              <a:buChar char="-"/>
            </a:pPr>
            <a:r>
              <a:rPr lang="en"/>
              <a:t>Otros indicadores a tener en cuenta</a:t>
            </a:r>
            <a:endParaRPr/>
          </a:p>
          <a:p>
            <a:pPr indent="0" lvl="0" marL="0" rtl="0" algn="l">
              <a:spcBef>
                <a:spcPts val="1200"/>
              </a:spcBef>
              <a:spcAft>
                <a:spcPts val="1200"/>
              </a:spcAft>
              <a:buNone/>
            </a:pPr>
            <a:r>
              <a:t/>
            </a:r>
            <a:endParaRPr/>
          </a:p>
        </p:txBody>
      </p:sp>
      <p:pic>
        <p:nvPicPr>
          <p:cNvPr id="349" name="Google Shape;349;p53"/>
          <p:cNvPicPr preferRelativeResize="0"/>
          <p:nvPr/>
        </p:nvPicPr>
        <p:blipFill>
          <a:blip r:embed="rId3">
            <a:alphaModFix/>
          </a:blip>
          <a:stretch>
            <a:fillRect/>
          </a:stretch>
        </p:blipFill>
        <p:spPr>
          <a:xfrm>
            <a:off x="3581400" y="519050"/>
            <a:ext cx="5562600" cy="2371725"/>
          </a:xfrm>
          <a:prstGeom prst="rect">
            <a:avLst/>
          </a:prstGeom>
          <a:noFill/>
          <a:ln>
            <a:noFill/>
          </a:ln>
        </p:spPr>
      </p:pic>
      <p:pic>
        <p:nvPicPr>
          <p:cNvPr id="350" name="Google Shape;350;p53"/>
          <p:cNvPicPr preferRelativeResize="0"/>
          <p:nvPr/>
        </p:nvPicPr>
        <p:blipFill>
          <a:blip r:embed="rId4">
            <a:alphaModFix/>
          </a:blip>
          <a:stretch>
            <a:fillRect/>
          </a:stretch>
        </p:blipFill>
        <p:spPr>
          <a:xfrm>
            <a:off x="3644274" y="2809850"/>
            <a:ext cx="5323425" cy="2671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729450" y="1318650"/>
            <a:ext cx="540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 proceso contable</a:t>
            </a:r>
            <a:endParaRPr/>
          </a:p>
        </p:txBody>
      </p:sp>
      <p:sp>
        <p:nvSpPr>
          <p:cNvPr id="356" name="Google Shape;356;p54"/>
          <p:cNvSpPr txBox="1"/>
          <p:nvPr>
            <p:ph idx="1" type="body"/>
          </p:nvPr>
        </p:nvSpPr>
        <p:spPr>
          <a:xfrm>
            <a:off x="729450" y="2078875"/>
            <a:ext cx="7714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 </a:t>
            </a:r>
            <a:r>
              <a:rPr b="1" lang="en"/>
              <a:t>partida doble</a:t>
            </a:r>
            <a:r>
              <a:rPr lang="en"/>
              <a:t> es un sistema de ordenamiento, clasificación y registro de las operaciones</a:t>
            </a:r>
            <a:endParaRPr/>
          </a:p>
          <a:p>
            <a:pPr indent="-311150" lvl="0" marL="457200" rtl="0" algn="l">
              <a:spcBef>
                <a:spcPts val="0"/>
              </a:spcBef>
              <a:spcAft>
                <a:spcPts val="0"/>
              </a:spcAft>
              <a:buSzPts val="1300"/>
              <a:buChar char="-"/>
            </a:pPr>
            <a:r>
              <a:rPr lang="en"/>
              <a:t>Método más usado en la contabilidad moderna</a:t>
            </a:r>
            <a:endParaRPr/>
          </a:p>
          <a:p>
            <a:pPr indent="-311150" lvl="0" marL="457200" rtl="0" algn="l">
              <a:spcBef>
                <a:spcPts val="0"/>
              </a:spcBef>
              <a:spcAft>
                <a:spcPts val="0"/>
              </a:spcAft>
              <a:buSzPts val="1300"/>
              <a:buChar char="-"/>
            </a:pPr>
            <a:r>
              <a:rPr lang="en"/>
              <a:t>Cada operación requiere un registro doble = una anotación en por lo menos dos rubros</a:t>
            </a:r>
            <a:endParaRPr/>
          </a:p>
          <a:p>
            <a:pPr indent="-298450" lvl="1" marL="914400" rtl="0" algn="l">
              <a:spcBef>
                <a:spcPts val="0"/>
              </a:spcBef>
              <a:spcAft>
                <a:spcPts val="0"/>
              </a:spcAft>
              <a:buSzPts val="1100"/>
              <a:buChar char="-"/>
            </a:pPr>
            <a:r>
              <a:rPr lang="en"/>
              <a:t>Una cuenta donde entra un importe (debe) y una en la que sale (haber)</a:t>
            </a:r>
            <a:endParaRPr/>
          </a:p>
          <a:p>
            <a:pPr indent="-298450" lvl="1" marL="914400" rtl="0" algn="l">
              <a:spcBef>
                <a:spcPts val="0"/>
              </a:spcBef>
              <a:spcAft>
                <a:spcPts val="0"/>
              </a:spcAft>
              <a:buSzPts val="1100"/>
              <a:buChar char="-"/>
            </a:pPr>
            <a:r>
              <a:rPr lang="en"/>
              <a:t>Suma de débitos = suma de créditos</a:t>
            </a:r>
            <a:endParaRPr/>
          </a:p>
          <a:p>
            <a:pPr indent="-311150" lvl="0" marL="457200" rtl="0" algn="l">
              <a:spcBef>
                <a:spcPts val="0"/>
              </a:spcBef>
              <a:spcAft>
                <a:spcPts val="0"/>
              </a:spcAft>
              <a:buSzPts val="1300"/>
              <a:buChar char="-"/>
            </a:pPr>
            <a:r>
              <a:rPr lang="en"/>
              <a:t>Está basada en la ecuación patrimonial:  A - P = PN</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729450" y="1318650"/>
            <a:ext cx="540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Estado de resultados</a:t>
            </a:r>
            <a:endParaRPr/>
          </a:p>
        </p:txBody>
      </p:sp>
      <p:sp>
        <p:nvSpPr>
          <p:cNvPr id="362" name="Google Shape;362;p55"/>
          <p:cNvSpPr txBox="1"/>
          <p:nvPr>
            <p:ph idx="1" type="body"/>
          </p:nvPr>
        </p:nvSpPr>
        <p:spPr>
          <a:xfrm>
            <a:off x="729450" y="2078875"/>
            <a:ext cx="6403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Informe que expone los orígenes de los resultados negativos y positivos en un período dado</a:t>
            </a:r>
            <a:endParaRPr/>
          </a:p>
          <a:p>
            <a:pPr indent="-311150" lvl="0" marL="457200" rtl="0" algn="l">
              <a:spcBef>
                <a:spcPts val="0"/>
              </a:spcBef>
              <a:spcAft>
                <a:spcPts val="0"/>
              </a:spcAft>
              <a:buSzPts val="1300"/>
              <a:buChar char="-"/>
            </a:pPr>
            <a:r>
              <a:rPr lang="en"/>
              <a:t>No es en una fecha determinada, sino en un período y debe indicarse en el informe</a:t>
            </a:r>
            <a:endParaRPr/>
          </a:p>
          <a:p>
            <a:pPr indent="-298450" lvl="1" marL="914400" rtl="0" algn="l">
              <a:spcBef>
                <a:spcPts val="0"/>
              </a:spcBef>
              <a:spcAft>
                <a:spcPts val="0"/>
              </a:spcAft>
              <a:buSzPts val="1100"/>
              <a:buChar char="-"/>
            </a:pPr>
            <a:r>
              <a:rPr lang="en"/>
              <a:t>Las cuentas son acumulativas</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729450" y="1318650"/>
            <a:ext cx="540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Estado de resultados</a:t>
            </a:r>
            <a:endParaRPr/>
          </a:p>
        </p:txBody>
      </p:sp>
      <p:sp>
        <p:nvSpPr>
          <p:cNvPr id="368" name="Google Shape;368;p56"/>
          <p:cNvSpPr txBox="1"/>
          <p:nvPr>
            <p:ph idx="1" type="body"/>
          </p:nvPr>
        </p:nvSpPr>
        <p:spPr>
          <a:xfrm>
            <a:off x="729450" y="2078875"/>
            <a:ext cx="31260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Primero se exponen ventas y costos de las merc vendidas, las cuentas más importantes = su resultado dará el resultado bruto de ventas</a:t>
            </a:r>
            <a:endParaRPr/>
          </a:p>
          <a:p>
            <a:pPr indent="-311150" lvl="0" marL="457200" rtl="0" algn="l">
              <a:spcBef>
                <a:spcPts val="0"/>
              </a:spcBef>
              <a:spcAft>
                <a:spcPts val="0"/>
              </a:spcAft>
              <a:buSzPts val="1300"/>
              <a:buChar char="-"/>
            </a:pPr>
            <a:r>
              <a:rPr lang="en"/>
              <a:t>A este resultado se le restan otros gastos y finaliza con las ganancias del período</a:t>
            </a:r>
            <a:endParaRPr/>
          </a:p>
          <a:p>
            <a:pPr indent="0" lvl="0" marL="0" rtl="0" algn="l">
              <a:spcBef>
                <a:spcPts val="1200"/>
              </a:spcBef>
              <a:spcAft>
                <a:spcPts val="1200"/>
              </a:spcAft>
              <a:buNone/>
            </a:pPr>
            <a:r>
              <a:t/>
            </a:r>
            <a:endParaRPr/>
          </a:p>
        </p:txBody>
      </p:sp>
      <p:pic>
        <p:nvPicPr>
          <p:cNvPr id="369" name="Google Shape;369;p56"/>
          <p:cNvPicPr preferRelativeResize="0"/>
          <p:nvPr/>
        </p:nvPicPr>
        <p:blipFill>
          <a:blip r:embed="rId3">
            <a:alphaModFix/>
          </a:blip>
          <a:stretch>
            <a:fillRect/>
          </a:stretch>
        </p:blipFill>
        <p:spPr>
          <a:xfrm>
            <a:off x="4007850" y="1772925"/>
            <a:ext cx="4983750" cy="22554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7"/>
          <p:cNvSpPr txBox="1"/>
          <p:nvPr>
            <p:ph type="title"/>
          </p:nvPr>
        </p:nvSpPr>
        <p:spPr>
          <a:xfrm>
            <a:off x="729450" y="1318650"/>
            <a:ext cx="540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Registros contables</a:t>
            </a:r>
            <a:endParaRPr/>
          </a:p>
        </p:txBody>
      </p:sp>
      <p:sp>
        <p:nvSpPr>
          <p:cNvPr id="375" name="Google Shape;375;p57"/>
          <p:cNvSpPr txBox="1"/>
          <p:nvPr>
            <p:ph idx="1" type="body"/>
          </p:nvPr>
        </p:nvSpPr>
        <p:spPr>
          <a:xfrm>
            <a:off x="729450" y="2078875"/>
            <a:ext cx="77145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Hasta ahora vimos el registro en los mayores </a:t>
            </a:r>
            <a:endParaRPr/>
          </a:p>
          <a:p>
            <a:pPr indent="-304958" lvl="0" marL="457200" rtl="0" algn="l">
              <a:spcBef>
                <a:spcPts val="0"/>
              </a:spcBef>
              <a:spcAft>
                <a:spcPts val="0"/>
              </a:spcAft>
              <a:buSzPct val="100000"/>
              <a:buChar char="-"/>
            </a:pPr>
            <a:r>
              <a:rPr lang="en"/>
              <a:t>Si queremos ver la forma en la que se realizó una operación es necesario  ver el </a:t>
            </a:r>
            <a:r>
              <a:rPr b="1" lang="en"/>
              <a:t>registro</a:t>
            </a:r>
            <a:r>
              <a:rPr lang="en"/>
              <a:t> que la contenta</a:t>
            </a:r>
            <a:endParaRPr/>
          </a:p>
          <a:p>
            <a:pPr indent="-304958" lvl="0" marL="457200" rtl="0" algn="l">
              <a:spcBef>
                <a:spcPts val="0"/>
              </a:spcBef>
              <a:spcAft>
                <a:spcPts val="0"/>
              </a:spcAft>
              <a:buSzPct val="100000"/>
              <a:buChar char="-"/>
            </a:pPr>
            <a:r>
              <a:rPr lang="en"/>
              <a:t>Este registro es el denominado </a:t>
            </a:r>
            <a:r>
              <a:rPr b="1" lang="en"/>
              <a:t>Libro diario</a:t>
            </a:r>
            <a:r>
              <a:rPr lang="en"/>
              <a:t>: </a:t>
            </a:r>
            <a:endParaRPr/>
          </a:p>
          <a:p>
            <a:pPr indent="-293211" lvl="1" marL="914400" rtl="0" algn="l">
              <a:spcBef>
                <a:spcPts val="0"/>
              </a:spcBef>
              <a:spcAft>
                <a:spcPts val="0"/>
              </a:spcAft>
              <a:buSzPct val="100000"/>
              <a:buChar char="-"/>
            </a:pPr>
            <a:r>
              <a:rPr lang="en"/>
              <a:t>registro de operaciones en forma cronológico</a:t>
            </a:r>
            <a:endParaRPr/>
          </a:p>
          <a:p>
            <a:pPr indent="-293211" lvl="1" marL="914400" rtl="0" algn="l">
              <a:spcBef>
                <a:spcPts val="0"/>
              </a:spcBef>
              <a:spcAft>
                <a:spcPts val="0"/>
              </a:spcAft>
              <a:buSzPct val="100000"/>
              <a:buChar char="-"/>
            </a:pPr>
            <a:r>
              <a:rPr lang="en"/>
              <a:t>Principal registro contable</a:t>
            </a:r>
            <a:endParaRPr/>
          </a:p>
          <a:p>
            <a:pPr indent="-293211" lvl="1" marL="914400" rtl="0" algn="l">
              <a:spcBef>
                <a:spcPts val="0"/>
              </a:spcBef>
              <a:spcAft>
                <a:spcPts val="0"/>
              </a:spcAft>
              <a:buSzPct val="100000"/>
              <a:buChar char="-"/>
            </a:pPr>
            <a:r>
              <a:rPr lang="en"/>
              <a:t>Primero van las cuentas debitadas y luego las acreditadas</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76" name="Google Shape;376;p57"/>
          <p:cNvPicPr preferRelativeResize="0"/>
          <p:nvPr/>
        </p:nvPicPr>
        <p:blipFill>
          <a:blip r:embed="rId3">
            <a:alphaModFix/>
          </a:blip>
          <a:stretch>
            <a:fillRect/>
          </a:stretch>
        </p:blipFill>
        <p:spPr>
          <a:xfrm>
            <a:off x="1948825" y="3259650"/>
            <a:ext cx="5748625" cy="2545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8"/>
          <p:cNvSpPr txBox="1"/>
          <p:nvPr>
            <p:ph type="title"/>
          </p:nvPr>
        </p:nvSpPr>
        <p:spPr>
          <a:xfrm>
            <a:off x="729450" y="1318650"/>
            <a:ext cx="540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Libro diario - Ejemplo</a:t>
            </a:r>
            <a:endParaRPr/>
          </a:p>
        </p:txBody>
      </p:sp>
      <p:sp>
        <p:nvSpPr>
          <p:cNvPr id="382" name="Google Shape;382;p58"/>
          <p:cNvSpPr txBox="1"/>
          <p:nvPr>
            <p:ph idx="1" type="body"/>
          </p:nvPr>
        </p:nvSpPr>
        <p:spPr>
          <a:xfrm>
            <a:off x="192750" y="2078875"/>
            <a:ext cx="3412800" cy="2603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Se compró mercadería por $8.000 con un incremento del activo. Va al Debe.</a:t>
            </a:r>
            <a:endParaRPr/>
          </a:p>
          <a:p>
            <a:pPr indent="-311150" lvl="0" marL="457200" rtl="0" algn="l">
              <a:spcBef>
                <a:spcPts val="0"/>
              </a:spcBef>
              <a:spcAft>
                <a:spcPts val="0"/>
              </a:spcAft>
              <a:buSzPts val="1300"/>
              <a:buChar char="-"/>
            </a:pPr>
            <a:r>
              <a:rPr lang="en"/>
              <a:t>Se detalla la cuenta acreditada, precedida por “a” (convención), colocando los $8.000 en el Haber</a:t>
            </a:r>
            <a:endParaRPr/>
          </a:p>
          <a:p>
            <a:pPr indent="-311150" lvl="0" marL="457200" rtl="0" algn="l">
              <a:spcBef>
                <a:spcPts val="0"/>
              </a:spcBef>
              <a:spcAft>
                <a:spcPts val="0"/>
              </a:spcAft>
              <a:buSzPts val="1300"/>
              <a:buChar char="-"/>
            </a:pPr>
            <a:r>
              <a:rPr lang="en"/>
              <a:t>Por último se detalla la operación</a:t>
            </a:r>
            <a:endParaRPr/>
          </a:p>
          <a:p>
            <a:pPr indent="-311150" lvl="0" marL="457200" rtl="0" algn="l">
              <a:spcBef>
                <a:spcPts val="0"/>
              </a:spcBef>
              <a:spcAft>
                <a:spcPts val="0"/>
              </a:spcAft>
              <a:buSzPts val="1300"/>
              <a:buChar char="-"/>
            </a:pPr>
            <a:r>
              <a:rPr lang="en"/>
              <a:t>Cada registro se llama asiento</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83" name="Google Shape;383;p58"/>
          <p:cNvPicPr preferRelativeResize="0"/>
          <p:nvPr/>
        </p:nvPicPr>
        <p:blipFill>
          <a:blip r:embed="rId3">
            <a:alphaModFix/>
          </a:blip>
          <a:stretch>
            <a:fillRect/>
          </a:stretch>
        </p:blipFill>
        <p:spPr>
          <a:xfrm>
            <a:off x="3491525" y="2006250"/>
            <a:ext cx="5500075" cy="1304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729450" y="1318650"/>
            <a:ext cx="540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Resumen</a:t>
            </a:r>
            <a:endParaRPr/>
          </a:p>
        </p:txBody>
      </p:sp>
      <p:sp>
        <p:nvSpPr>
          <p:cNvPr id="389" name="Google Shape;389;p59"/>
          <p:cNvSpPr txBox="1"/>
          <p:nvPr>
            <p:ph idx="1" type="body"/>
          </p:nvPr>
        </p:nvSpPr>
        <p:spPr>
          <a:xfrm>
            <a:off x="192750" y="2078875"/>
            <a:ext cx="8820900" cy="260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 contabilidad cuenta con dos tipos de registros principales</a:t>
            </a:r>
            <a:endParaRPr/>
          </a:p>
          <a:p>
            <a:pPr indent="-298450" lvl="1" marL="914400" rtl="0" algn="l">
              <a:spcBef>
                <a:spcPts val="0"/>
              </a:spcBef>
              <a:spcAft>
                <a:spcPts val="0"/>
              </a:spcAft>
              <a:buSzPts val="1100"/>
              <a:buChar char="-"/>
            </a:pPr>
            <a:r>
              <a:rPr b="1" lang="en"/>
              <a:t>Mayor</a:t>
            </a:r>
            <a:r>
              <a:rPr lang="en"/>
              <a:t>: registro que muestra aumentos y disminuciones en cada cuenta</a:t>
            </a:r>
            <a:endParaRPr/>
          </a:p>
          <a:p>
            <a:pPr indent="-298450" lvl="1" marL="914400" rtl="0" algn="l">
              <a:spcBef>
                <a:spcPts val="0"/>
              </a:spcBef>
              <a:spcAft>
                <a:spcPts val="0"/>
              </a:spcAft>
              <a:buSzPts val="1100"/>
              <a:buChar char="-"/>
            </a:pPr>
            <a:r>
              <a:rPr b="1" lang="en"/>
              <a:t>Diario</a:t>
            </a:r>
            <a:r>
              <a:rPr lang="en"/>
              <a:t>: registro cronológico que muestra el efecto total de cada operación</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729450" y="1318650"/>
            <a:ext cx="809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Registro en diario de las operaciones realizadas anteriormente</a:t>
            </a:r>
            <a:endParaRPr/>
          </a:p>
        </p:txBody>
      </p:sp>
      <p:pic>
        <p:nvPicPr>
          <p:cNvPr id="395" name="Google Shape;395;p60"/>
          <p:cNvPicPr preferRelativeResize="0"/>
          <p:nvPr/>
        </p:nvPicPr>
        <p:blipFill>
          <a:blip r:embed="rId3">
            <a:alphaModFix/>
          </a:blip>
          <a:stretch>
            <a:fillRect/>
          </a:stretch>
        </p:blipFill>
        <p:spPr>
          <a:xfrm>
            <a:off x="1734050" y="2286000"/>
            <a:ext cx="6038850" cy="2857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type="title"/>
          </p:nvPr>
        </p:nvSpPr>
        <p:spPr>
          <a:xfrm>
            <a:off x="729450" y="1318650"/>
            <a:ext cx="809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Registro en diario de las operaciones realizadas anteriormente</a:t>
            </a:r>
            <a:endParaRPr/>
          </a:p>
        </p:txBody>
      </p:sp>
      <p:pic>
        <p:nvPicPr>
          <p:cNvPr id="401" name="Google Shape;401;p61"/>
          <p:cNvPicPr preferRelativeResize="0"/>
          <p:nvPr/>
        </p:nvPicPr>
        <p:blipFill>
          <a:blip r:embed="rId3">
            <a:alphaModFix/>
          </a:blip>
          <a:stretch>
            <a:fillRect/>
          </a:stretch>
        </p:blipFill>
        <p:spPr>
          <a:xfrm>
            <a:off x="-40350" y="2102600"/>
            <a:ext cx="4995925" cy="2579925"/>
          </a:xfrm>
          <a:prstGeom prst="rect">
            <a:avLst/>
          </a:prstGeom>
          <a:noFill/>
          <a:ln>
            <a:noFill/>
          </a:ln>
        </p:spPr>
      </p:pic>
      <p:pic>
        <p:nvPicPr>
          <p:cNvPr id="402" name="Google Shape;402;p61"/>
          <p:cNvPicPr preferRelativeResize="0"/>
          <p:nvPr/>
        </p:nvPicPr>
        <p:blipFill>
          <a:blip r:embed="rId4">
            <a:alphaModFix/>
          </a:blip>
          <a:stretch>
            <a:fillRect/>
          </a:stretch>
        </p:blipFill>
        <p:spPr>
          <a:xfrm>
            <a:off x="4712975" y="2168975"/>
            <a:ext cx="3946050" cy="309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Cuentas del activo</a:t>
            </a:r>
            <a:endParaRPr/>
          </a:p>
        </p:txBody>
      </p:sp>
      <p:pic>
        <p:nvPicPr>
          <p:cNvPr id="111" name="Google Shape;111;p17"/>
          <p:cNvPicPr preferRelativeResize="0"/>
          <p:nvPr/>
        </p:nvPicPr>
        <p:blipFill>
          <a:blip r:embed="rId3">
            <a:alphaModFix/>
          </a:blip>
          <a:stretch>
            <a:fillRect/>
          </a:stretch>
        </p:blipFill>
        <p:spPr>
          <a:xfrm>
            <a:off x="3513200" y="1853850"/>
            <a:ext cx="2503422" cy="29848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729450" y="1318650"/>
            <a:ext cx="809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Registro en diario de las operaciones realizadas anteriormente</a:t>
            </a:r>
            <a:endParaRPr/>
          </a:p>
        </p:txBody>
      </p:sp>
      <p:pic>
        <p:nvPicPr>
          <p:cNvPr id="408" name="Google Shape;408;p62"/>
          <p:cNvPicPr preferRelativeResize="0"/>
          <p:nvPr/>
        </p:nvPicPr>
        <p:blipFill>
          <a:blip r:embed="rId3">
            <a:alphaModFix/>
          </a:blip>
          <a:stretch>
            <a:fillRect/>
          </a:stretch>
        </p:blipFill>
        <p:spPr>
          <a:xfrm>
            <a:off x="0" y="2454300"/>
            <a:ext cx="4530325" cy="2335950"/>
          </a:xfrm>
          <a:prstGeom prst="rect">
            <a:avLst/>
          </a:prstGeom>
          <a:noFill/>
          <a:ln>
            <a:noFill/>
          </a:ln>
        </p:spPr>
      </p:pic>
      <p:pic>
        <p:nvPicPr>
          <p:cNvPr id="409" name="Google Shape;409;p62"/>
          <p:cNvPicPr preferRelativeResize="0"/>
          <p:nvPr/>
        </p:nvPicPr>
        <p:blipFill>
          <a:blip r:embed="rId4">
            <a:alphaModFix/>
          </a:blip>
          <a:stretch>
            <a:fillRect/>
          </a:stretch>
        </p:blipFill>
        <p:spPr>
          <a:xfrm>
            <a:off x="4812925" y="2454300"/>
            <a:ext cx="3900225" cy="2604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type="title"/>
          </p:nvPr>
        </p:nvSpPr>
        <p:spPr>
          <a:xfrm>
            <a:off x="729450" y="1318650"/>
            <a:ext cx="809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Registros contables</a:t>
            </a:r>
            <a:endParaRPr/>
          </a:p>
        </p:txBody>
      </p:sp>
      <p:sp>
        <p:nvSpPr>
          <p:cNvPr id="415" name="Google Shape;415;p63"/>
          <p:cNvSpPr txBox="1"/>
          <p:nvPr>
            <p:ph idx="1" type="body"/>
          </p:nvPr>
        </p:nvSpPr>
        <p:spPr>
          <a:xfrm>
            <a:off x="192750" y="2078875"/>
            <a:ext cx="8820900" cy="260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 registros anteriores se realizaron según reglas convencionales de registro para el sistema de partida doble:</a:t>
            </a:r>
            <a:endParaRPr/>
          </a:p>
          <a:p>
            <a:pPr indent="-298450" lvl="1" marL="914400" rtl="0" algn="l">
              <a:spcBef>
                <a:spcPts val="0"/>
              </a:spcBef>
              <a:spcAft>
                <a:spcPts val="0"/>
              </a:spcAft>
              <a:buSzPts val="1100"/>
              <a:buChar char="-"/>
            </a:pPr>
            <a:r>
              <a:rPr lang="en"/>
              <a:t>Toda vez que aumenta el activo, la cuenta afectada se debita</a:t>
            </a:r>
            <a:endParaRPr/>
          </a:p>
          <a:p>
            <a:pPr indent="-298450" lvl="1" marL="914400" rtl="0" algn="l">
              <a:spcBef>
                <a:spcPts val="0"/>
              </a:spcBef>
              <a:spcAft>
                <a:spcPts val="0"/>
              </a:spcAft>
              <a:buSzPts val="1100"/>
              <a:buChar char="-"/>
            </a:pPr>
            <a:r>
              <a:rPr lang="en"/>
              <a:t>Toda vez que disminuye el activo, la cuenta afectada se acredita</a:t>
            </a:r>
            <a:endParaRPr/>
          </a:p>
          <a:p>
            <a:pPr indent="-311150" lvl="0" marL="457200" rtl="0" algn="l">
              <a:spcBef>
                <a:spcPts val="0"/>
              </a:spcBef>
              <a:spcAft>
                <a:spcPts val="0"/>
              </a:spcAft>
              <a:buSzPts val="1300"/>
              <a:buChar char="-"/>
            </a:pPr>
            <a:r>
              <a:rPr lang="en"/>
              <a:t>Dos tipos de registros contables</a:t>
            </a:r>
            <a:endParaRPr/>
          </a:p>
          <a:p>
            <a:pPr indent="-298450" lvl="1" marL="914400" rtl="0" algn="l">
              <a:spcBef>
                <a:spcPts val="0"/>
              </a:spcBef>
              <a:spcAft>
                <a:spcPts val="0"/>
              </a:spcAft>
              <a:buSzPts val="1100"/>
              <a:buChar char="-"/>
            </a:pPr>
            <a:r>
              <a:rPr lang="en"/>
              <a:t>Mayores (analíticos): detalle de las variaciones de las cuentas</a:t>
            </a:r>
            <a:endParaRPr/>
          </a:p>
          <a:p>
            <a:pPr indent="-298450" lvl="1" marL="914400" rtl="0" algn="l">
              <a:spcBef>
                <a:spcPts val="0"/>
              </a:spcBef>
              <a:spcAft>
                <a:spcPts val="0"/>
              </a:spcAft>
              <a:buSzPts val="1100"/>
              <a:buChar char="-"/>
            </a:pPr>
            <a:r>
              <a:rPr lang="en"/>
              <a:t>Diaro (cronológico) registro de todas las operaciones</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ph type="title"/>
          </p:nvPr>
        </p:nvSpPr>
        <p:spPr>
          <a:xfrm>
            <a:off x="729450" y="1318650"/>
            <a:ext cx="809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Registros contables</a:t>
            </a:r>
            <a:endParaRPr/>
          </a:p>
        </p:txBody>
      </p:sp>
      <p:sp>
        <p:nvSpPr>
          <p:cNvPr id="421" name="Google Shape;421;p64"/>
          <p:cNvSpPr txBox="1"/>
          <p:nvPr>
            <p:ph idx="1" type="body"/>
          </p:nvPr>
        </p:nvSpPr>
        <p:spPr>
          <a:xfrm>
            <a:off x="192750" y="2078875"/>
            <a:ext cx="4563600" cy="2603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Los comprobantes generan el registro en el diario a través de los asientos</a:t>
            </a:r>
            <a:endParaRPr/>
          </a:p>
          <a:p>
            <a:pPr indent="-311150" lvl="0" marL="457200" rtl="0" algn="l">
              <a:spcBef>
                <a:spcPts val="0"/>
              </a:spcBef>
              <a:spcAft>
                <a:spcPts val="0"/>
              </a:spcAft>
              <a:buSzPts val="1300"/>
              <a:buChar char="-"/>
            </a:pPr>
            <a:r>
              <a:rPr lang="en"/>
              <a:t>Estos registros se trasladan a los mayores correspondientes</a:t>
            </a:r>
            <a:endParaRPr/>
          </a:p>
          <a:p>
            <a:pPr indent="-311150" lvl="0" marL="457200" rtl="0" algn="l">
              <a:spcBef>
                <a:spcPts val="0"/>
              </a:spcBef>
              <a:spcAft>
                <a:spcPts val="0"/>
              </a:spcAft>
              <a:buSzPts val="1300"/>
              <a:buChar char="-"/>
            </a:pPr>
            <a:r>
              <a:rPr lang="en"/>
              <a:t>Mensualmente se calculan los saldos de las cuentas de mayor general y se prepara el balance de saldos</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22" name="Google Shape;422;p64"/>
          <p:cNvPicPr preferRelativeResize="0"/>
          <p:nvPr/>
        </p:nvPicPr>
        <p:blipFill>
          <a:blip r:embed="rId3">
            <a:alphaModFix/>
          </a:blip>
          <a:stretch>
            <a:fillRect/>
          </a:stretch>
        </p:blipFill>
        <p:spPr>
          <a:xfrm>
            <a:off x="4980699" y="1990325"/>
            <a:ext cx="3948599" cy="2391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ph type="title"/>
          </p:nvPr>
        </p:nvSpPr>
        <p:spPr>
          <a:xfrm>
            <a:off x="729450" y="1318650"/>
            <a:ext cx="809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Subdiarios</a:t>
            </a:r>
            <a:endParaRPr/>
          </a:p>
        </p:txBody>
      </p:sp>
      <p:sp>
        <p:nvSpPr>
          <p:cNvPr id="428" name="Google Shape;428;p65"/>
          <p:cNvSpPr txBox="1"/>
          <p:nvPr>
            <p:ph idx="1" type="body"/>
          </p:nvPr>
        </p:nvSpPr>
        <p:spPr>
          <a:xfrm>
            <a:off x="192750" y="2078875"/>
            <a:ext cx="7505700" cy="260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t>
            </a:r>
            <a:r>
              <a:rPr lang="en"/>
              <a:t>n ellos se efectúa la registración de operaciones de carácter repetitivo (compras, ventas, pagos, cobros) para luego trasladar al Diario un resumen de las mismas.</a:t>
            </a:r>
            <a:endParaRPr/>
          </a:p>
          <a:p>
            <a:pPr indent="-311150" lvl="0" marL="457200" rtl="0" algn="l">
              <a:spcBef>
                <a:spcPts val="0"/>
              </a:spcBef>
              <a:spcAft>
                <a:spcPts val="0"/>
              </a:spcAft>
              <a:buSzPts val="1300"/>
              <a:buChar char="-"/>
            </a:pPr>
            <a:r>
              <a:rPr lang="en"/>
              <a:t>Se genera un asiento-resumen por cada subdiario, el cual se asienta en el libro diario</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Cuentas del pasivo</a:t>
            </a:r>
            <a:endParaRPr/>
          </a:p>
        </p:txBody>
      </p:sp>
      <p:pic>
        <p:nvPicPr>
          <p:cNvPr id="117" name="Google Shape;117;p18"/>
          <p:cNvPicPr preferRelativeResize="0"/>
          <p:nvPr/>
        </p:nvPicPr>
        <p:blipFill>
          <a:blip r:embed="rId3">
            <a:alphaModFix/>
          </a:blip>
          <a:stretch>
            <a:fillRect/>
          </a:stretch>
        </p:blipFill>
        <p:spPr>
          <a:xfrm>
            <a:off x="3090900" y="2000400"/>
            <a:ext cx="2520143"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Cuentas del PN</a:t>
            </a:r>
            <a:endParaRPr/>
          </a:p>
        </p:txBody>
      </p:sp>
      <p:pic>
        <p:nvPicPr>
          <p:cNvPr id="123" name="Google Shape;123;p19"/>
          <p:cNvPicPr preferRelativeResize="0"/>
          <p:nvPr/>
        </p:nvPicPr>
        <p:blipFill>
          <a:blip r:embed="rId3">
            <a:alphaModFix/>
          </a:blip>
          <a:stretch>
            <a:fillRect/>
          </a:stretch>
        </p:blipFill>
        <p:spPr>
          <a:xfrm>
            <a:off x="3988300" y="504725"/>
            <a:ext cx="3820965" cy="463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de cuentas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Conjunto de cuentas</a:t>
            </a:r>
            <a:endParaRPr/>
          </a:p>
          <a:p>
            <a:pPr indent="-311150" lvl="0" marL="457200" rtl="0" algn="l">
              <a:spcBef>
                <a:spcPts val="0"/>
              </a:spcBef>
              <a:spcAft>
                <a:spcPts val="0"/>
              </a:spcAft>
              <a:buSzPts val="1300"/>
              <a:buChar char="-"/>
            </a:pPr>
            <a:r>
              <a:rPr lang="en"/>
              <a:t>L</a:t>
            </a:r>
            <a:r>
              <a:rPr lang="en"/>
              <a:t>ista en la cual </a:t>
            </a:r>
            <a:r>
              <a:rPr b="1" lang="en"/>
              <a:t>se organizan y clasifican todas las cuentas</a:t>
            </a:r>
            <a:r>
              <a:rPr lang="en"/>
              <a:t> contables de una empresa en función de las distintas actividades financieras que esta realice.</a:t>
            </a:r>
            <a:endParaRPr/>
          </a:p>
          <a:p>
            <a:pPr indent="-311150" lvl="0" marL="457200" rtl="0" algn="l">
              <a:spcBef>
                <a:spcPts val="0"/>
              </a:spcBef>
              <a:spcAft>
                <a:spcPts val="0"/>
              </a:spcAft>
              <a:buSzPts val="1300"/>
              <a:buChar char="-"/>
            </a:pPr>
            <a:r>
              <a:rPr b="1" lang="en"/>
              <a:t>Engloba y clasifica los hechos contables de la misma naturaleza dentro de una misma cuenta</a:t>
            </a:r>
            <a:r>
              <a:rPr lang="en"/>
              <a:t>, para que así se pueda expresar la información financiera de forma muy organizada, eficaz y eficiente.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de cuentas</a:t>
            </a:r>
            <a:endParaRPr/>
          </a:p>
        </p:txBody>
      </p:sp>
      <p:pic>
        <p:nvPicPr>
          <p:cNvPr id="135" name="Google Shape;135;p21"/>
          <p:cNvPicPr preferRelativeResize="0"/>
          <p:nvPr/>
        </p:nvPicPr>
        <p:blipFill>
          <a:blip r:embed="rId3">
            <a:alphaModFix/>
          </a:blip>
          <a:stretch>
            <a:fillRect/>
          </a:stretch>
        </p:blipFill>
        <p:spPr>
          <a:xfrm>
            <a:off x="152400" y="2000400"/>
            <a:ext cx="3897787" cy="2984851"/>
          </a:xfrm>
          <a:prstGeom prst="rect">
            <a:avLst/>
          </a:prstGeom>
          <a:noFill/>
          <a:ln>
            <a:noFill/>
          </a:ln>
        </p:spPr>
      </p:pic>
      <p:pic>
        <p:nvPicPr>
          <p:cNvPr id="136" name="Google Shape;136;p21"/>
          <p:cNvPicPr preferRelativeResize="0"/>
          <p:nvPr/>
        </p:nvPicPr>
        <p:blipFill>
          <a:blip r:embed="rId4">
            <a:alphaModFix/>
          </a:blip>
          <a:stretch>
            <a:fillRect/>
          </a:stretch>
        </p:blipFill>
        <p:spPr>
          <a:xfrm>
            <a:off x="4220162" y="1965175"/>
            <a:ext cx="3616740"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