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6" r:id="rId12"/>
    <p:sldId id="266" r:id="rId13"/>
    <p:sldId id="267" r:id="rId14"/>
    <p:sldId id="268" r:id="rId15"/>
    <p:sldId id="269" r:id="rId16"/>
    <p:sldId id="270" r:id="rId17"/>
    <p:sldId id="271"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2" autoAdjust="0"/>
    <p:restoredTop sz="94660"/>
  </p:normalViewPr>
  <p:slideViewPr>
    <p:cSldViewPr snapToGrid="0">
      <p:cViewPr varScale="1">
        <p:scale>
          <a:sx n="114" d="100"/>
          <a:sy n="114" d="100"/>
        </p:scale>
        <p:origin x="30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0028AD-6B28-4AD7-9E4C-EAFF453B4C40}"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1367C5-2BE0-4B80-B404-8AA6ED0A40FC}" type="slidenum">
              <a:rPr lang="en-US" smtClean="0"/>
              <a:t>‹#›</a:t>
            </a:fld>
            <a:endParaRPr lang="en-US"/>
          </a:p>
        </p:txBody>
      </p:sp>
    </p:spTree>
    <p:extLst>
      <p:ext uri="{BB962C8B-B14F-4D97-AF65-F5344CB8AC3E}">
        <p14:creationId xmlns:p14="http://schemas.microsoft.com/office/powerpoint/2010/main" val="784639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0028AD-6B28-4AD7-9E4C-EAFF453B4C40}"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1367C5-2BE0-4B80-B404-8AA6ED0A40FC}" type="slidenum">
              <a:rPr lang="en-US" smtClean="0"/>
              <a:t>‹#›</a:t>
            </a:fld>
            <a:endParaRPr lang="en-US"/>
          </a:p>
        </p:txBody>
      </p:sp>
    </p:spTree>
    <p:extLst>
      <p:ext uri="{BB962C8B-B14F-4D97-AF65-F5344CB8AC3E}">
        <p14:creationId xmlns:p14="http://schemas.microsoft.com/office/powerpoint/2010/main" val="24325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0028AD-6B28-4AD7-9E4C-EAFF453B4C40}"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1367C5-2BE0-4B80-B404-8AA6ED0A40FC}" type="slidenum">
              <a:rPr lang="en-US" smtClean="0"/>
              <a:t>‹#›</a:t>
            </a:fld>
            <a:endParaRPr lang="en-US"/>
          </a:p>
        </p:txBody>
      </p:sp>
    </p:spTree>
    <p:extLst>
      <p:ext uri="{BB962C8B-B14F-4D97-AF65-F5344CB8AC3E}">
        <p14:creationId xmlns:p14="http://schemas.microsoft.com/office/powerpoint/2010/main" val="3669103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0028AD-6B28-4AD7-9E4C-EAFF453B4C40}"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1367C5-2BE0-4B80-B404-8AA6ED0A40FC}" type="slidenum">
              <a:rPr lang="en-US" smtClean="0"/>
              <a:t>‹#›</a:t>
            </a:fld>
            <a:endParaRPr lang="en-US"/>
          </a:p>
        </p:txBody>
      </p:sp>
    </p:spTree>
    <p:extLst>
      <p:ext uri="{BB962C8B-B14F-4D97-AF65-F5344CB8AC3E}">
        <p14:creationId xmlns:p14="http://schemas.microsoft.com/office/powerpoint/2010/main" val="2867567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0028AD-6B28-4AD7-9E4C-EAFF453B4C40}"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1367C5-2BE0-4B80-B404-8AA6ED0A40FC}" type="slidenum">
              <a:rPr lang="en-US" smtClean="0"/>
              <a:t>‹#›</a:t>
            </a:fld>
            <a:endParaRPr lang="en-US"/>
          </a:p>
        </p:txBody>
      </p:sp>
    </p:spTree>
    <p:extLst>
      <p:ext uri="{BB962C8B-B14F-4D97-AF65-F5344CB8AC3E}">
        <p14:creationId xmlns:p14="http://schemas.microsoft.com/office/powerpoint/2010/main" val="1165520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0028AD-6B28-4AD7-9E4C-EAFF453B4C40}"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1367C5-2BE0-4B80-B404-8AA6ED0A40FC}" type="slidenum">
              <a:rPr lang="en-US" smtClean="0"/>
              <a:t>‹#›</a:t>
            </a:fld>
            <a:endParaRPr lang="en-US"/>
          </a:p>
        </p:txBody>
      </p:sp>
    </p:spTree>
    <p:extLst>
      <p:ext uri="{BB962C8B-B14F-4D97-AF65-F5344CB8AC3E}">
        <p14:creationId xmlns:p14="http://schemas.microsoft.com/office/powerpoint/2010/main" val="3527418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0028AD-6B28-4AD7-9E4C-EAFF453B4C40}" type="datetimeFigureOut">
              <a:rPr lang="en-US" smtClean="0"/>
              <a:t>3/25/2024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1367C5-2BE0-4B80-B404-8AA6ED0A40FC}" type="slidenum">
              <a:rPr lang="en-US" smtClean="0"/>
              <a:t>‹#›</a:t>
            </a:fld>
            <a:endParaRPr lang="en-US"/>
          </a:p>
        </p:txBody>
      </p:sp>
    </p:spTree>
    <p:extLst>
      <p:ext uri="{BB962C8B-B14F-4D97-AF65-F5344CB8AC3E}">
        <p14:creationId xmlns:p14="http://schemas.microsoft.com/office/powerpoint/2010/main" val="62377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0028AD-6B28-4AD7-9E4C-EAFF453B4C40}" type="datetimeFigureOut">
              <a:rPr lang="en-US" smtClean="0"/>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1367C5-2BE0-4B80-B404-8AA6ED0A40FC}" type="slidenum">
              <a:rPr lang="en-US" smtClean="0"/>
              <a:t>‹#›</a:t>
            </a:fld>
            <a:endParaRPr lang="en-US"/>
          </a:p>
        </p:txBody>
      </p:sp>
    </p:spTree>
    <p:extLst>
      <p:ext uri="{BB962C8B-B14F-4D97-AF65-F5344CB8AC3E}">
        <p14:creationId xmlns:p14="http://schemas.microsoft.com/office/powerpoint/2010/main" val="1886774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0028AD-6B28-4AD7-9E4C-EAFF453B4C40}" type="datetimeFigureOut">
              <a:rPr lang="en-US" smtClean="0"/>
              <a:t>3/25/2024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1367C5-2BE0-4B80-B404-8AA6ED0A40FC}" type="slidenum">
              <a:rPr lang="en-US" smtClean="0"/>
              <a:t>‹#›</a:t>
            </a:fld>
            <a:endParaRPr lang="en-US"/>
          </a:p>
        </p:txBody>
      </p:sp>
    </p:spTree>
    <p:extLst>
      <p:ext uri="{BB962C8B-B14F-4D97-AF65-F5344CB8AC3E}">
        <p14:creationId xmlns:p14="http://schemas.microsoft.com/office/powerpoint/2010/main" val="2406451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0028AD-6B28-4AD7-9E4C-EAFF453B4C40}"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1367C5-2BE0-4B80-B404-8AA6ED0A40FC}" type="slidenum">
              <a:rPr lang="en-US" smtClean="0"/>
              <a:t>‹#›</a:t>
            </a:fld>
            <a:endParaRPr lang="en-US"/>
          </a:p>
        </p:txBody>
      </p:sp>
    </p:spTree>
    <p:extLst>
      <p:ext uri="{BB962C8B-B14F-4D97-AF65-F5344CB8AC3E}">
        <p14:creationId xmlns:p14="http://schemas.microsoft.com/office/powerpoint/2010/main" val="458493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0028AD-6B28-4AD7-9E4C-EAFF453B4C40}"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1367C5-2BE0-4B80-B404-8AA6ED0A40FC}" type="slidenum">
              <a:rPr lang="en-US" smtClean="0"/>
              <a:t>‹#›</a:t>
            </a:fld>
            <a:endParaRPr lang="en-US"/>
          </a:p>
        </p:txBody>
      </p:sp>
    </p:spTree>
    <p:extLst>
      <p:ext uri="{BB962C8B-B14F-4D97-AF65-F5344CB8AC3E}">
        <p14:creationId xmlns:p14="http://schemas.microsoft.com/office/powerpoint/2010/main" val="1207311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0028AD-6B28-4AD7-9E4C-EAFF453B4C40}" type="datetimeFigureOut">
              <a:rPr lang="en-US" smtClean="0"/>
              <a:t>3/25/2024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1367C5-2BE0-4B80-B404-8AA6ED0A40FC}" type="slidenum">
              <a:rPr lang="en-US" smtClean="0"/>
              <a:t>‹#›</a:t>
            </a:fld>
            <a:endParaRPr lang="en-US"/>
          </a:p>
        </p:txBody>
      </p:sp>
    </p:spTree>
    <p:extLst>
      <p:ext uri="{BB962C8B-B14F-4D97-AF65-F5344CB8AC3E}">
        <p14:creationId xmlns:p14="http://schemas.microsoft.com/office/powerpoint/2010/main" val="460002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Case Study: Analysis of </a:t>
            </a:r>
            <a:r>
              <a:rPr lang="en-US" dirty="0" err="1" smtClean="0"/>
              <a:t>Cardiotocography</a:t>
            </a:r>
            <a:r>
              <a:rPr lang="en-US" dirty="0" smtClean="0"/>
              <a:t> Features and their Impact on </a:t>
            </a:r>
            <a:r>
              <a:rPr lang="en-US" dirty="0" err="1" smtClean="0"/>
              <a:t>Foetal</a:t>
            </a:r>
            <a:r>
              <a:rPr lang="en-US" dirty="0" smtClean="0"/>
              <a:t> Health</a:t>
            </a:r>
            <a:endParaRPr lang="en-US" dirty="0"/>
          </a:p>
        </p:txBody>
      </p:sp>
      <p:sp>
        <p:nvSpPr>
          <p:cNvPr id="3" name="Subtitle 2"/>
          <p:cNvSpPr>
            <a:spLocks noGrp="1"/>
          </p:cNvSpPr>
          <p:nvPr>
            <p:ph type="subTitle" idx="1"/>
          </p:nvPr>
        </p:nvSpPr>
        <p:spPr/>
        <p:txBody>
          <a:bodyPr/>
          <a:lstStyle/>
          <a:p>
            <a:r>
              <a:rPr lang="en-US" dirty="0" smtClean="0"/>
              <a:t>Thomas </a:t>
            </a:r>
            <a:r>
              <a:rPr lang="en-US" dirty="0" err="1" smtClean="0"/>
              <a:t>Amogolla</a:t>
            </a:r>
            <a:r>
              <a:rPr lang="en-US" dirty="0" smtClean="0"/>
              <a:t> Tsuma</a:t>
            </a:r>
            <a:endParaRPr lang="en-US" dirty="0"/>
          </a:p>
        </p:txBody>
      </p:sp>
    </p:spTree>
    <p:extLst>
      <p:ext uri="{BB962C8B-B14F-4D97-AF65-F5344CB8AC3E}">
        <p14:creationId xmlns:p14="http://schemas.microsoft.com/office/powerpoint/2010/main" val="19847526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9725"/>
            <a:ext cx="10515600" cy="5967238"/>
          </a:xfrm>
        </p:spPr>
        <p:txBody>
          <a:bodyPr>
            <a:normAutofit/>
          </a:bodyPr>
          <a:lstStyle/>
          <a:p>
            <a:r>
              <a:rPr lang="en-US" sz="1400" dirty="0" smtClean="0"/>
              <a:t>Data validity checks were done to ensure each column only contains numerical data. To avoid instances of </a:t>
            </a:r>
            <a:r>
              <a:rPr lang="en-US" sz="1400" dirty="0" err="1" smtClean="0"/>
              <a:t>misinputs</a:t>
            </a:r>
            <a:r>
              <a:rPr lang="en-US" sz="1400" dirty="0" smtClean="0"/>
              <a:t>.</a:t>
            </a:r>
          </a:p>
          <a:p>
            <a:r>
              <a:rPr lang="en-US" sz="1400" dirty="0" smtClean="0"/>
              <a:t>A bias report helps to identify how the different classes are distributed among the different features. This could possibly indicate that sampling was not fairly done. Improper sampling can lead to the model gaining unintended information.</a:t>
            </a:r>
            <a:endParaRPr lang="en-US" sz="1400" dirty="0"/>
          </a:p>
        </p:txBody>
      </p:sp>
      <p:graphicFrame>
        <p:nvGraphicFramePr>
          <p:cNvPr id="5" name="Table 4"/>
          <p:cNvGraphicFramePr>
            <a:graphicFrameLocks noGrp="1"/>
          </p:cNvGraphicFramePr>
          <p:nvPr>
            <p:extLst>
              <p:ext uri="{D42A27DB-BD31-4B8C-83A1-F6EECF244321}">
                <p14:modId xmlns:p14="http://schemas.microsoft.com/office/powerpoint/2010/main" val="197376960"/>
              </p:ext>
            </p:extLst>
          </p:nvPr>
        </p:nvGraphicFramePr>
        <p:xfrm>
          <a:off x="838200" y="1435060"/>
          <a:ext cx="2962014" cy="2011680"/>
        </p:xfrm>
        <a:graphic>
          <a:graphicData uri="http://schemas.openxmlformats.org/drawingml/2006/table">
            <a:tbl>
              <a:tblPr firstRow="1" bandRow="1">
                <a:tableStyleId>{5C22544A-7EE6-4342-B048-85BDC9FD1C3A}</a:tableStyleId>
              </a:tblPr>
              <a:tblGrid>
                <a:gridCol w="1481007">
                  <a:extLst>
                    <a:ext uri="{9D8B030D-6E8A-4147-A177-3AD203B41FA5}">
                      <a16:colId xmlns:a16="http://schemas.microsoft.com/office/drawing/2014/main" val="1850639057"/>
                    </a:ext>
                  </a:extLst>
                </a:gridCol>
                <a:gridCol w="1481007">
                  <a:extLst>
                    <a:ext uri="{9D8B030D-6E8A-4147-A177-3AD203B41FA5}">
                      <a16:colId xmlns:a16="http://schemas.microsoft.com/office/drawing/2014/main" val="885585623"/>
                    </a:ext>
                  </a:extLst>
                </a:gridCol>
              </a:tblGrid>
              <a:tr h="427691">
                <a:tc>
                  <a:txBody>
                    <a:bodyPr/>
                    <a:lstStyle/>
                    <a:p>
                      <a:r>
                        <a:rPr lang="en-US" sz="1000" dirty="0" err="1" smtClean="0">
                          <a:solidFill>
                            <a:schemeClr val="tx1"/>
                          </a:solidFill>
                        </a:rPr>
                        <a:t>abnormal_short_term_variability</a:t>
                      </a:r>
                      <a:endParaRPr lang="en-US" sz="10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count</a:t>
                      </a:r>
                    </a:p>
                    <a:p>
                      <a:endParaRPr lang="en-US" dirty="0"/>
                    </a:p>
                  </a:txBody>
                  <a:tcPr/>
                </a:tc>
                <a:extLst>
                  <a:ext uri="{0D108BD9-81ED-4DB2-BD59-A6C34878D82A}">
                    <a16:rowId xmlns:a16="http://schemas.microsoft.com/office/drawing/2014/main" val="3638775461"/>
                  </a:ext>
                </a:extLst>
              </a:tr>
              <a:tr h="285127">
                <a:tc>
                  <a:txBody>
                    <a:bodyPr/>
                    <a:lstStyle/>
                    <a:p>
                      <a:r>
                        <a:rPr lang="en-US" dirty="0" smtClean="0"/>
                        <a:t>32</a:t>
                      </a:r>
                      <a:endParaRPr lang="en-US" dirty="0"/>
                    </a:p>
                  </a:txBody>
                  <a:tcPr/>
                </a:tc>
                <a:tc>
                  <a:txBody>
                    <a:bodyPr/>
                    <a:lstStyle/>
                    <a:p>
                      <a:r>
                        <a:rPr lang="en-US" dirty="0" smtClean="0"/>
                        <a:t>523</a:t>
                      </a:r>
                      <a:endParaRPr lang="en-US" dirty="0"/>
                    </a:p>
                  </a:txBody>
                  <a:tcPr/>
                </a:tc>
                <a:extLst>
                  <a:ext uri="{0D108BD9-81ED-4DB2-BD59-A6C34878D82A}">
                    <a16:rowId xmlns:a16="http://schemas.microsoft.com/office/drawing/2014/main" val="3946234388"/>
                  </a:ext>
                </a:extLst>
              </a:tr>
              <a:tr h="285127">
                <a:tc>
                  <a:txBody>
                    <a:bodyPr/>
                    <a:lstStyle/>
                    <a:p>
                      <a:r>
                        <a:rPr lang="en-US" dirty="0" smtClean="0"/>
                        <a:t>49</a:t>
                      </a:r>
                      <a:endParaRPr lang="en-US" dirty="0"/>
                    </a:p>
                  </a:txBody>
                  <a:tcPr/>
                </a:tc>
                <a:tc>
                  <a:txBody>
                    <a:bodyPr/>
                    <a:lstStyle/>
                    <a:p>
                      <a:r>
                        <a:rPr lang="en-US" dirty="0" smtClean="0"/>
                        <a:t>491</a:t>
                      </a:r>
                      <a:endParaRPr lang="en-US" dirty="0"/>
                    </a:p>
                  </a:txBody>
                  <a:tcPr/>
                </a:tc>
                <a:extLst>
                  <a:ext uri="{0D108BD9-81ED-4DB2-BD59-A6C34878D82A}">
                    <a16:rowId xmlns:a16="http://schemas.microsoft.com/office/drawing/2014/main" val="2307595789"/>
                  </a:ext>
                </a:extLst>
              </a:tr>
              <a:tr h="285127">
                <a:tc>
                  <a:txBody>
                    <a:bodyPr/>
                    <a:lstStyle/>
                    <a:p>
                      <a:r>
                        <a:rPr lang="en-US" dirty="0" smtClean="0"/>
                        <a:t>61</a:t>
                      </a:r>
                      <a:endParaRPr lang="en-US" dirty="0"/>
                    </a:p>
                  </a:txBody>
                  <a:tcPr/>
                </a:tc>
                <a:tc>
                  <a:txBody>
                    <a:bodyPr/>
                    <a:lstStyle/>
                    <a:p>
                      <a:r>
                        <a:rPr lang="en-US" dirty="0" smtClean="0"/>
                        <a:t>415</a:t>
                      </a:r>
                      <a:endParaRPr lang="en-US" dirty="0"/>
                    </a:p>
                  </a:txBody>
                  <a:tcPr/>
                </a:tc>
                <a:extLst>
                  <a:ext uri="{0D108BD9-81ED-4DB2-BD59-A6C34878D82A}">
                    <a16:rowId xmlns:a16="http://schemas.microsoft.com/office/drawing/2014/main" val="2423095462"/>
                  </a:ext>
                </a:extLst>
              </a:tr>
              <a:tr h="285127">
                <a:tc>
                  <a:txBody>
                    <a:bodyPr/>
                    <a:lstStyle/>
                    <a:p>
                      <a:r>
                        <a:rPr lang="en-US" dirty="0" smtClean="0"/>
                        <a:t>87</a:t>
                      </a:r>
                      <a:endParaRPr lang="en-US" dirty="0"/>
                    </a:p>
                  </a:txBody>
                  <a:tcPr/>
                </a:tc>
                <a:tc>
                  <a:txBody>
                    <a:bodyPr/>
                    <a:lstStyle/>
                    <a:p>
                      <a:r>
                        <a:rPr lang="en-US" dirty="0" smtClean="0"/>
                        <a:t>217</a:t>
                      </a:r>
                      <a:endParaRPr lang="en-US" dirty="0"/>
                    </a:p>
                  </a:txBody>
                  <a:tcPr/>
                </a:tc>
                <a:extLst>
                  <a:ext uri="{0D108BD9-81ED-4DB2-BD59-A6C34878D82A}">
                    <a16:rowId xmlns:a16="http://schemas.microsoft.com/office/drawing/2014/main" val="117435002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66655271"/>
              </p:ext>
            </p:extLst>
          </p:nvPr>
        </p:nvGraphicFramePr>
        <p:xfrm>
          <a:off x="4044192" y="2015299"/>
          <a:ext cx="2962014" cy="2011680"/>
        </p:xfrm>
        <a:graphic>
          <a:graphicData uri="http://schemas.openxmlformats.org/drawingml/2006/table">
            <a:tbl>
              <a:tblPr firstRow="1" bandRow="1">
                <a:tableStyleId>{5C22544A-7EE6-4342-B048-85BDC9FD1C3A}</a:tableStyleId>
              </a:tblPr>
              <a:tblGrid>
                <a:gridCol w="1481007">
                  <a:extLst>
                    <a:ext uri="{9D8B030D-6E8A-4147-A177-3AD203B41FA5}">
                      <a16:colId xmlns:a16="http://schemas.microsoft.com/office/drawing/2014/main" val="1850639057"/>
                    </a:ext>
                  </a:extLst>
                </a:gridCol>
                <a:gridCol w="1481007">
                  <a:extLst>
                    <a:ext uri="{9D8B030D-6E8A-4147-A177-3AD203B41FA5}">
                      <a16:colId xmlns:a16="http://schemas.microsoft.com/office/drawing/2014/main" val="885585623"/>
                    </a:ext>
                  </a:extLst>
                </a:gridCol>
              </a:tblGrid>
              <a:tr h="427691">
                <a:tc>
                  <a:txBody>
                    <a:bodyPr/>
                    <a:lstStyle/>
                    <a:p>
                      <a:r>
                        <a:rPr lang="en-US" sz="1000" dirty="0" err="1" smtClean="0">
                          <a:solidFill>
                            <a:schemeClr val="tx1"/>
                          </a:solidFill>
                        </a:rPr>
                        <a:t>abnormal_short_term_variability</a:t>
                      </a:r>
                      <a:endParaRPr lang="en-US" sz="10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count</a:t>
                      </a:r>
                    </a:p>
                    <a:p>
                      <a:endParaRPr lang="en-US" dirty="0"/>
                    </a:p>
                  </a:txBody>
                  <a:tcPr/>
                </a:tc>
                <a:extLst>
                  <a:ext uri="{0D108BD9-81ED-4DB2-BD59-A6C34878D82A}">
                    <a16:rowId xmlns:a16="http://schemas.microsoft.com/office/drawing/2014/main" val="3638775461"/>
                  </a:ext>
                </a:extLst>
              </a:tr>
              <a:tr h="285127">
                <a:tc>
                  <a:txBody>
                    <a:bodyPr/>
                    <a:lstStyle/>
                    <a:p>
                      <a:r>
                        <a:rPr lang="en-US" dirty="0" smtClean="0"/>
                        <a:t>32</a:t>
                      </a:r>
                      <a:endParaRPr lang="en-US" dirty="0"/>
                    </a:p>
                  </a:txBody>
                  <a:tcPr/>
                </a:tc>
                <a:tc>
                  <a:txBody>
                    <a:bodyPr/>
                    <a:lstStyle/>
                    <a:p>
                      <a:r>
                        <a:rPr lang="en-US" dirty="0" smtClean="0"/>
                        <a:t>13</a:t>
                      </a:r>
                      <a:endParaRPr lang="en-US" dirty="0"/>
                    </a:p>
                  </a:txBody>
                  <a:tcPr/>
                </a:tc>
                <a:extLst>
                  <a:ext uri="{0D108BD9-81ED-4DB2-BD59-A6C34878D82A}">
                    <a16:rowId xmlns:a16="http://schemas.microsoft.com/office/drawing/2014/main" val="3946234388"/>
                  </a:ext>
                </a:extLst>
              </a:tr>
              <a:tr h="285127">
                <a:tc>
                  <a:txBody>
                    <a:bodyPr/>
                    <a:lstStyle/>
                    <a:p>
                      <a:r>
                        <a:rPr lang="en-US" dirty="0" smtClean="0"/>
                        <a:t>49</a:t>
                      </a:r>
                      <a:endParaRPr lang="en-US" dirty="0"/>
                    </a:p>
                  </a:txBody>
                  <a:tcPr/>
                </a:tc>
                <a:tc>
                  <a:txBody>
                    <a:bodyPr/>
                    <a:lstStyle/>
                    <a:p>
                      <a:r>
                        <a:rPr lang="en-US" dirty="0" smtClean="0"/>
                        <a:t>7</a:t>
                      </a:r>
                      <a:endParaRPr lang="en-US" dirty="0"/>
                    </a:p>
                  </a:txBody>
                  <a:tcPr/>
                </a:tc>
                <a:extLst>
                  <a:ext uri="{0D108BD9-81ED-4DB2-BD59-A6C34878D82A}">
                    <a16:rowId xmlns:a16="http://schemas.microsoft.com/office/drawing/2014/main" val="2307595789"/>
                  </a:ext>
                </a:extLst>
              </a:tr>
              <a:tr h="285127">
                <a:tc>
                  <a:txBody>
                    <a:bodyPr/>
                    <a:lstStyle/>
                    <a:p>
                      <a:r>
                        <a:rPr lang="en-US" dirty="0" smtClean="0"/>
                        <a:t>61</a:t>
                      </a:r>
                      <a:endParaRPr lang="en-US" dirty="0"/>
                    </a:p>
                  </a:txBody>
                  <a:tcPr/>
                </a:tc>
                <a:tc>
                  <a:txBody>
                    <a:bodyPr/>
                    <a:lstStyle/>
                    <a:p>
                      <a:r>
                        <a:rPr lang="en-US" dirty="0" smtClean="0"/>
                        <a:t>32</a:t>
                      </a:r>
                      <a:endParaRPr lang="en-US" dirty="0"/>
                    </a:p>
                  </a:txBody>
                  <a:tcPr/>
                </a:tc>
                <a:extLst>
                  <a:ext uri="{0D108BD9-81ED-4DB2-BD59-A6C34878D82A}">
                    <a16:rowId xmlns:a16="http://schemas.microsoft.com/office/drawing/2014/main" val="2423095462"/>
                  </a:ext>
                </a:extLst>
              </a:tr>
              <a:tr h="285127">
                <a:tc>
                  <a:txBody>
                    <a:bodyPr/>
                    <a:lstStyle/>
                    <a:p>
                      <a:r>
                        <a:rPr lang="en-US" dirty="0" smtClean="0"/>
                        <a:t>87</a:t>
                      </a:r>
                      <a:endParaRPr lang="en-US" dirty="0"/>
                    </a:p>
                  </a:txBody>
                  <a:tcPr/>
                </a:tc>
                <a:tc>
                  <a:txBody>
                    <a:bodyPr/>
                    <a:lstStyle/>
                    <a:p>
                      <a:r>
                        <a:rPr lang="en-US" dirty="0" smtClean="0"/>
                        <a:t>123</a:t>
                      </a:r>
                      <a:endParaRPr lang="en-US" dirty="0"/>
                    </a:p>
                  </a:txBody>
                  <a:tcPr/>
                </a:tc>
                <a:extLst>
                  <a:ext uri="{0D108BD9-81ED-4DB2-BD59-A6C34878D82A}">
                    <a16:rowId xmlns:a16="http://schemas.microsoft.com/office/drawing/2014/main" val="117435002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649431433"/>
              </p:ext>
            </p:extLst>
          </p:nvPr>
        </p:nvGraphicFramePr>
        <p:xfrm>
          <a:off x="7409575" y="2601689"/>
          <a:ext cx="2962014" cy="2011680"/>
        </p:xfrm>
        <a:graphic>
          <a:graphicData uri="http://schemas.openxmlformats.org/drawingml/2006/table">
            <a:tbl>
              <a:tblPr firstRow="1" bandRow="1">
                <a:tableStyleId>{5C22544A-7EE6-4342-B048-85BDC9FD1C3A}</a:tableStyleId>
              </a:tblPr>
              <a:tblGrid>
                <a:gridCol w="1481007">
                  <a:extLst>
                    <a:ext uri="{9D8B030D-6E8A-4147-A177-3AD203B41FA5}">
                      <a16:colId xmlns:a16="http://schemas.microsoft.com/office/drawing/2014/main" val="1850639057"/>
                    </a:ext>
                  </a:extLst>
                </a:gridCol>
                <a:gridCol w="1481007">
                  <a:extLst>
                    <a:ext uri="{9D8B030D-6E8A-4147-A177-3AD203B41FA5}">
                      <a16:colId xmlns:a16="http://schemas.microsoft.com/office/drawing/2014/main" val="885585623"/>
                    </a:ext>
                  </a:extLst>
                </a:gridCol>
              </a:tblGrid>
              <a:tr h="427691">
                <a:tc>
                  <a:txBody>
                    <a:bodyPr/>
                    <a:lstStyle/>
                    <a:p>
                      <a:r>
                        <a:rPr lang="en-US" sz="1000" dirty="0" err="1" smtClean="0">
                          <a:solidFill>
                            <a:schemeClr val="tx1"/>
                          </a:solidFill>
                        </a:rPr>
                        <a:t>abnormal_short_term_variability</a:t>
                      </a:r>
                      <a:endParaRPr lang="en-US" sz="10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count</a:t>
                      </a:r>
                    </a:p>
                    <a:p>
                      <a:endParaRPr lang="en-US" dirty="0"/>
                    </a:p>
                  </a:txBody>
                  <a:tcPr/>
                </a:tc>
                <a:extLst>
                  <a:ext uri="{0D108BD9-81ED-4DB2-BD59-A6C34878D82A}">
                    <a16:rowId xmlns:a16="http://schemas.microsoft.com/office/drawing/2014/main" val="3638775461"/>
                  </a:ext>
                </a:extLst>
              </a:tr>
              <a:tr h="285127">
                <a:tc>
                  <a:txBody>
                    <a:bodyPr/>
                    <a:lstStyle/>
                    <a:p>
                      <a:r>
                        <a:rPr lang="en-US" dirty="0" smtClean="0"/>
                        <a:t>32</a:t>
                      </a:r>
                      <a:endParaRPr lang="en-US" dirty="0"/>
                    </a:p>
                  </a:txBody>
                  <a:tcPr/>
                </a:tc>
                <a:tc>
                  <a:txBody>
                    <a:bodyPr/>
                    <a:lstStyle/>
                    <a:p>
                      <a:r>
                        <a:rPr lang="en-US" dirty="0" smtClean="0"/>
                        <a:t>10</a:t>
                      </a:r>
                      <a:endParaRPr lang="en-US" dirty="0"/>
                    </a:p>
                  </a:txBody>
                  <a:tcPr/>
                </a:tc>
                <a:extLst>
                  <a:ext uri="{0D108BD9-81ED-4DB2-BD59-A6C34878D82A}">
                    <a16:rowId xmlns:a16="http://schemas.microsoft.com/office/drawing/2014/main" val="3946234388"/>
                  </a:ext>
                </a:extLst>
              </a:tr>
              <a:tr h="285127">
                <a:tc>
                  <a:txBody>
                    <a:bodyPr/>
                    <a:lstStyle/>
                    <a:p>
                      <a:r>
                        <a:rPr lang="en-US" dirty="0" smtClean="0"/>
                        <a:t>49</a:t>
                      </a:r>
                      <a:endParaRPr lang="en-US" dirty="0"/>
                    </a:p>
                  </a:txBody>
                  <a:tcPr/>
                </a:tc>
                <a:tc>
                  <a:txBody>
                    <a:bodyPr/>
                    <a:lstStyle/>
                    <a:p>
                      <a:r>
                        <a:rPr lang="en-US" dirty="0" smtClean="0"/>
                        <a:t>30</a:t>
                      </a:r>
                      <a:endParaRPr lang="en-US" dirty="0"/>
                    </a:p>
                  </a:txBody>
                  <a:tcPr/>
                </a:tc>
                <a:extLst>
                  <a:ext uri="{0D108BD9-81ED-4DB2-BD59-A6C34878D82A}">
                    <a16:rowId xmlns:a16="http://schemas.microsoft.com/office/drawing/2014/main" val="2307595789"/>
                  </a:ext>
                </a:extLst>
              </a:tr>
              <a:tr h="285127">
                <a:tc>
                  <a:txBody>
                    <a:bodyPr/>
                    <a:lstStyle/>
                    <a:p>
                      <a:r>
                        <a:rPr lang="en-US" dirty="0" smtClean="0"/>
                        <a:t>61</a:t>
                      </a:r>
                      <a:endParaRPr lang="en-US" dirty="0"/>
                    </a:p>
                  </a:txBody>
                  <a:tcPr/>
                </a:tc>
                <a:tc>
                  <a:txBody>
                    <a:bodyPr/>
                    <a:lstStyle/>
                    <a:p>
                      <a:r>
                        <a:rPr lang="en-US" dirty="0" smtClean="0"/>
                        <a:t>89</a:t>
                      </a:r>
                      <a:endParaRPr lang="en-US" dirty="0"/>
                    </a:p>
                  </a:txBody>
                  <a:tcPr/>
                </a:tc>
                <a:extLst>
                  <a:ext uri="{0D108BD9-81ED-4DB2-BD59-A6C34878D82A}">
                    <a16:rowId xmlns:a16="http://schemas.microsoft.com/office/drawing/2014/main" val="2423095462"/>
                  </a:ext>
                </a:extLst>
              </a:tr>
              <a:tr h="285127">
                <a:tc>
                  <a:txBody>
                    <a:bodyPr/>
                    <a:lstStyle/>
                    <a:p>
                      <a:r>
                        <a:rPr lang="en-US" dirty="0" smtClean="0"/>
                        <a:t>87</a:t>
                      </a:r>
                      <a:endParaRPr lang="en-US" dirty="0"/>
                    </a:p>
                  </a:txBody>
                  <a:tcPr/>
                </a:tc>
                <a:tc>
                  <a:txBody>
                    <a:bodyPr/>
                    <a:lstStyle/>
                    <a:p>
                      <a:r>
                        <a:rPr lang="en-US" dirty="0" smtClean="0"/>
                        <a:t>163</a:t>
                      </a:r>
                      <a:endParaRPr lang="en-US" dirty="0"/>
                    </a:p>
                  </a:txBody>
                  <a:tcPr/>
                </a:tc>
                <a:extLst>
                  <a:ext uri="{0D108BD9-81ED-4DB2-BD59-A6C34878D82A}">
                    <a16:rowId xmlns:a16="http://schemas.microsoft.com/office/drawing/2014/main" val="1174350023"/>
                  </a:ext>
                </a:extLst>
              </a:tr>
            </a:tbl>
          </a:graphicData>
        </a:graphic>
      </p:graphicFrame>
      <p:sp>
        <p:nvSpPr>
          <p:cNvPr id="8" name="TextBox 7"/>
          <p:cNvSpPr txBox="1"/>
          <p:nvPr/>
        </p:nvSpPr>
        <p:spPr>
          <a:xfrm>
            <a:off x="1275127" y="1107347"/>
            <a:ext cx="2038524" cy="369332"/>
          </a:xfrm>
          <a:prstGeom prst="rect">
            <a:avLst/>
          </a:prstGeom>
          <a:noFill/>
        </p:spPr>
        <p:txBody>
          <a:bodyPr wrap="square" rtlCol="0">
            <a:spAutoFit/>
          </a:bodyPr>
          <a:lstStyle/>
          <a:p>
            <a:r>
              <a:rPr lang="en-US" dirty="0" smtClean="0"/>
              <a:t>Healthy</a:t>
            </a:r>
            <a:endParaRPr lang="en-US" dirty="0"/>
          </a:p>
        </p:txBody>
      </p:sp>
      <p:sp>
        <p:nvSpPr>
          <p:cNvPr id="9" name="TextBox 8"/>
          <p:cNvSpPr txBox="1"/>
          <p:nvPr/>
        </p:nvSpPr>
        <p:spPr>
          <a:xfrm>
            <a:off x="4505937" y="1536583"/>
            <a:ext cx="2038524" cy="369332"/>
          </a:xfrm>
          <a:prstGeom prst="rect">
            <a:avLst/>
          </a:prstGeom>
          <a:noFill/>
        </p:spPr>
        <p:txBody>
          <a:bodyPr wrap="square" rtlCol="0">
            <a:spAutoFit/>
          </a:bodyPr>
          <a:lstStyle/>
          <a:p>
            <a:r>
              <a:rPr lang="en-US" dirty="0" smtClean="0"/>
              <a:t>Pathological</a:t>
            </a:r>
            <a:endParaRPr lang="en-US" dirty="0"/>
          </a:p>
        </p:txBody>
      </p:sp>
      <p:sp>
        <p:nvSpPr>
          <p:cNvPr id="10" name="TextBox 9"/>
          <p:cNvSpPr txBox="1"/>
          <p:nvPr/>
        </p:nvSpPr>
        <p:spPr>
          <a:xfrm>
            <a:off x="7871320" y="2071676"/>
            <a:ext cx="2038524" cy="369332"/>
          </a:xfrm>
          <a:prstGeom prst="rect">
            <a:avLst/>
          </a:prstGeom>
          <a:noFill/>
        </p:spPr>
        <p:txBody>
          <a:bodyPr wrap="square" rtlCol="0">
            <a:spAutoFit/>
          </a:bodyPr>
          <a:lstStyle/>
          <a:p>
            <a:r>
              <a:rPr lang="en-US" dirty="0" smtClean="0"/>
              <a:t>Suspicious</a:t>
            </a:r>
            <a:endParaRPr lang="en-US" dirty="0"/>
          </a:p>
        </p:txBody>
      </p:sp>
      <p:sp>
        <p:nvSpPr>
          <p:cNvPr id="11" name="TextBox 10"/>
          <p:cNvSpPr txBox="1"/>
          <p:nvPr/>
        </p:nvSpPr>
        <p:spPr>
          <a:xfrm>
            <a:off x="875952" y="4959292"/>
            <a:ext cx="8913999" cy="523220"/>
          </a:xfrm>
          <a:prstGeom prst="rect">
            <a:avLst/>
          </a:prstGeom>
          <a:noFill/>
        </p:spPr>
        <p:txBody>
          <a:bodyPr wrap="square" rtlCol="0">
            <a:spAutoFit/>
          </a:bodyPr>
          <a:lstStyle/>
          <a:p>
            <a:r>
              <a:rPr lang="en-US" sz="1400" dirty="0" smtClean="0"/>
              <a:t>Here, we can see that there were much fewer instances of healthy patients with </a:t>
            </a:r>
            <a:r>
              <a:rPr lang="en-US" sz="1400" dirty="0" err="1" smtClean="0"/>
              <a:t>abnormal_short_term_variability</a:t>
            </a:r>
            <a:r>
              <a:rPr lang="en-US" sz="1400" dirty="0" smtClean="0"/>
              <a:t> of 87. </a:t>
            </a:r>
            <a:r>
              <a:rPr lang="en-US" sz="1400" dirty="0"/>
              <a:t> </a:t>
            </a:r>
            <a:r>
              <a:rPr lang="en-US" sz="1400" dirty="0" smtClean="0"/>
              <a:t>Majority of pathological instances had an abnormal </a:t>
            </a:r>
            <a:r>
              <a:rPr lang="en-US" sz="1400" dirty="0" err="1" smtClean="0"/>
              <a:t>short_term_variability</a:t>
            </a:r>
            <a:r>
              <a:rPr lang="en-US" sz="1400" dirty="0" smtClean="0"/>
              <a:t> of 87. Same for suspicious instances</a:t>
            </a:r>
            <a:endParaRPr lang="en-US" sz="1400" dirty="0"/>
          </a:p>
        </p:txBody>
      </p:sp>
    </p:spTree>
    <p:extLst>
      <p:ext uri="{BB962C8B-B14F-4D97-AF65-F5344CB8AC3E}">
        <p14:creationId xmlns:p14="http://schemas.microsoft.com/office/powerpoint/2010/main" val="31898818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188" y="2158067"/>
            <a:ext cx="5817492" cy="4363119"/>
          </a:xfrm>
          <a:prstGeom prst="rect">
            <a:avLst/>
          </a:prstGeom>
        </p:spPr>
      </p:pic>
      <p:sp>
        <p:nvSpPr>
          <p:cNvPr id="3" name="Content Placeholder 2"/>
          <p:cNvSpPr>
            <a:spLocks noGrp="1"/>
          </p:cNvSpPr>
          <p:nvPr>
            <p:ph idx="1"/>
          </p:nvPr>
        </p:nvSpPr>
        <p:spPr>
          <a:xfrm>
            <a:off x="838200" y="1174459"/>
            <a:ext cx="10515600" cy="5002504"/>
          </a:xfrm>
        </p:spPr>
        <p:txBody>
          <a:bodyPr/>
          <a:lstStyle/>
          <a:p>
            <a:r>
              <a:rPr lang="en-US" dirty="0" smtClean="0"/>
              <a:t>The data is imbalanced, necessitating certain evaluation strategies:</a:t>
            </a:r>
          </a:p>
          <a:p>
            <a:r>
              <a:rPr lang="en-US" dirty="0" smtClean="0"/>
              <a:t>Consider other evaluation metrics other than accuracy.</a:t>
            </a:r>
          </a:p>
          <a:p>
            <a:r>
              <a:rPr lang="en-US" dirty="0" smtClean="0"/>
              <a:t>SMOTE oversampling technique </a:t>
            </a:r>
            <a:endParaRPr lang="en-US" dirty="0"/>
          </a:p>
        </p:txBody>
      </p:sp>
    </p:spTree>
    <p:extLst>
      <p:ext uri="{BB962C8B-B14F-4D97-AF65-F5344CB8AC3E}">
        <p14:creationId xmlns:p14="http://schemas.microsoft.com/office/powerpoint/2010/main" val="1454897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15051"/>
          </a:xfrm>
        </p:spPr>
        <p:txBody>
          <a:bodyPr>
            <a:normAutofit fontScale="90000"/>
          </a:bodyPr>
          <a:lstStyle/>
          <a:p>
            <a:r>
              <a:rPr lang="en-US" dirty="0" smtClean="0"/>
              <a:t>Feature and target correlation</a:t>
            </a:r>
            <a:endParaRPr lang="en-US" dirty="0"/>
          </a:p>
        </p:txBody>
      </p:sp>
      <p:sp>
        <p:nvSpPr>
          <p:cNvPr id="3" name="Content Placeholder 2"/>
          <p:cNvSpPr>
            <a:spLocks noGrp="1"/>
          </p:cNvSpPr>
          <p:nvPr>
            <p:ph idx="1"/>
          </p:nvPr>
        </p:nvSpPr>
        <p:spPr>
          <a:xfrm>
            <a:off x="838200" y="780176"/>
            <a:ext cx="10515600" cy="5687736"/>
          </a:xfrm>
        </p:spPr>
        <p:txBody>
          <a:bodyPr>
            <a:normAutofit/>
          </a:bodyPr>
          <a:lstStyle/>
          <a:p>
            <a:r>
              <a:rPr lang="en-US" sz="1400" dirty="0" smtClean="0"/>
              <a:t>Different tests were done to determine the relationship of features to each other and to the target variable including a Kolmogorov-Smirnov Test to determine similarity of distribution and normality, a chi-squared test, and </a:t>
            </a:r>
            <a:r>
              <a:rPr lang="en-US" sz="1400" dirty="0"/>
              <a:t>P</a:t>
            </a:r>
            <a:r>
              <a:rPr lang="en-US" sz="1400" dirty="0" smtClean="0"/>
              <a:t>earson’s correlation test of features.</a:t>
            </a:r>
          </a:p>
          <a:p>
            <a:endParaRPr lang="en-US" sz="1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548" y="1761892"/>
            <a:ext cx="3106752" cy="3106752"/>
          </a:xfrm>
          <a:prstGeom prst="rect">
            <a:avLst/>
          </a:prstGeom>
        </p:spPr>
      </p:pic>
      <p:sp>
        <p:nvSpPr>
          <p:cNvPr id="5" name="TextBox 4"/>
          <p:cNvSpPr txBox="1"/>
          <p:nvPr/>
        </p:nvSpPr>
        <p:spPr>
          <a:xfrm>
            <a:off x="1155700" y="1524518"/>
            <a:ext cx="2432050" cy="369332"/>
          </a:xfrm>
          <a:prstGeom prst="rect">
            <a:avLst/>
          </a:prstGeom>
          <a:noFill/>
        </p:spPr>
        <p:txBody>
          <a:bodyPr wrap="square" rtlCol="0">
            <a:spAutoFit/>
          </a:bodyPr>
          <a:lstStyle/>
          <a:p>
            <a:r>
              <a:rPr lang="en-US" dirty="0" smtClean="0"/>
              <a:t>Chi-Square </a:t>
            </a:r>
            <a:r>
              <a:rPr lang="en-US" dirty="0" err="1" smtClean="0"/>
              <a:t>Heatmap</a:t>
            </a:r>
            <a:endParaRPr lang="en-US" dirty="0"/>
          </a:p>
        </p:txBody>
      </p:sp>
      <p:sp>
        <p:nvSpPr>
          <p:cNvPr id="6" name="TextBox 5"/>
          <p:cNvSpPr txBox="1"/>
          <p:nvPr/>
        </p:nvSpPr>
        <p:spPr>
          <a:xfrm>
            <a:off x="1155700" y="4765028"/>
            <a:ext cx="2432050" cy="215444"/>
          </a:xfrm>
          <a:prstGeom prst="rect">
            <a:avLst/>
          </a:prstGeom>
          <a:noFill/>
        </p:spPr>
        <p:txBody>
          <a:bodyPr wrap="square" rtlCol="0">
            <a:spAutoFit/>
          </a:bodyPr>
          <a:lstStyle/>
          <a:p>
            <a:r>
              <a:rPr lang="en-US" sz="800" dirty="0" smtClean="0"/>
              <a:t>Increasing intensity means a stronger relationship</a:t>
            </a:r>
            <a:endParaRPr lang="en-US" sz="800" dirty="0"/>
          </a:p>
        </p:txBody>
      </p:sp>
      <p:sp>
        <p:nvSpPr>
          <p:cNvPr id="8" name="TextBox 7"/>
          <p:cNvSpPr txBox="1"/>
          <p:nvPr/>
        </p:nvSpPr>
        <p:spPr>
          <a:xfrm>
            <a:off x="4659312" y="4868644"/>
            <a:ext cx="5788025" cy="230832"/>
          </a:xfrm>
          <a:prstGeom prst="rect">
            <a:avLst/>
          </a:prstGeom>
          <a:noFill/>
        </p:spPr>
        <p:txBody>
          <a:bodyPr wrap="square" rtlCol="0">
            <a:spAutoFit/>
          </a:bodyPr>
          <a:lstStyle/>
          <a:p>
            <a:r>
              <a:rPr lang="en-US" sz="900" dirty="0" smtClean="0"/>
              <a:t>Comparing these chi square values can help determine features that are strongly correlated to the target variable</a:t>
            </a:r>
            <a:endParaRPr lang="en-US" sz="90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4689" y="1524518"/>
            <a:ext cx="5852172" cy="3141622"/>
          </a:xfrm>
          <a:prstGeom prst="rect">
            <a:avLst/>
          </a:prstGeom>
        </p:spPr>
      </p:pic>
      <p:sp>
        <p:nvSpPr>
          <p:cNvPr id="9" name="TextBox 8"/>
          <p:cNvSpPr txBox="1"/>
          <p:nvPr/>
        </p:nvSpPr>
        <p:spPr>
          <a:xfrm>
            <a:off x="5135465" y="1386018"/>
            <a:ext cx="4508500" cy="646331"/>
          </a:xfrm>
          <a:prstGeom prst="rect">
            <a:avLst/>
          </a:prstGeom>
          <a:noFill/>
        </p:spPr>
        <p:txBody>
          <a:bodyPr wrap="square" rtlCol="0">
            <a:spAutoFit/>
          </a:bodyPr>
          <a:lstStyle/>
          <a:p>
            <a:r>
              <a:rPr lang="en-US" dirty="0" smtClean="0"/>
              <a:t>Inverted </a:t>
            </a:r>
            <a:r>
              <a:rPr lang="en-US" dirty="0" err="1" smtClean="0"/>
              <a:t>bargraph</a:t>
            </a:r>
            <a:r>
              <a:rPr lang="en-US" dirty="0" smtClean="0"/>
              <a:t> of </a:t>
            </a:r>
            <a:r>
              <a:rPr lang="en-US" dirty="0" err="1" smtClean="0"/>
              <a:t>chisquare</a:t>
            </a:r>
            <a:r>
              <a:rPr lang="en-US" dirty="0" smtClean="0"/>
              <a:t> test between each feature and the target</a:t>
            </a:r>
            <a:endParaRPr lang="en-US" dirty="0"/>
          </a:p>
        </p:txBody>
      </p:sp>
    </p:spTree>
    <p:extLst>
      <p:ext uri="{BB962C8B-B14F-4D97-AF65-F5344CB8AC3E}">
        <p14:creationId xmlns:p14="http://schemas.microsoft.com/office/powerpoint/2010/main" val="6061709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0059"/>
            <a:ext cx="10515600" cy="5916904"/>
          </a:xfrm>
        </p:spPr>
        <p:txBody>
          <a:bodyPr>
            <a:normAutofit/>
          </a:bodyPr>
          <a:lstStyle/>
          <a:p>
            <a:r>
              <a:rPr lang="en-US" sz="1400" dirty="0" smtClean="0"/>
              <a:t>A Kolmogorov-Smirnov test helps to determine combinations of features and target variables which have similar distributions:</a:t>
            </a:r>
          </a:p>
          <a:p>
            <a:endParaRPr lang="en-US" sz="1400" dirty="0"/>
          </a:p>
        </p:txBody>
      </p:sp>
      <p:sp>
        <p:nvSpPr>
          <p:cNvPr id="6" name="TextBox 5"/>
          <p:cNvSpPr txBox="1"/>
          <p:nvPr/>
        </p:nvSpPr>
        <p:spPr>
          <a:xfrm>
            <a:off x="838200" y="5369344"/>
            <a:ext cx="4419600" cy="861774"/>
          </a:xfrm>
          <a:prstGeom prst="rect">
            <a:avLst/>
          </a:prstGeom>
          <a:noFill/>
        </p:spPr>
        <p:txBody>
          <a:bodyPr wrap="square" rtlCol="0">
            <a:spAutoFit/>
          </a:bodyPr>
          <a:lstStyle/>
          <a:p>
            <a:r>
              <a:rPr lang="en-US" dirty="0" smtClean="0"/>
              <a:t>Our null hypothesis(H</a:t>
            </a:r>
            <a:r>
              <a:rPr lang="en-US" sz="1600" dirty="0" smtClean="0"/>
              <a:t>0) was that the feature had a similar distribution to the target and could only be negated with a p-value greater than 0.05</a:t>
            </a:r>
          </a:p>
        </p:txBody>
      </p:sp>
      <p:sp>
        <p:nvSpPr>
          <p:cNvPr id="7" name="TextBox 6"/>
          <p:cNvSpPr txBox="1"/>
          <p:nvPr/>
        </p:nvSpPr>
        <p:spPr>
          <a:xfrm>
            <a:off x="952500" y="445759"/>
            <a:ext cx="4419600" cy="369332"/>
          </a:xfrm>
          <a:prstGeom prst="rect">
            <a:avLst/>
          </a:prstGeom>
          <a:noFill/>
        </p:spPr>
        <p:txBody>
          <a:bodyPr wrap="square" rtlCol="0">
            <a:spAutoFit/>
          </a:bodyPr>
          <a:lstStyle/>
          <a:p>
            <a:r>
              <a:rPr lang="en-US" dirty="0" smtClean="0"/>
              <a:t>KS-Test of Distribution</a:t>
            </a:r>
            <a:endParaRPr lang="en-US" sz="1600" dirty="0" smtClean="0"/>
          </a:p>
        </p:txBody>
      </p:sp>
      <p:graphicFrame>
        <p:nvGraphicFramePr>
          <p:cNvPr id="8" name="Table 7"/>
          <p:cNvGraphicFramePr>
            <a:graphicFrameLocks noGrp="1"/>
          </p:cNvGraphicFramePr>
          <p:nvPr>
            <p:extLst>
              <p:ext uri="{D42A27DB-BD31-4B8C-83A1-F6EECF244321}">
                <p14:modId xmlns:p14="http://schemas.microsoft.com/office/powerpoint/2010/main" val="1316478990"/>
              </p:ext>
            </p:extLst>
          </p:nvPr>
        </p:nvGraphicFramePr>
        <p:xfrm>
          <a:off x="1083921" y="1042842"/>
          <a:ext cx="2586379" cy="4351338"/>
        </p:xfrm>
        <a:graphic>
          <a:graphicData uri="http://schemas.openxmlformats.org/drawingml/2006/table">
            <a:tbl>
              <a:tblPr/>
              <a:tblGrid>
                <a:gridCol w="2279430">
                  <a:extLst>
                    <a:ext uri="{9D8B030D-6E8A-4147-A177-3AD203B41FA5}">
                      <a16:colId xmlns:a16="http://schemas.microsoft.com/office/drawing/2014/main" val="643668240"/>
                    </a:ext>
                  </a:extLst>
                </a:gridCol>
                <a:gridCol w="306949">
                  <a:extLst>
                    <a:ext uri="{9D8B030D-6E8A-4147-A177-3AD203B41FA5}">
                      <a16:colId xmlns:a16="http://schemas.microsoft.com/office/drawing/2014/main" val="3692426016"/>
                    </a:ext>
                  </a:extLst>
                </a:gridCol>
              </a:tblGrid>
              <a:tr h="81962">
                <a:tc>
                  <a:txBody>
                    <a:bodyPr/>
                    <a:lstStyle/>
                    <a:p>
                      <a:pPr algn="l" fontAlgn="b"/>
                      <a:r>
                        <a:rPr lang="en-US" sz="500" b="0" i="0" u="none" strike="noStrike">
                          <a:solidFill>
                            <a:srgbClr val="000000"/>
                          </a:solidFill>
                          <a:effectLst/>
                          <a:latin typeface="Calibri" panose="020F0502020204030204" pitchFamily="34" charset="0"/>
                        </a:rPr>
                        <a:t>columns</a:t>
                      </a:r>
                    </a:p>
                  </a:txBody>
                  <a:tcPr marL="4098" marR="4098" marT="4098" marB="0" anchor="b">
                    <a:lnL>
                      <a:noFill/>
                    </a:lnL>
                    <a:lnR>
                      <a:noFill/>
                    </a:lnR>
                    <a:lnT>
                      <a:noFill/>
                    </a:lnT>
                    <a:lnB>
                      <a:noFill/>
                    </a:lnB>
                  </a:tcPr>
                </a:tc>
                <a:tc>
                  <a:txBody>
                    <a:bodyPr/>
                    <a:lstStyle/>
                    <a:p>
                      <a:pPr algn="l" fontAlgn="b"/>
                      <a:r>
                        <a:rPr lang="en-US" sz="500" b="0" i="0" u="none" strike="noStrike">
                          <a:solidFill>
                            <a:srgbClr val="000000"/>
                          </a:solidFill>
                          <a:effectLst/>
                          <a:latin typeface="Calibri" panose="020F0502020204030204" pitchFamily="34" charset="0"/>
                        </a:rPr>
                        <a:t>p_values</a:t>
                      </a:r>
                    </a:p>
                  </a:txBody>
                  <a:tcPr marL="4098" marR="4098" marT="4098" marB="0" anchor="b">
                    <a:lnL>
                      <a:noFill/>
                    </a:lnL>
                    <a:lnR>
                      <a:noFill/>
                    </a:lnR>
                    <a:lnT>
                      <a:noFill/>
                    </a:lnT>
                    <a:lnB>
                      <a:noFill/>
                    </a:lnB>
                  </a:tcPr>
                </a:tc>
                <a:extLst>
                  <a:ext uri="{0D108BD9-81ED-4DB2-BD59-A6C34878D82A}">
                    <a16:rowId xmlns:a16="http://schemas.microsoft.com/office/drawing/2014/main" val="911870804"/>
                  </a:ext>
                </a:extLst>
              </a:tr>
              <a:tr h="148350">
                <a:tc>
                  <a:txBody>
                    <a:bodyPr/>
                    <a:lstStyle/>
                    <a:p>
                      <a:pPr algn="l" fontAlgn="b"/>
                      <a:r>
                        <a:rPr lang="en-US" sz="500" b="0" i="0" u="none" strike="noStrike">
                          <a:solidFill>
                            <a:srgbClr val="000000"/>
                          </a:solidFill>
                          <a:effectLst/>
                          <a:latin typeface="Calibri" panose="020F0502020204030204" pitchFamily="34" charset="0"/>
                        </a:rPr>
                        <a:t>baseline value</a:t>
                      </a:r>
                    </a:p>
                  </a:txBody>
                  <a:tcPr marL="4098" marR="4098" marT="4098"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a:t>
                      </a:r>
                    </a:p>
                  </a:txBody>
                  <a:tcPr marL="4098" marR="4098" marT="4098" marB="0" anchor="b">
                    <a:lnL>
                      <a:noFill/>
                    </a:lnL>
                    <a:lnR>
                      <a:noFill/>
                    </a:lnR>
                    <a:lnT>
                      <a:noFill/>
                    </a:lnT>
                    <a:lnB>
                      <a:noFill/>
                    </a:lnB>
                  </a:tcPr>
                </a:tc>
                <a:extLst>
                  <a:ext uri="{0D108BD9-81ED-4DB2-BD59-A6C34878D82A}">
                    <a16:rowId xmlns:a16="http://schemas.microsoft.com/office/drawing/2014/main" val="4128096530"/>
                  </a:ext>
                </a:extLst>
              </a:tr>
              <a:tr h="148350">
                <a:tc>
                  <a:txBody>
                    <a:bodyPr/>
                    <a:lstStyle/>
                    <a:p>
                      <a:pPr algn="l" fontAlgn="b"/>
                      <a:r>
                        <a:rPr lang="en-US" sz="500" b="0" i="0" u="none" strike="noStrike">
                          <a:solidFill>
                            <a:srgbClr val="000000"/>
                          </a:solidFill>
                          <a:effectLst/>
                          <a:latin typeface="Calibri" panose="020F0502020204030204" pitchFamily="34" charset="0"/>
                        </a:rPr>
                        <a:t>accelerations</a:t>
                      </a:r>
                    </a:p>
                  </a:txBody>
                  <a:tcPr marL="4098" marR="4098" marT="4098"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a:t>
                      </a:r>
                    </a:p>
                  </a:txBody>
                  <a:tcPr marL="4098" marR="4098" marT="4098" marB="0" anchor="b">
                    <a:lnL>
                      <a:noFill/>
                    </a:lnL>
                    <a:lnR>
                      <a:noFill/>
                    </a:lnR>
                    <a:lnT>
                      <a:noFill/>
                    </a:lnT>
                    <a:lnB>
                      <a:noFill/>
                    </a:lnB>
                  </a:tcPr>
                </a:tc>
                <a:extLst>
                  <a:ext uri="{0D108BD9-81ED-4DB2-BD59-A6C34878D82A}">
                    <a16:rowId xmlns:a16="http://schemas.microsoft.com/office/drawing/2014/main" val="2169205013"/>
                  </a:ext>
                </a:extLst>
              </a:tr>
              <a:tr h="148350">
                <a:tc>
                  <a:txBody>
                    <a:bodyPr/>
                    <a:lstStyle/>
                    <a:p>
                      <a:pPr algn="l" fontAlgn="b"/>
                      <a:r>
                        <a:rPr lang="en-US" sz="500" b="0" i="0" u="none" strike="noStrike">
                          <a:solidFill>
                            <a:srgbClr val="000000"/>
                          </a:solidFill>
                          <a:effectLst/>
                          <a:latin typeface="Calibri" panose="020F0502020204030204" pitchFamily="34" charset="0"/>
                        </a:rPr>
                        <a:t>fetal_movement</a:t>
                      </a:r>
                    </a:p>
                  </a:txBody>
                  <a:tcPr marL="4098" marR="4098" marT="4098"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a:t>
                      </a:r>
                    </a:p>
                  </a:txBody>
                  <a:tcPr marL="4098" marR="4098" marT="4098" marB="0" anchor="b">
                    <a:lnL>
                      <a:noFill/>
                    </a:lnL>
                    <a:lnR>
                      <a:noFill/>
                    </a:lnR>
                    <a:lnT>
                      <a:noFill/>
                    </a:lnT>
                    <a:lnB>
                      <a:noFill/>
                    </a:lnB>
                  </a:tcPr>
                </a:tc>
                <a:extLst>
                  <a:ext uri="{0D108BD9-81ED-4DB2-BD59-A6C34878D82A}">
                    <a16:rowId xmlns:a16="http://schemas.microsoft.com/office/drawing/2014/main" val="228756555"/>
                  </a:ext>
                </a:extLst>
              </a:tr>
              <a:tr h="220477">
                <a:tc>
                  <a:txBody>
                    <a:bodyPr/>
                    <a:lstStyle/>
                    <a:p>
                      <a:pPr algn="l" fontAlgn="b"/>
                      <a:r>
                        <a:rPr lang="en-US" sz="500" b="0" i="0" u="none" strike="noStrike">
                          <a:solidFill>
                            <a:srgbClr val="000000"/>
                          </a:solidFill>
                          <a:effectLst/>
                          <a:latin typeface="Calibri" panose="020F0502020204030204" pitchFamily="34" charset="0"/>
                        </a:rPr>
                        <a:t>uterine_contractions</a:t>
                      </a:r>
                    </a:p>
                  </a:txBody>
                  <a:tcPr marL="4098" marR="4098" marT="4098"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a:t>
                      </a:r>
                    </a:p>
                  </a:txBody>
                  <a:tcPr marL="4098" marR="4098" marT="4098" marB="0" anchor="b">
                    <a:lnL>
                      <a:noFill/>
                    </a:lnL>
                    <a:lnR>
                      <a:noFill/>
                    </a:lnR>
                    <a:lnT>
                      <a:noFill/>
                    </a:lnT>
                    <a:lnB>
                      <a:noFill/>
                    </a:lnB>
                  </a:tcPr>
                </a:tc>
                <a:extLst>
                  <a:ext uri="{0D108BD9-81ED-4DB2-BD59-A6C34878D82A}">
                    <a16:rowId xmlns:a16="http://schemas.microsoft.com/office/drawing/2014/main" val="17910460"/>
                  </a:ext>
                </a:extLst>
              </a:tr>
              <a:tr h="148350">
                <a:tc>
                  <a:txBody>
                    <a:bodyPr/>
                    <a:lstStyle/>
                    <a:p>
                      <a:pPr algn="l" fontAlgn="b"/>
                      <a:r>
                        <a:rPr lang="en-US" sz="500" b="0" i="0" u="none" strike="noStrike">
                          <a:solidFill>
                            <a:srgbClr val="000000"/>
                          </a:solidFill>
                          <a:effectLst/>
                          <a:latin typeface="Calibri" panose="020F0502020204030204" pitchFamily="34" charset="0"/>
                        </a:rPr>
                        <a:t>light_decelerations</a:t>
                      </a:r>
                    </a:p>
                  </a:txBody>
                  <a:tcPr marL="4098" marR="4098" marT="4098"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a:t>
                      </a:r>
                    </a:p>
                  </a:txBody>
                  <a:tcPr marL="4098" marR="4098" marT="4098" marB="0" anchor="b">
                    <a:lnL>
                      <a:noFill/>
                    </a:lnL>
                    <a:lnR>
                      <a:noFill/>
                    </a:lnR>
                    <a:lnT>
                      <a:noFill/>
                    </a:lnT>
                    <a:lnB>
                      <a:noFill/>
                    </a:lnB>
                  </a:tcPr>
                </a:tc>
                <a:extLst>
                  <a:ext uri="{0D108BD9-81ED-4DB2-BD59-A6C34878D82A}">
                    <a16:rowId xmlns:a16="http://schemas.microsoft.com/office/drawing/2014/main" val="1211030842"/>
                  </a:ext>
                </a:extLst>
              </a:tr>
              <a:tr h="220477">
                <a:tc>
                  <a:txBody>
                    <a:bodyPr/>
                    <a:lstStyle/>
                    <a:p>
                      <a:pPr algn="l" fontAlgn="b"/>
                      <a:r>
                        <a:rPr lang="en-US" sz="500" b="0" i="0" u="none" strike="noStrike">
                          <a:solidFill>
                            <a:srgbClr val="000000"/>
                          </a:solidFill>
                          <a:effectLst/>
                          <a:latin typeface="Calibri" panose="020F0502020204030204" pitchFamily="34" charset="0"/>
                        </a:rPr>
                        <a:t>severe_decelerations</a:t>
                      </a:r>
                    </a:p>
                  </a:txBody>
                  <a:tcPr marL="4098" marR="4098" marT="4098"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a:t>
                      </a:r>
                    </a:p>
                  </a:txBody>
                  <a:tcPr marL="4098" marR="4098" marT="4098" marB="0" anchor="b">
                    <a:lnL>
                      <a:noFill/>
                    </a:lnL>
                    <a:lnR>
                      <a:noFill/>
                    </a:lnR>
                    <a:lnT>
                      <a:noFill/>
                    </a:lnT>
                    <a:lnB>
                      <a:noFill/>
                    </a:lnB>
                  </a:tcPr>
                </a:tc>
                <a:extLst>
                  <a:ext uri="{0D108BD9-81ED-4DB2-BD59-A6C34878D82A}">
                    <a16:rowId xmlns:a16="http://schemas.microsoft.com/office/drawing/2014/main" val="967068739"/>
                  </a:ext>
                </a:extLst>
              </a:tr>
              <a:tr h="220477">
                <a:tc>
                  <a:txBody>
                    <a:bodyPr/>
                    <a:lstStyle/>
                    <a:p>
                      <a:pPr algn="l" fontAlgn="b"/>
                      <a:r>
                        <a:rPr lang="en-US" sz="500" b="0" i="0" u="none" strike="noStrike">
                          <a:solidFill>
                            <a:srgbClr val="000000"/>
                          </a:solidFill>
                          <a:effectLst/>
                          <a:latin typeface="Calibri" panose="020F0502020204030204" pitchFamily="34" charset="0"/>
                        </a:rPr>
                        <a:t>prolongued_decelerations</a:t>
                      </a:r>
                    </a:p>
                  </a:txBody>
                  <a:tcPr marL="4098" marR="4098" marT="4098"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a:t>
                      </a:r>
                    </a:p>
                  </a:txBody>
                  <a:tcPr marL="4098" marR="4098" marT="4098" marB="0" anchor="b">
                    <a:lnL>
                      <a:noFill/>
                    </a:lnL>
                    <a:lnR>
                      <a:noFill/>
                    </a:lnR>
                    <a:lnT>
                      <a:noFill/>
                    </a:lnT>
                    <a:lnB>
                      <a:noFill/>
                    </a:lnB>
                  </a:tcPr>
                </a:tc>
                <a:extLst>
                  <a:ext uri="{0D108BD9-81ED-4DB2-BD59-A6C34878D82A}">
                    <a16:rowId xmlns:a16="http://schemas.microsoft.com/office/drawing/2014/main" val="170955988"/>
                  </a:ext>
                </a:extLst>
              </a:tr>
              <a:tr h="292603">
                <a:tc>
                  <a:txBody>
                    <a:bodyPr/>
                    <a:lstStyle/>
                    <a:p>
                      <a:pPr algn="l" fontAlgn="b"/>
                      <a:r>
                        <a:rPr lang="en-US" sz="500" b="0" i="0" u="none" strike="noStrike" dirty="0" err="1">
                          <a:solidFill>
                            <a:srgbClr val="000000"/>
                          </a:solidFill>
                          <a:effectLst/>
                          <a:latin typeface="Calibri" panose="020F0502020204030204" pitchFamily="34" charset="0"/>
                        </a:rPr>
                        <a:t>abnormal_short_term_variability</a:t>
                      </a:r>
                      <a:endParaRPr lang="en-US" sz="500" b="0" i="0" u="none" strike="noStrike" dirty="0">
                        <a:solidFill>
                          <a:srgbClr val="000000"/>
                        </a:solidFill>
                        <a:effectLst/>
                        <a:latin typeface="Calibri" panose="020F0502020204030204" pitchFamily="34" charset="0"/>
                      </a:endParaRPr>
                    </a:p>
                  </a:txBody>
                  <a:tcPr marL="4098" marR="4098" marT="4098"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a:t>
                      </a:r>
                    </a:p>
                  </a:txBody>
                  <a:tcPr marL="4098" marR="4098" marT="4098" marB="0" anchor="b">
                    <a:lnL>
                      <a:noFill/>
                    </a:lnL>
                    <a:lnR>
                      <a:noFill/>
                    </a:lnR>
                    <a:lnT>
                      <a:noFill/>
                    </a:lnT>
                    <a:lnB>
                      <a:noFill/>
                    </a:lnB>
                  </a:tcPr>
                </a:tc>
                <a:extLst>
                  <a:ext uri="{0D108BD9-81ED-4DB2-BD59-A6C34878D82A}">
                    <a16:rowId xmlns:a16="http://schemas.microsoft.com/office/drawing/2014/main" val="4293551068"/>
                  </a:ext>
                </a:extLst>
              </a:tr>
              <a:tr h="292603">
                <a:tc>
                  <a:txBody>
                    <a:bodyPr/>
                    <a:lstStyle/>
                    <a:p>
                      <a:pPr algn="l" fontAlgn="b"/>
                      <a:r>
                        <a:rPr lang="en-US" sz="500" b="0" i="0" u="none" strike="noStrike">
                          <a:solidFill>
                            <a:srgbClr val="000000"/>
                          </a:solidFill>
                          <a:effectLst/>
                          <a:latin typeface="Calibri" panose="020F0502020204030204" pitchFamily="34" charset="0"/>
                        </a:rPr>
                        <a:t>mean_value_of_short_term_variability</a:t>
                      </a:r>
                    </a:p>
                  </a:txBody>
                  <a:tcPr marL="4098" marR="4098" marT="4098"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a:t>
                      </a:r>
                    </a:p>
                  </a:txBody>
                  <a:tcPr marL="4098" marR="4098" marT="4098" marB="0" anchor="b">
                    <a:lnL>
                      <a:noFill/>
                    </a:lnL>
                    <a:lnR>
                      <a:noFill/>
                    </a:lnR>
                    <a:lnT>
                      <a:noFill/>
                    </a:lnT>
                    <a:lnB>
                      <a:noFill/>
                    </a:lnB>
                  </a:tcPr>
                </a:tc>
                <a:extLst>
                  <a:ext uri="{0D108BD9-81ED-4DB2-BD59-A6C34878D82A}">
                    <a16:rowId xmlns:a16="http://schemas.microsoft.com/office/drawing/2014/main" val="3494831835"/>
                  </a:ext>
                </a:extLst>
              </a:tr>
              <a:tr h="436855">
                <a:tc>
                  <a:txBody>
                    <a:bodyPr/>
                    <a:lstStyle/>
                    <a:p>
                      <a:pPr algn="l" fontAlgn="b"/>
                      <a:r>
                        <a:rPr lang="en-US" sz="500" b="0" i="0" u="none" strike="noStrike">
                          <a:solidFill>
                            <a:srgbClr val="000000"/>
                          </a:solidFill>
                          <a:effectLst/>
                          <a:latin typeface="Calibri" panose="020F0502020204030204" pitchFamily="34" charset="0"/>
                        </a:rPr>
                        <a:t>percentage_of_time_with_abnormal_long_term_variability</a:t>
                      </a:r>
                    </a:p>
                  </a:txBody>
                  <a:tcPr marL="4098" marR="4098" marT="4098"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a:t>
                      </a:r>
                    </a:p>
                  </a:txBody>
                  <a:tcPr marL="4098" marR="4098" marT="4098" marB="0" anchor="b">
                    <a:lnL>
                      <a:noFill/>
                    </a:lnL>
                    <a:lnR>
                      <a:noFill/>
                    </a:lnR>
                    <a:lnT>
                      <a:noFill/>
                    </a:lnT>
                    <a:lnB>
                      <a:noFill/>
                    </a:lnB>
                  </a:tcPr>
                </a:tc>
                <a:extLst>
                  <a:ext uri="{0D108BD9-81ED-4DB2-BD59-A6C34878D82A}">
                    <a16:rowId xmlns:a16="http://schemas.microsoft.com/office/drawing/2014/main" val="323168197"/>
                  </a:ext>
                </a:extLst>
              </a:tr>
              <a:tr h="292603">
                <a:tc>
                  <a:txBody>
                    <a:bodyPr/>
                    <a:lstStyle/>
                    <a:p>
                      <a:pPr algn="l" fontAlgn="b"/>
                      <a:r>
                        <a:rPr lang="en-US" sz="500" b="0" i="0" u="none" strike="noStrike">
                          <a:solidFill>
                            <a:srgbClr val="000000"/>
                          </a:solidFill>
                          <a:effectLst/>
                          <a:latin typeface="Calibri" panose="020F0502020204030204" pitchFamily="34" charset="0"/>
                        </a:rPr>
                        <a:t>mean_value_of_long_term_variability</a:t>
                      </a:r>
                    </a:p>
                  </a:txBody>
                  <a:tcPr marL="4098" marR="4098" marT="4098"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a:t>
                      </a:r>
                    </a:p>
                  </a:txBody>
                  <a:tcPr marL="4098" marR="4098" marT="4098" marB="0" anchor="b">
                    <a:lnL>
                      <a:noFill/>
                    </a:lnL>
                    <a:lnR>
                      <a:noFill/>
                    </a:lnR>
                    <a:lnT>
                      <a:noFill/>
                    </a:lnT>
                    <a:lnB>
                      <a:noFill/>
                    </a:lnB>
                  </a:tcPr>
                </a:tc>
                <a:extLst>
                  <a:ext uri="{0D108BD9-81ED-4DB2-BD59-A6C34878D82A}">
                    <a16:rowId xmlns:a16="http://schemas.microsoft.com/office/drawing/2014/main" val="2717529756"/>
                  </a:ext>
                </a:extLst>
              </a:tr>
              <a:tr h="148350">
                <a:tc>
                  <a:txBody>
                    <a:bodyPr/>
                    <a:lstStyle/>
                    <a:p>
                      <a:pPr algn="l" fontAlgn="b"/>
                      <a:r>
                        <a:rPr lang="en-US" sz="500" b="0" i="0" u="none" strike="noStrike">
                          <a:solidFill>
                            <a:srgbClr val="000000"/>
                          </a:solidFill>
                          <a:effectLst/>
                          <a:latin typeface="Calibri" panose="020F0502020204030204" pitchFamily="34" charset="0"/>
                        </a:rPr>
                        <a:t>histogram_width</a:t>
                      </a:r>
                    </a:p>
                  </a:txBody>
                  <a:tcPr marL="4098" marR="4098" marT="4098"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a:t>
                      </a:r>
                    </a:p>
                  </a:txBody>
                  <a:tcPr marL="4098" marR="4098" marT="4098" marB="0" anchor="b">
                    <a:lnL>
                      <a:noFill/>
                    </a:lnL>
                    <a:lnR>
                      <a:noFill/>
                    </a:lnR>
                    <a:lnT>
                      <a:noFill/>
                    </a:lnT>
                    <a:lnB>
                      <a:noFill/>
                    </a:lnB>
                  </a:tcPr>
                </a:tc>
                <a:extLst>
                  <a:ext uri="{0D108BD9-81ED-4DB2-BD59-A6C34878D82A}">
                    <a16:rowId xmlns:a16="http://schemas.microsoft.com/office/drawing/2014/main" val="58327327"/>
                  </a:ext>
                </a:extLst>
              </a:tr>
              <a:tr h="148350">
                <a:tc>
                  <a:txBody>
                    <a:bodyPr/>
                    <a:lstStyle/>
                    <a:p>
                      <a:pPr algn="l" fontAlgn="b"/>
                      <a:r>
                        <a:rPr lang="en-US" sz="500" b="0" i="0" u="none" strike="noStrike">
                          <a:solidFill>
                            <a:srgbClr val="000000"/>
                          </a:solidFill>
                          <a:effectLst/>
                          <a:latin typeface="Calibri" panose="020F0502020204030204" pitchFamily="34" charset="0"/>
                        </a:rPr>
                        <a:t>histogram_min</a:t>
                      </a:r>
                    </a:p>
                  </a:txBody>
                  <a:tcPr marL="4098" marR="4098" marT="4098"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a:t>
                      </a:r>
                    </a:p>
                  </a:txBody>
                  <a:tcPr marL="4098" marR="4098" marT="4098" marB="0" anchor="b">
                    <a:lnL>
                      <a:noFill/>
                    </a:lnL>
                    <a:lnR>
                      <a:noFill/>
                    </a:lnR>
                    <a:lnT>
                      <a:noFill/>
                    </a:lnT>
                    <a:lnB>
                      <a:noFill/>
                    </a:lnB>
                  </a:tcPr>
                </a:tc>
                <a:extLst>
                  <a:ext uri="{0D108BD9-81ED-4DB2-BD59-A6C34878D82A}">
                    <a16:rowId xmlns:a16="http://schemas.microsoft.com/office/drawing/2014/main" val="2216843834"/>
                  </a:ext>
                </a:extLst>
              </a:tr>
              <a:tr h="148350">
                <a:tc>
                  <a:txBody>
                    <a:bodyPr/>
                    <a:lstStyle/>
                    <a:p>
                      <a:pPr algn="l" fontAlgn="b"/>
                      <a:r>
                        <a:rPr lang="en-US" sz="500" b="0" i="0" u="none" strike="noStrike">
                          <a:solidFill>
                            <a:srgbClr val="000000"/>
                          </a:solidFill>
                          <a:effectLst/>
                          <a:latin typeface="Calibri" panose="020F0502020204030204" pitchFamily="34" charset="0"/>
                        </a:rPr>
                        <a:t>histogram_max</a:t>
                      </a:r>
                    </a:p>
                  </a:txBody>
                  <a:tcPr marL="4098" marR="4098" marT="4098"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a:t>
                      </a:r>
                    </a:p>
                  </a:txBody>
                  <a:tcPr marL="4098" marR="4098" marT="4098" marB="0" anchor="b">
                    <a:lnL>
                      <a:noFill/>
                    </a:lnL>
                    <a:lnR>
                      <a:noFill/>
                    </a:lnR>
                    <a:lnT>
                      <a:noFill/>
                    </a:lnT>
                    <a:lnB>
                      <a:noFill/>
                    </a:lnB>
                  </a:tcPr>
                </a:tc>
                <a:extLst>
                  <a:ext uri="{0D108BD9-81ED-4DB2-BD59-A6C34878D82A}">
                    <a16:rowId xmlns:a16="http://schemas.microsoft.com/office/drawing/2014/main" val="1820966473"/>
                  </a:ext>
                </a:extLst>
              </a:tr>
              <a:tr h="220477">
                <a:tc>
                  <a:txBody>
                    <a:bodyPr/>
                    <a:lstStyle/>
                    <a:p>
                      <a:pPr algn="l" fontAlgn="b"/>
                      <a:r>
                        <a:rPr lang="en-US" sz="500" b="0" i="0" u="none" strike="noStrike">
                          <a:solidFill>
                            <a:srgbClr val="000000"/>
                          </a:solidFill>
                          <a:effectLst/>
                          <a:latin typeface="Calibri" panose="020F0502020204030204" pitchFamily="34" charset="0"/>
                        </a:rPr>
                        <a:t>histogram_number_of_peaks</a:t>
                      </a:r>
                    </a:p>
                  </a:txBody>
                  <a:tcPr marL="4098" marR="4098" marT="4098"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a:t>
                      </a:r>
                    </a:p>
                  </a:txBody>
                  <a:tcPr marL="4098" marR="4098" marT="4098" marB="0" anchor="b">
                    <a:lnL>
                      <a:noFill/>
                    </a:lnL>
                    <a:lnR>
                      <a:noFill/>
                    </a:lnR>
                    <a:lnT>
                      <a:noFill/>
                    </a:lnT>
                    <a:lnB>
                      <a:noFill/>
                    </a:lnB>
                  </a:tcPr>
                </a:tc>
                <a:extLst>
                  <a:ext uri="{0D108BD9-81ED-4DB2-BD59-A6C34878D82A}">
                    <a16:rowId xmlns:a16="http://schemas.microsoft.com/office/drawing/2014/main" val="3844261095"/>
                  </a:ext>
                </a:extLst>
              </a:tr>
              <a:tr h="220477">
                <a:tc>
                  <a:txBody>
                    <a:bodyPr/>
                    <a:lstStyle/>
                    <a:p>
                      <a:pPr algn="l" fontAlgn="b"/>
                      <a:r>
                        <a:rPr lang="en-US" sz="500" b="0" i="0" u="none" strike="noStrike">
                          <a:solidFill>
                            <a:srgbClr val="000000"/>
                          </a:solidFill>
                          <a:effectLst/>
                          <a:latin typeface="Calibri" panose="020F0502020204030204" pitchFamily="34" charset="0"/>
                        </a:rPr>
                        <a:t>histogram_number_of_zeroes</a:t>
                      </a:r>
                    </a:p>
                  </a:txBody>
                  <a:tcPr marL="4098" marR="4098" marT="4098"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a:t>
                      </a:r>
                    </a:p>
                  </a:txBody>
                  <a:tcPr marL="4098" marR="4098" marT="4098" marB="0" anchor="b">
                    <a:lnL>
                      <a:noFill/>
                    </a:lnL>
                    <a:lnR>
                      <a:noFill/>
                    </a:lnR>
                    <a:lnT>
                      <a:noFill/>
                    </a:lnT>
                    <a:lnB>
                      <a:noFill/>
                    </a:lnB>
                  </a:tcPr>
                </a:tc>
                <a:extLst>
                  <a:ext uri="{0D108BD9-81ED-4DB2-BD59-A6C34878D82A}">
                    <a16:rowId xmlns:a16="http://schemas.microsoft.com/office/drawing/2014/main" val="2203109050"/>
                  </a:ext>
                </a:extLst>
              </a:tr>
              <a:tr h="148350">
                <a:tc>
                  <a:txBody>
                    <a:bodyPr/>
                    <a:lstStyle/>
                    <a:p>
                      <a:pPr algn="l" fontAlgn="b"/>
                      <a:r>
                        <a:rPr lang="en-US" sz="500" b="0" i="0" u="none" strike="noStrike">
                          <a:solidFill>
                            <a:srgbClr val="000000"/>
                          </a:solidFill>
                          <a:effectLst/>
                          <a:latin typeface="Calibri" panose="020F0502020204030204" pitchFamily="34" charset="0"/>
                        </a:rPr>
                        <a:t>histogram_mode</a:t>
                      </a:r>
                    </a:p>
                  </a:txBody>
                  <a:tcPr marL="4098" marR="4098" marT="4098"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a:t>
                      </a:r>
                    </a:p>
                  </a:txBody>
                  <a:tcPr marL="4098" marR="4098" marT="4098" marB="0" anchor="b">
                    <a:lnL>
                      <a:noFill/>
                    </a:lnL>
                    <a:lnR>
                      <a:noFill/>
                    </a:lnR>
                    <a:lnT>
                      <a:noFill/>
                    </a:lnT>
                    <a:lnB>
                      <a:noFill/>
                    </a:lnB>
                  </a:tcPr>
                </a:tc>
                <a:extLst>
                  <a:ext uri="{0D108BD9-81ED-4DB2-BD59-A6C34878D82A}">
                    <a16:rowId xmlns:a16="http://schemas.microsoft.com/office/drawing/2014/main" val="1822324114"/>
                  </a:ext>
                </a:extLst>
              </a:tr>
              <a:tr h="148350">
                <a:tc>
                  <a:txBody>
                    <a:bodyPr/>
                    <a:lstStyle/>
                    <a:p>
                      <a:pPr algn="l" fontAlgn="b"/>
                      <a:r>
                        <a:rPr lang="en-US" sz="500" b="0" i="0" u="none" strike="noStrike">
                          <a:solidFill>
                            <a:srgbClr val="000000"/>
                          </a:solidFill>
                          <a:effectLst/>
                          <a:latin typeface="Calibri" panose="020F0502020204030204" pitchFamily="34" charset="0"/>
                        </a:rPr>
                        <a:t>histogram_mean</a:t>
                      </a:r>
                    </a:p>
                  </a:txBody>
                  <a:tcPr marL="4098" marR="4098" marT="4098"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a:t>
                      </a:r>
                    </a:p>
                  </a:txBody>
                  <a:tcPr marL="4098" marR="4098" marT="4098" marB="0" anchor="b">
                    <a:lnL>
                      <a:noFill/>
                    </a:lnL>
                    <a:lnR>
                      <a:noFill/>
                    </a:lnR>
                    <a:lnT>
                      <a:noFill/>
                    </a:lnT>
                    <a:lnB>
                      <a:noFill/>
                    </a:lnB>
                  </a:tcPr>
                </a:tc>
                <a:extLst>
                  <a:ext uri="{0D108BD9-81ED-4DB2-BD59-A6C34878D82A}">
                    <a16:rowId xmlns:a16="http://schemas.microsoft.com/office/drawing/2014/main" val="3224360145"/>
                  </a:ext>
                </a:extLst>
              </a:tr>
              <a:tr h="148350">
                <a:tc>
                  <a:txBody>
                    <a:bodyPr/>
                    <a:lstStyle/>
                    <a:p>
                      <a:pPr algn="l" fontAlgn="b"/>
                      <a:r>
                        <a:rPr lang="en-US" sz="500" b="0" i="0" u="none" strike="noStrike">
                          <a:solidFill>
                            <a:srgbClr val="000000"/>
                          </a:solidFill>
                          <a:effectLst/>
                          <a:latin typeface="Calibri" panose="020F0502020204030204" pitchFamily="34" charset="0"/>
                        </a:rPr>
                        <a:t>histogram_median</a:t>
                      </a:r>
                    </a:p>
                  </a:txBody>
                  <a:tcPr marL="4098" marR="4098" marT="4098"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a:t>
                      </a:r>
                    </a:p>
                  </a:txBody>
                  <a:tcPr marL="4098" marR="4098" marT="4098" marB="0" anchor="b">
                    <a:lnL>
                      <a:noFill/>
                    </a:lnL>
                    <a:lnR>
                      <a:noFill/>
                    </a:lnR>
                    <a:lnT>
                      <a:noFill/>
                    </a:lnT>
                    <a:lnB>
                      <a:noFill/>
                    </a:lnB>
                  </a:tcPr>
                </a:tc>
                <a:extLst>
                  <a:ext uri="{0D108BD9-81ED-4DB2-BD59-A6C34878D82A}">
                    <a16:rowId xmlns:a16="http://schemas.microsoft.com/office/drawing/2014/main" val="2968336003"/>
                  </a:ext>
                </a:extLst>
              </a:tr>
              <a:tr h="148350">
                <a:tc>
                  <a:txBody>
                    <a:bodyPr/>
                    <a:lstStyle/>
                    <a:p>
                      <a:pPr algn="l" fontAlgn="b"/>
                      <a:r>
                        <a:rPr lang="en-US" sz="500" b="0" i="0" u="none" strike="noStrike">
                          <a:solidFill>
                            <a:srgbClr val="000000"/>
                          </a:solidFill>
                          <a:effectLst/>
                          <a:latin typeface="Calibri" panose="020F0502020204030204" pitchFamily="34" charset="0"/>
                        </a:rPr>
                        <a:t>histogram_variance</a:t>
                      </a:r>
                    </a:p>
                  </a:txBody>
                  <a:tcPr marL="4098" marR="4098" marT="4098" marB="0" anchor="b">
                    <a:lnL>
                      <a:noFill/>
                    </a:lnL>
                    <a:lnR>
                      <a:noFill/>
                    </a:lnR>
                    <a:lnT>
                      <a:noFill/>
                    </a:lnT>
                    <a:lnB>
                      <a:noFill/>
                    </a:lnB>
                  </a:tcPr>
                </a:tc>
                <a:tc>
                  <a:txBody>
                    <a:bodyPr/>
                    <a:lstStyle/>
                    <a:p>
                      <a:pPr algn="r" fontAlgn="b"/>
                      <a:r>
                        <a:rPr lang="en-US" sz="500" b="0" i="0" u="none" strike="noStrike">
                          <a:solidFill>
                            <a:srgbClr val="000000"/>
                          </a:solidFill>
                          <a:effectLst/>
                          <a:latin typeface="Calibri" panose="020F0502020204030204" pitchFamily="34" charset="0"/>
                        </a:rPr>
                        <a:t>0</a:t>
                      </a:r>
                    </a:p>
                  </a:txBody>
                  <a:tcPr marL="4098" marR="4098" marT="4098" marB="0" anchor="b">
                    <a:lnL>
                      <a:noFill/>
                    </a:lnL>
                    <a:lnR>
                      <a:noFill/>
                    </a:lnR>
                    <a:lnT>
                      <a:noFill/>
                    </a:lnT>
                    <a:lnB>
                      <a:noFill/>
                    </a:lnB>
                  </a:tcPr>
                </a:tc>
                <a:extLst>
                  <a:ext uri="{0D108BD9-81ED-4DB2-BD59-A6C34878D82A}">
                    <a16:rowId xmlns:a16="http://schemas.microsoft.com/office/drawing/2014/main" val="2808866293"/>
                  </a:ext>
                </a:extLst>
              </a:tr>
              <a:tr h="220477">
                <a:tc>
                  <a:txBody>
                    <a:bodyPr/>
                    <a:lstStyle/>
                    <a:p>
                      <a:pPr algn="l" fontAlgn="b"/>
                      <a:r>
                        <a:rPr lang="en-US" sz="500" b="0" i="0" u="none" strike="noStrike">
                          <a:solidFill>
                            <a:srgbClr val="000000"/>
                          </a:solidFill>
                          <a:effectLst/>
                          <a:latin typeface="Calibri" panose="020F0502020204030204" pitchFamily="34" charset="0"/>
                        </a:rPr>
                        <a:t>histogram_tendency</a:t>
                      </a:r>
                    </a:p>
                  </a:txBody>
                  <a:tcPr marL="4098" marR="4098" marT="4098" marB="0" anchor="b">
                    <a:lnL>
                      <a:noFill/>
                    </a:lnL>
                    <a:lnR>
                      <a:noFill/>
                    </a:lnR>
                    <a:lnT>
                      <a:noFill/>
                    </a:lnT>
                    <a:lnB>
                      <a:noFill/>
                    </a:lnB>
                  </a:tcPr>
                </a:tc>
                <a:tc>
                  <a:txBody>
                    <a:bodyPr/>
                    <a:lstStyle/>
                    <a:p>
                      <a:pPr algn="r" fontAlgn="b"/>
                      <a:r>
                        <a:rPr lang="en-US" sz="500" b="0" i="0" u="none" strike="noStrike" dirty="0">
                          <a:solidFill>
                            <a:srgbClr val="000000"/>
                          </a:solidFill>
                          <a:effectLst/>
                          <a:latin typeface="Calibri" panose="020F0502020204030204" pitchFamily="34" charset="0"/>
                        </a:rPr>
                        <a:t>0</a:t>
                      </a:r>
                    </a:p>
                  </a:txBody>
                  <a:tcPr marL="4098" marR="4098" marT="4098" marB="0" anchor="b">
                    <a:lnL>
                      <a:noFill/>
                    </a:lnL>
                    <a:lnR>
                      <a:noFill/>
                    </a:lnR>
                    <a:lnT>
                      <a:noFill/>
                    </a:lnT>
                    <a:lnB>
                      <a:noFill/>
                    </a:lnB>
                  </a:tcPr>
                </a:tc>
                <a:extLst>
                  <a:ext uri="{0D108BD9-81ED-4DB2-BD59-A6C34878D82A}">
                    <a16:rowId xmlns:a16="http://schemas.microsoft.com/office/drawing/2014/main" val="3646013920"/>
                  </a:ext>
                </a:extLst>
              </a:tr>
            </a:tbl>
          </a:graphicData>
        </a:graphic>
      </p:graphicFrame>
    </p:spTree>
    <p:extLst>
      <p:ext uri="{BB962C8B-B14F-4D97-AF65-F5344CB8AC3E}">
        <p14:creationId xmlns:p14="http://schemas.microsoft.com/office/powerpoint/2010/main" val="30294438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7700"/>
            <a:ext cx="10515600" cy="5529263"/>
          </a:xfrm>
        </p:spPr>
        <p:txBody>
          <a:bodyPr>
            <a:normAutofit/>
          </a:bodyPr>
          <a:lstStyle/>
          <a:p>
            <a:r>
              <a:rPr lang="en-US" sz="1400" dirty="0" smtClean="0"/>
              <a:t>Also to determine feature importance when predicting target, we calculate </a:t>
            </a:r>
            <a:r>
              <a:rPr lang="en-US" sz="1400" dirty="0" err="1" smtClean="0"/>
              <a:t>RandomForestClassifier’s</a:t>
            </a:r>
            <a:r>
              <a:rPr lang="en-US" sz="1400" dirty="0" smtClean="0"/>
              <a:t> feature </a:t>
            </a:r>
            <a:r>
              <a:rPr lang="en-US" sz="1400" dirty="0" err="1" smtClean="0"/>
              <a:t>importances</a:t>
            </a:r>
            <a:r>
              <a:rPr lang="en-US" sz="1400" dirty="0" smtClean="0"/>
              <a:t> and permutation importance </a:t>
            </a:r>
            <a:endParaRPr lang="en-US" sz="1400" dirty="0"/>
          </a:p>
        </p:txBody>
      </p:sp>
      <p:sp>
        <p:nvSpPr>
          <p:cNvPr id="5" name="TextBox 4"/>
          <p:cNvSpPr txBox="1"/>
          <p:nvPr/>
        </p:nvSpPr>
        <p:spPr>
          <a:xfrm>
            <a:off x="1115736" y="1283516"/>
            <a:ext cx="2801923" cy="646331"/>
          </a:xfrm>
          <a:prstGeom prst="rect">
            <a:avLst/>
          </a:prstGeom>
          <a:noFill/>
        </p:spPr>
        <p:txBody>
          <a:bodyPr wrap="square" rtlCol="0">
            <a:spAutoFit/>
          </a:bodyPr>
          <a:lstStyle/>
          <a:p>
            <a:r>
              <a:rPr lang="en-US" dirty="0" err="1" smtClean="0"/>
              <a:t>RandomForest</a:t>
            </a:r>
            <a:r>
              <a:rPr lang="en-US" dirty="0" smtClean="0"/>
              <a:t> Feature Importance</a:t>
            </a:r>
            <a:endParaRPr lang="en-US" dirty="0"/>
          </a:p>
        </p:txBody>
      </p:sp>
      <p:sp>
        <p:nvSpPr>
          <p:cNvPr id="7" name="TextBox 6"/>
          <p:cNvSpPr txBox="1"/>
          <p:nvPr/>
        </p:nvSpPr>
        <p:spPr>
          <a:xfrm>
            <a:off x="6528033" y="1283515"/>
            <a:ext cx="2801923" cy="646331"/>
          </a:xfrm>
          <a:prstGeom prst="rect">
            <a:avLst/>
          </a:prstGeom>
          <a:noFill/>
        </p:spPr>
        <p:txBody>
          <a:bodyPr wrap="square" rtlCol="0">
            <a:spAutoFit/>
          </a:bodyPr>
          <a:lstStyle/>
          <a:p>
            <a:r>
              <a:rPr lang="en-US" dirty="0" err="1" smtClean="0"/>
              <a:t>RandomForest</a:t>
            </a:r>
            <a:r>
              <a:rPr lang="en-US" dirty="0" smtClean="0"/>
              <a:t> Permutation Importance</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746" y="2123981"/>
            <a:ext cx="3637576" cy="272818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7981" y="1929846"/>
            <a:ext cx="4283643" cy="3212732"/>
          </a:xfrm>
          <a:prstGeom prst="rect">
            <a:avLst/>
          </a:prstGeom>
        </p:spPr>
      </p:pic>
    </p:spTree>
    <p:extLst>
      <p:ext uri="{BB962C8B-B14F-4D97-AF65-F5344CB8AC3E}">
        <p14:creationId xmlns:p14="http://schemas.microsoft.com/office/powerpoint/2010/main" val="25743641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15051"/>
          </a:xfrm>
        </p:spPr>
        <p:txBody>
          <a:bodyPr>
            <a:normAutofit fontScale="90000"/>
          </a:bodyPr>
          <a:lstStyle/>
          <a:p>
            <a:r>
              <a:rPr lang="en-US" dirty="0" smtClean="0"/>
              <a:t>Determine Column Variance</a:t>
            </a:r>
            <a:endParaRPr lang="en-US" dirty="0"/>
          </a:p>
        </p:txBody>
      </p:sp>
      <p:sp>
        <p:nvSpPr>
          <p:cNvPr id="3" name="Content Placeholder 2"/>
          <p:cNvSpPr>
            <a:spLocks noGrp="1"/>
          </p:cNvSpPr>
          <p:nvPr>
            <p:ph idx="1"/>
          </p:nvPr>
        </p:nvSpPr>
        <p:spPr>
          <a:xfrm>
            <a:off x="838200" y="864066"/>
            <a:ext cx="10515600" cy="5312897"/>
          </a:xfrm>
        </p:spPr>
        <p:txBody>
          <a:bodyPr>
            <a:normAutofit/>
          </a:bodyPr>
          <a:lstStyle/>
          <a:p>
            <a:r>
              <a:rPr lang="en-US" sz="1400" dirty="0" smtClean="0"/>
              <a:t>Columns with little or no variance do not have any information value and my only increase model complexity</a:t>
            </a:r>
          </a:p>
          <a:p>
            <a:r>
              <a:rPr lang="en-US" sz="1400" dirty="0" smtClean="0"/>
              <a:t>A caveat here is that low variance may be due to very low values.</a:t>
            </a:r>
            <a:endParaRPr lang="en-US" sz="1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914" y="1787834"/>
            <a:ext cx="5852172" cy="4389129"/>
          </a:xfrm>
          <a:prstGeom prst="rect">
            <a:avLst/>
          </a:prstGeom>
        </p:spPr>
      </p:pic>
      <p:sp>
        <p:nvSpPr>
          <p:cNvPr id="5" name="TextBox 4"/>
          <p:cNvSpPr txBox="1"/>
          <p:nvPr/>
        </p:nvSpPr>
        <p:spPr>
          <a:xfrm>
            <a:off x="5008228" y="1862356"/>
            <a:ext cx="2516697" cy="369332"/>
          </a:xfrm>
          <a:prstGeom prst="rect">
            <a:avLst/>
          </a:prstGeom>
          <a:noFill/>
        </p:spPr>
        <p:txBody>
          <a:bodyPr wrap="square" rtlCol="0">
            <a:spAutoFit/>
          </a:bodyPr>
          <a:lstStyle/>
          <a:p>
            <a:r>
              <a:rPr lang="en-US" dirty="0" smtClean="0"/>
              <a:t>Column Variance</a:t>
            </a:r>
            <a:endParaRPr lang="en-US" dirty="0"/>
          </a:p>
        </p:txBody>
      </p:sp>
    </p:spTree>
    <p:extLst>
      <p:ext uri="{BB962C8B-B14F-4D97-AF65-F5344CB8AC3E}">
        <p14:creationId xmlns:p14="http://schemas.microsoft.com/office/powerpoint/2010/main" val="27116636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3774"/>
          </a:xfrm>
        </p:spPr>
        <p:txBody>
          <a:bodyPr>
            <a:normAutofit fontScale="90000"/>
          </a:bodyPr>
          <a:lstStyle/>
          <a:p>
            <a:r>
              <a:rPr lang="en-US" dirty="0" smtClean="0"/>
              <a:t>Handling non normal distributions</a:t>
            </a:r>
            <a:endParaRPr lang="en-US" dirty="0"/>
          </a:p>
        </p:txBody>
      </p:sp>
      <p:sp>
        <p:nvSpPr>
          <p:cNvPr id="3" name="Content Placeholder 2"/>
          <p:cNvSpPr>
            <a:spLocks noGrp="1"/>
          </p:cNvSpPr>
          <p:nvPr>
            <p:ph idx="1"/>
          </p:nvPr>
        </p:nvSpPr>
        <p:spPr>
          <a:xfrm>
            <a:off x="838200" y="838900"/>
            <a:ext cx="10515600" cy="5338063"/>
          </a:xfrm>
        </p:spPr>
        <p:txBody>
          <a:bodyPr>
            <a:normAutofit/>
          </a:bodyPr>
          <a:lstStyle/>
          <a:p>
            <a:r>
              <a:rPr lang="en-US" sz="1400" dirty="0" smtClean="0"/>
              <a:t>While random forest is robust to non-normal data, it may help to also transform data to get a normal distribution.</a:t>
            </a:r>
          </a:p>
          <a:p>
            <a:r>
              <a:rPr lang="en-US" sz="1400" dirty="0" smtClean="0"/>
              <a:t>Determine columns that could benefit from log transformation to become normal.</a:t>
            </a:r>
          </a:p>
          <a:p>
            <a:r>
              <a:rPr lang="en-US" sz="1400" dirty="0" smtClean="0"/>
              <a:t>Criteria for normal data is that greater than 60% (around 68%) of the data points are 1 standard deviation from the mean and greater than 90%(93%) of data are two standard deviations from the mean.</a:t>
            </a:r>
          </a:p>
          <a:p>
            <a:endParaRPr lang="en-US" sz="1400" dirty="0"/>
          </a:p>
        </p:txBody>
      </p:sp>
      <p:graphicFrame>
        <p:nvGraphicFramePr>
          <p:cNvPr id="4" name="Table 3"/>
          <p:cNvGraphicFramePr>
            <a:graphicFrameLocks noGrp="1"/>
          </p:cNvGraphicFramePr>
          <p:nvPr>
            <p:extLst>
              <p:ext uri="{D42A27DB-BD31-4B8C-83A1-F6EECF244321}">
                <p14:modId xmlns:p14="http://schemas.microsoft.com/office/powerpoint/2010/main" val="2467973422"/>
              </p:ext>
            </p:extLst>
          </p:nvPr>
        </p:nvGraphicFramePr>
        <p:xfrm>
          <a:off x="1963023" y="2228298"/>
          <a:ext cx="3565323" cy="1907258"/>
        </p:xfrm>
        <a:graphic>
          <a:graphicData uri="http://schemas.openxmlformats.org/drawingml/2006/table">
            <a:tbl>
              <a:tblPr/>
              <a:tblGrid>
                <a:gridCol w="1188441">
                  <a:extLst>
                    <a:ext uri="{9D8B030D-6E8A-4147-A177-3AD203B41FA5}">
                      <a16:colId xmlns:a16="http://schemas.microsoft.com/office/drawing/2014/main" val="658401896"/>
                    </a:ext>
                  </a:extLst>
                </a:gridCol>
                <a:gridCol w="1188441">
                  <a:extLst>
                    <a:ext uri="{9D8B030D-6E8A-4147-A177-3AD203B41FA5}">
                      <a16:colId xmlns:a16="http://schemas.microsoft.com/office/drawing/2014/main" val="1471538413"/>
                    </a:ext>
                  </a:extLst>
                </a:gridCol>
                <a:gridCol w="1188441">
                  <a:extLst>
                    <a:ext uri="{9D8B030D-6E8A-4147-A177-3AD203B41FA5}">
                      <a16:colId xmlns:a16="http://schemas.microsoft.com/office/drawing/2014/main" val="493005096"/>
                    </a:ext>
                  </a:extLst>
                </a:gridCol>
              </a:tblGrid>
              <a:tr h="270302">
                <a:tc>
                  <a:txBody>
                    <a:bodyPr/>
                    <a:lstStyle/>
                    <a:p>
                      <a:pPr algn="l" fontAlgn="b"/>
                      <a:r>
                        <a:rPr lang="en-US" sz="400" b="0" i="0" u="none" strike="noStrike">
                          <a:solidFill>
                            <a:srgbClr val="000000"/>
                          </a:solidFill>
                          <a:effectLst/>
                          <a:latin typeface="Calibri" panose="020F0502020204030204" pitchFamily="34" charset="0"/>
                        </a:rPr>
                        <a:t>column</a:t>
                      </a:r>
                    </a:p>
                  </a:txBody>
                  <a:tcPr marL="3786" marR="3786" marT="3786" marB="0" anchor="b">
                    <a:lnL>
                      <a:noFill/>
                    </a:lnL>
                    <a:lnR>
                      <a:noFill/>
                    </a:lnR>
                    <a:lnT>
                      <a:noFill/>
                    </a:lnT>
                    <a:lnB>
                      <a:noFill/>
                    </a:lnB>
                  </a:tcPr>
                </a:tc>
                <a:tc>
                  <a:txBody>
                    <a:bodyPr/>
                    <a:lstStyle/>
                    <a:p>
                      <a:pPr algn="l" fontAlgn="b"/>
                      <a:r>
                        <a:rPr lang="en-US" sz="400" b="0" i="0" u="none" strike="noStrike" dirty="0" err="1">
                          <a:solidFill>
                            <a:srgbClr val="000000"/>
                          </a:solidFill>
                          <a:effectLst/>
                          <a:latin typeface="Calibri" panose="020F0502020204030204" pitchFamily="34" charset="0"/>
                        </a:rPr>
                        <a:t>percent_one_std_away_from_mean</a:t>
                      </a:r>
                      <a:endParaRPr lang="en-US" sz="400" b="0" i="0" u="none" strike="noStrike" dirty="0">
                        <a:solidFill>
                          <a:srgbClr val="000000"/>
                        </a:solidFill>
                        <a:effectLst/>
                        <a:latin typeface="Calibri" panose="020F0502020204030204" pitchFamily="34" charset="0"/>
                      </a:endParaRPr>
                    </a:p>
                  </a:txBody>
                  <a:tcPr marL="3786" marR="3786" marT="3786" marB="0" anchor="b">
                    <a:lnL>
                      <a:noFill/>
                    </a:lnL>
                    <a:lnR>
                      <a:noFill/>
                    </a:lnR>
                    <a:lnT>
                      <a:noFill/>
                    </a:lnT>
                    <a:lnB>
                      <a:noFill/>
                    </a:lnB>
                  </a:tcPr>
                </a:tc>
                <a:tc>
                  <a:txBody>
                    <a:bodyPr/>
                    <a:lstStyle/>
                    <a:p>
                      <a:pPr algn="l" fontAlgn="b"/>
                      <a:r>
                        <a:rPr lang="en-US" sz="400" b="0" i="0" u="none" strike="noStrike">
                          <a:solidFill>
                            <a:srgbClr val="000000"/>
                          </a:solidFill>
                          <a:effectLst/>
                          <a:latin typeface="Calibri" panose="020F0502020204030204" pitchFamily="34" charset="0"/>
                        </a:rPr>
                        <a:t>percent_two_std_away_from_mean</a:t>
                      </a:r>
                    </a:p>
                  </a:txBody>
                  <a:tcPr marL="3786" marR="3786" marT="3786" marB="0" anchor="b">
                    <a:lnL>
                      <a:noFill/>
                    </a:lnL>
                    <a:lnR>
                      <a:noFill/>
                    </a:lnR>
                    <a:lnT>
                      <a:noFill/>
                    </a:lnT>
                    <a:lnB>
                      <a:noFill/>
                    </a:lnB>
                  </a:tcPr>
                </a:tc>
                <a:extLst>
                  <a:ext uri="{0D108BD9-81ED-4DB2-BD59-A6C34878D82A}">
                    <a16:rowId xmlns:a16="http://schemas.microsoft.com/office/drawing/2014/main" val="255561877"/>
                  </a:ext>
                </a:extLst>
              </a:tr>
              <a:tr h="137044">
                <a:tc>
                  <a:txBody>
                    <a:bodyPr/>
                    <a:lstStyle/>
                    <a:p>
                      <a:pPr algn="l" fontAlgn="b"/>
                      <a:r>
                        <a:rPr lang="en-US" sz="400" b="0" i="0" u="none" strike="noStrike">
                          <a:solidFill>
                            <a:srgbClr val="000000"/>
                          </a:solidFill>
                          <a:effectLst/>
                          <a:latin typeface="Calibri" panose="020F0502020204030204" pitchFamily="34" charset="0"/>
                        </a:rPr>
                        <a:t>baseline value</a:t>
                      </a:r>
                    </a:p>
                  </a:txBody>
                  <a:tcPr marL="3786" marR="3786" marT="3786" marB="0" anchor="b">
                    <a:lnL>
                      <a:noFill/>
                    </a:lnL>
                    <a:lnR>
                      <a:noFill/>
                    </a:lnR>
                    <a:lnT>
                      <a:noFill/>
                    </a:lnT>
                    <a:lnB>
                      <a:noFill/>
                    </a:lnB>
                  </a:tcPr>
                </a:tc>
                <a:tc>
                  <a:txBody>
                    <a:bodyPr/>
                    <a:lstStyle/>
                    <a:p>
                      <a:pPr algn="r" fontAlgn="b"/>
                      <a:r>
                        <a:rPr lang="en-US" sz="400" b="0" i="0" u="none" strike="noStrike">
                          <a:solidFill>
                            <a:srgbClr val="000000"/>
                          </a:solidFill>
                          <a:effectLst/>
                          <a:latin typeface="Calibri" panose="020F0502020204030204" pitchFamily="34" charset="0"/>
                        </a:rPr>
                        <a:t>64.55277</a:t>
                      </a:r>
                    </a:p>
                  </a:txBody>
                  <a:tcPr marL="3786" marR="3786" marT="3786" marB="0" anchor="b">
                    <a:lnL>
                      <a:noFill/>
                    </a:lnL>
                    <a:lnR>
                      <a:noFill/>
                    </a:lnR>
                    <a:lnT>
                      <a:noFill/>
                    </a:lnT>
                    <a:lnB>
                      <a:noFill/>
                    </a:lnB>
                  </a:tcPr>
                </a:tc>
                <a:tc>
                  <a:txBody>
                    <a:bodyPr/>
                    <a:lstStyle/>
                    <a:p>
                      <a:pPr algn="r" fontAlgn="b"/>
                      <a:r>
                        <a:rPr lang="en-US" sz="400" b="0" i="0" u="none" strike="noStrike">
                          <a:solidFill>
                            <a:srgbClr val="000000"/>
                          </a:solidFill>
                          <a:effectLst/>
                          <a:latin typeface="Calibri" panose="020F0502020204030204" pitchFamily="34" charset="0"/>
                        </a:rPr>
                        <a:t>95.92996</a:t>
                      </a:r>
                    </a:p>
                  </a:txBody>
                  <a:tcPr marL="3786" marR="3786" marT="3786" marB="0" anchor="b">
                    <a:lnL>
                      <a:noFill/>
                    </a:lnL>
                    <a:lnR>
                      <a:noFill/>
                    </a:lnR>
                    <a:lnT>
                      <a:noFill/>
                    </a:lnT>
                    <a:lnB>
                      <a:noFill/>
                    </a:lnB>
                  </a:tcPr>
                </a:tc>
                <a:extLst>
                  <a:ext uri="{0D108BD9-81ED-4DB2-BD59-A6C34878D82A}">
                    <a16:rowId xmlns:a16="http://schemas.microsoft.com/office/drawing/2014/main" val="4036040051"/>
                  </a:ext>
                </a:extLst>
              </a:tr>
              <a:tr h="270302">
                <a:tc>
                  <a:txBody>
                    <a:bodyPr/>
                    <a:lstStyle/>
                    <a:p>
                      <a:pPr algn="l" fontAlgn="b"/>
                      <a:r>
                        <a:rPr lang="en-US" sz="400" b="0" i="0" u="none" strike="noStrike" dirty="0" err="1">
                          <a:solidFill>
                            <a:srgbClr val="000000"/>
                          </a:solidFill>
                          <a:effectLst/>
                          <a:latin typeface="Calibri" panose="020F0502020204030204" pitchFamily="34" charset="0"/>
                        </a:rPr>
                        <a:t>abnormal_short_term_variability</a:t>
                      </a:r>
                      <a:endParaRPr lang="en-US" sz="400" b="0" i="0" u="none" strike="noStrike" dirty="0">
                        <a:solidFill>
                          <a:srgbClr val="000000"/>
                        </a:solidFill>
                        <a:effectLst/>
                        <a:latin typeface="Calibri" panose="020F0502020204030204" pitchFamily="34" charset="0"/>
                      </a:endParaRPr>
                    </a:p>
                  </a:txBody>
                  <a:tcPr marL="3786" marR="3786" marT="3786" marB="0" anchor="b">
                    <a:lnL>
                      <a:noFill/>
                    </a:lnL>
                    <a:lnR>
                      <a:noFill/>
                    </a:lnR>
                    <a:lnT>
                      <a:noFill/>
                    </a:lnT>
                    <a:lnB>
                      <a:noFill/>
                    </a:lnB>
                  </a:tcPr>
                </a:tc>
                <a:tc>
                  <a:txBody>
                    <a:bodyPr/>
                    <a:lstStyle/>
                    <a:p>
                      <a:pPr algn="r" fontAlgn="b"/>
                      <a:r>
                        <a:rPr lang="en-US" sz="400" b="0" i="0" u="none" strike="noStrike">
                          <a:solidFill>
                            <a:srgbClr val="000000"/>
                          </a:solidFill>
                          <a:effectLst/>
                          <a:latin typeface="Calibri" panose="020F0502020204030204" pitchFamily="34" charset="0"/>
                        </a:rPr>
                        <a:t>67.34501</a:t>
                      </a:r>
                    </a:p>
                  </a:txBody>
                  <a:tcPr marL="3786" marR="3786" marT="3786" marB="0" anchor="b">
                    <a:lnL>
                      <a:noFill/>
                    </a:lnL>
                    <a:lnR>
                      <a:noFill/>
                    </a:lnR>
                    <a:lnT>
                      <a:noFill/>
                    </a:lnT>
                    <a:lnB>
                      <a:noFill/>
                    </a:lnB>
                  </a:tcPr>
                </a:tc>
                <a:tc>
                  <a:txBody>
                    <a:bodyPr/>
                    <a:lstStyle/>
                    <a:p>
                      <a:pPr algn="r" fontAlgn="b"/>
                      <a:r>
                        <a:rPr lang="en-US" sz="400" b="0" i="0" u="none" strike="noStrike" dirty="0">
                          <a:solidFill>
                            <a:srgbClr val="000000"/>
                          </a:solidFill>
                          <a:effectLst/>
                          <a:latin typeface="Calibri" panose="020F0502020204030204" pitchFamily="34" charset="0"/>
                        </a:rPr>
                        <a:t>96.78183</a:t>
                      </a:r>
                    </a:p>
                  </a:txBody>
                  <a:tcPr marL="3786" marR="3786" marT="3786" marB="0" anchor="b">
                    <a:lnL>
                      <a:noFill/>
                    </a:lnL>
                    <a:lnR>
                      <a:noFill/>
                    </a:lnR>
                    <a:lnT>
                      <a:noFill/>
                    </a:lnT>
                    <a:lnB>
                      <a:noFill/>
                    </a:lnB>
                  </a:tcPr>
                </a:tc>
                <a:extLst>
                  <a:ext uri="{0D108BD9-81ED-4DB2-BD59-A6C34878D82A}">
                    <a16:rowId xmlns:a16="http://schemas.microsoft.com/office/drawing/2014/main" val="2284252722"/>
                  </a:ext>
                </a:extLst>
              </a:tr>
              <a:tr h="270302">
                <a:tc>
                  <a:txBody>
                    <a:bodyPr/>
                    <a:lstStyle/>
                    <a:p>
                      <a:pPr algn="l" fontAlgn="b"/>
                      <a:r>
                        <a:rPr lang="en-US" sz="400" b="0" i="0" u="none" strike="noStrike">
                          <a:solidFill>
                            <a:srgbClr val="000000"/>
                          </a:solidFill>
                          <a:effectLst/>
                          <a:latin typeface="Calibri" panose="020F0502020204030204" pitchFamily="34" charset="0"/>
                        </a:rPr>
                        <a:t>mean_value_of_short_term_variability</a:t>
                      </a:r>
                    </a:p>
                  </a:txBody>
                  <a:tcPr marL="3786" marR="3786" marT="3786" marB="0" anchor="b">
                    <a:lnL>
                      <a:noFill/>
                    </a:lnL>
                    <a:lnR>
                      <a:noFill/>
                    </a:lnR>
                    <a:lnT>
                      <a:noFill/>
                    </a:lnT>
                    <a:lnB>
                      <a:noFill/>
                    </a:lnB>
                  </a:tcPr>
                </a:tc>
                <a:tc>
                  <a:txBody>
                    <a:bodyPr/>
                    <a:lstStyle/>
                    <a:p>
                      <a:pPr algn="r" fontAlgn="b"/>
                      <a:r>
                        <a:rPr lang="en-US" sz="400" b="0" i="0" u="none" strike="noStrike">
                          <a:solidFill>
                            <a:srgbClr val="000000"/>
                          </a:solidFill>
                          <a:effectLst/>
                          <a:latin typeface="Calibri" panose="020F0502020204030204" pitchFamily="34" charset="0"/>
                        </a:rPr>
                        <a:t>67.58164</a:t>
                      </a:r>
                    </a:p>
                  </a:txBody>
                  <a:tcPr marL="3786" marR="3786" marT="3786" marB="0" anchor="b">
                    <a:lnL>
                      <a:noFill/>
                    </a:lnL>
                    <a:lnR>
                      <a:noFill/>
                    </a:lnR>
                    <a:lnT>
                      <a:noFill/>
                    </a:lnT>
                    <a:lnB>
                      <a:noFill/>
                    </a:lnB>
                  </a:tcPr>
                </a:tc>
                <a:tc>
                  <a:txBody>
                    <a:bodyPr/>
                    <a:lstStyle/>
                    <a:p>
                      <a:pPr algn="r" fontAlgn="b"/>
                      <a:r>
                        <a:rPr lang="en-US" sz="400" b="0" i="0" u="none" strike="noStrike">
                          <a:solidFill>
                            <a:srgbClr val="000000"/>
                          </a:solidFill>
                          <a:effectLst/>
                          <a:latin typeface="Calibri" panose="020F0502020204030204" pitchFamily="34" charset="0"/>
                        </a:rPr>
                        <a:t>96.49787</a:t>
                      </a:r>
                    </a:p>
                  </a:txBody>
                  <a:tcPr marL="3786" marR="3786" marT="3786" marB="0" anchor="b">
                    <a:lnL>
                      <a:noFill/>
                    </a:lnL>
                    <a:lnR>
                      <a:noFill/>
                    </a:lnR>
                    <a:lnT>
                      <a:noFill/>
                    </a:lnT>
                    <a:lnB>
                      <a:noFill/>
                    </a:lnB>
                  </a:tcPr>
                </a:tc>
                <a:extLst>
                  <a:ext uri="{0D108BD9-81ED-4DB2-BD59-A6C34878D82A}">
                    <a16:rowId xmlns:a16="http://schemas.microsoft.com/office/drawing/2014/main" val="457341592"/>
                  </a:ext>
                </a:extLst>
              </a:tr>
              <a:tr h="137044">
                <a:tc>
                  <a:txBody>
                    <a:bodyPr/>
                    <a:lstStyle/>
                    <a:p>
                      <a:pPr algn="l" fontAlgn="b"/>
                      <a:r>
                        <a:rPr lang="en-US" sz="400" b="0" i="0" u="none" strike="noStrike" dirty="0" err="1">
                          <a:solidFill>
                            <a:srgbClr val="000000"/>
                          </a:solidFill>
                          <a:effectLst/>
                          <a:latin typeface="Calibri" panose="020F0502020204030204" pitchFamily="34" charset="0"/>
                        </a:rPr>
                        <a:t>histogram_width</a:t>
                      </a:r>
                      <a:endParaRPr lang="en-US" sz="400" b="0" i="0" u="none" strike="noStrike" dirty="0">
                        <a:solidFill>
                          <a:srgbClr val="000000"/>
                        </a:solidFill>
                        <a:effectLst/>
                        <a:latin typeface="Calibri" panose="020F0502020204030204" pitchFamily="34" charset="0"/>
                      </a:endParaRPr>
                    </a:p>
                  </a:txBody>
                  <a:tcPr marL="3786" marR="3786" marT="3786" marB="0" anchor="b">
                    <a:lnL>
                      <a:noFill/>
                    </a:lnL>
                    <a:lnR>
                      <a:noFill/>
                    </a:lnR>
                    <a:lnT>
                      <a:noFill/>
                    </a:lnT>
                    <a:lnB>
                      <a:noFill/>
                    </a:lnB>
                  </a:tcPr>
                </a:tc>
                <a:tc>
                  <a:txBody>
                    <a:bodyPr/>
                    <a:lstStyle/>
                    <a:p>
                      <a:pPr algn="r" fontAlgn="b"/>
                      <a:r>
                        <a:rPr lang="en-US" sz="400" b="0" i="0" u="none" strike="noStrike" dirty="0">
                          <a:solidFill>
                            <a:srgbClr val="000000"/>
                          </a:solidFill>
                          <a:effectLst/>
                          <a:latin typeface="Calibri" panose="020F0502020204030204" pitchFamily="34" charset="0"/>
                        </a:rPr>
                        <a:t>67.62896</a:t>
                      </a:r>
                    </a:p>
                  </a:txBody>
                  <a:tcPr marL="3786" marR="3786" marT="3786" marB="0" anchor="b">
                    <a:lnL>
                      <a:noFill/>
                    </a:lnL>
                    <a:lnR>
                      <a:noFill/>
                    </a:lnR>
                    <a:lnT>
                      <a:noFill/>
                    </a:lnT>
                    <a:lnB>
                      <a:noFill/>
                    </a:lnB>
                  </a:tcPr>
                </a:tc>
                <a:tc>
                  <a:txBody>
                    <a:bodyPr/>
                    <a:lstStyle/>
                    <a:p>
                      <a:pPr algn="r" fontAlgn="b"/>
                      <a:r>
                        <a:rPr lang="en-US" sz="400" b="0" i="0" u="none" strike="noStrike" dirty="0">
                          <a:solidFill>
                            <a:srgbClr val="000000"/>
                          </a:solidFill>
                          <a:effectLst/>
                          <a:latin typeface="Calibri" panose="020F0502020204030204" pitchFamily="34" charset="0"/>
                        </a:rPr>
                        <a:t>95.88263</a:t>
                      </a:r>
                    </a:p>
                  </a:txBody>
                  <a:tcPr marL="3786" marR="3786" marT="3786" marB="0" anchor="b">
                    <a:lnL>
                      <a:noFill/>
                    </a:lnL>
                    <a:lnR>
                      <a:noFill/>
                    </a:lnR>
                    <a:lnT>
                      <a:noFill/>
                    </a:lnT>
                    <a:lnB>
                      <a:noFill/>
                    </a:lnB>
                  </a:tcPr>
                </a:tc>
                <a:extLst>
                  <a:ext uri="{0D108BD9-81ED-4DB2-BD59-A6C34878D82A}">
                    <a16:rowId xmlns:a16="http://schemas.microsoft.com/office/drawing/2014/main" val="2590227657"/>
                  </a:ext>
                </a:extLst>
              </a:tr>
              <a:tr h="137044">
                <a:tc>
                  <a:txBody>
                    <a:bodyPr/>
                    <a:lstStyle/>
                    <a:p>
                      <a:pPr algn="l" fontAlgn="b"/>
                      <a:r>
                        <a:rPr lang="en-US" sz="400" b="0" i="0" u="none" strike="noStrike">
                          <a:solidFill>
                            <a:srgbClr val="000000"/>
                          </a:solidFill>
                          <a:effectLst/>
                          <a:latin typeface="Calibri" panose="020F0502020204030204" pitchFamily="34" charset="0"/>
                        </a:rPr>
                        <a:t>histogram_min</a:t>
                      </a:r>
                    </a:p>
                  </a:txBody>
                  <a:tcPr marL="3786" marR="3786" marT="3786" marB="0" anchor="b">
                    <a:lnL>
                      <a:noFill/>
                    </a:lnL>
                    <a:lnR>
                      <a:noFill/>
                    </a:lnR>
                    <a:lnT>
                      <a:noFill/>
                    </a:lnT>
                    <a:lnB>
                      <a:noFill/>
                    </a:lnB>
                  </a:tcPr>
                </a:tc>
                <a:tc>
                  <a:txBody>
                    <a:bodyPr/>
                    <a:lstStyle/>
                    <a:p>
                      <a:pPr algn="r" fontAlgn="b"/>
                      <a:r>
                        <a:rPr lang="en-US" sz="400" b="0" i="0" u="none" strike="noStrike">
                          <a:solidFill>
                            <a:srgbClr val="000000"/>
                          </a:solidFill>
                          <a:effectLst/>
                          <a:latin typeface="Calibri" panose="020F0502020204030204" pitchFamily="34" charset="0"/>
                        </a:rPr>
                        <a:t>58.49503</a:t>
                      </a:r>
                    </a:p>
                  </a:txBody>
                  <a:tcPr marL="3786" marR="3786" marT="3786" marB="0" anchor="b">
                    <a:lnL>
                      <a:noFill/>
                    </a:lnL>
                    <a:lnR>
                      <a:noFill/>
                    </a:lnR>
                    <a:lnT>
                      <a:noFill/>
                    </a:lnT>
                    <a:lnB>
                      <a:noFill/>
                    </a:lnB>
                  </a:tcPr>
                </a:tc>
                <a:tc>
                  <a:txBody>
                    <a:bodyPr/>
                    <a:lstStyle/>
                    <a:p>
                      <a:pPr algn="r" fontAlgn="b"/>
                      <a:r>
                        <a:rPr lang="en-US" sz="400" b="0" i="0" u="none" strike="noStrike">
                          <a:solidFill>
                            <a:srgbClr val="000000"/>
                          </a:solidFill>
                          <a:effectLst/>
                          <a:latin typeface="Calibri" panose="020F0502020204030204" pitchFamily="34" charset="0"/>
                        </a:rPr>
                        <a:t>100</a:t>
                      </a:r>
                    </a:p>
                  </a:txBody>
                  <a:tcPr marL="3786" marR="3786" marT="3786" marB="0" anchor="b">
                    <a:lnL>
                      <a:noFill/>
                    </a:lnL>
                    <a:lnR>
                      <a:noFill/>
                    </a:lnR>
                    <a:lnT>
                      <a:noFill/>
                    </a:lnT>
                    <a:lnB>
                      <a:noFill/>
                    </a:lnB>
                  </a:tcPr>
                </a:tc>
                <a:extLst>
                  <a:ext uri="{0D108BD9-81ED-4DB2-BD59-A6C34878D82A}">
                    <a16:rowId xmlns:a16="http://schemas.microsoft.com/office/drawing/2014/main" val="3662435496"/>
                  </a:ext>
                </a:extLst>
              </a:tr>
              <a:tr h="137044">
                <a:tc>
                  <a:txBody>
                    <a:bodyPr/>
                    <a:lstStyle/>
                    <a:p>
                      <a:pPr algn="l" fontAlgn="b"/>
                      <a:r>
                        <a:rPr lang="en-US" sz="400" b="0" i="0" u="none" strike="noStrike">
                          <a:solidFill>
                            <a:srgbClr val="000000"/>
                          </a:solidFill>
                          <a:effectLst/>
                          <a:latin typeface="Calibri" panose="020F0502020204030204" pitchFamily="34" charset="0"/>
                        </a:rPr>
                        <a:t>histogram_max</a:t>
                      </a:r>
                    </a:p>
                  </a:txBody>
                  <a:tcPr marL="3786" marR="3786" marT="3786" marB="0" anchor="b">
                    <a:lnL>
                      <a:noFill/>
                    </a:lnL>
                    <a:lnR>
                      <a:noFill/>
                    </a:lnR>
                    <a:lnT>
                      <a:noFill/>
                    </a:lnT>
                    <a:lnB>
                      <a:noFill/>
                    </a:lnB>
                  </a:tcPr>
                </a:tc>
                <a:tc>
                  <a:txBody>
                    <a:bodyPr/>
                    <a:lstStyle/>
                    <a:p>
                      <a:pPr algn="r" fontAlgn="b"/>
                      <a:r>
                        <a:rPr lang="en-US" sz="400" b="0" i="0" u="none" strike="noStrike">
                          <a:solidFill>
                            <a:srgbClr val="000000"/>
                          </a:solidFill>
                          <a:effectLst/>
                          <a:latin typeface="Calibri" panose="020F0502020204030204" pitchFamily="34" charset="0"/>
                        </a:rPr>
                        <a:t>68.14955</a:t>
                      </a:r>
                    </a:p>
                  </a:txBody>
                  <a:tcPr marL="3786" marR="3786" marT="3786" marB="0" anchor="b">
                    <a:lnL>
                      <a:noFill/>
                    </a:lnL>
                    <a:lnR>
                      <a:noFill/>
                    </a:lnR>
                    <a:lnT>
                      <a:noFill/>
                    </a:lnT>
                    <a:lnB>
                      <a:noFill/>
                    </a:lnB>
                  </a:tcPr>
                </a:tc>
                <a:tc>
                  <a:txBody>
                    <a:bodyPr/>
                    <a:lstStyle/>
                    <a:p>
                      <a:pPr algn="r" fontAlgn="b"/>
                      <a:r>
                        <a:rPr lang="en-US" sz="400" b="0" i="0" u="none" strike="noStrike">
                          <a:solidFill>
                            <a:srgbClr val="000000"/>
                          </a:solidFill>
                          <a:effectLst/>
                          <a:latin typeface="Calibri" panose="020F0502020204030204" pitchFamily="34" charset="0"/>
                        </a:rPr>
                        <a:t>96.63985</a:t>
                      </a:r>
                    </a:p>
                  </a:txBody>
                  <a:tcPr marL="3786" marR="3786" marT="3786" marB="0" anchor="b">
                    <a:lnL>
                      <a:noFill/>
                    </a:lnL>
                    <a:lnR>
                      <a:noFill/>
                    </a:lnR>
                    <a:lnT>
                      <a:noFill/>
                    </a:lnT>
                    <a:lnB>
                      <a:noFill/>
                    </a:lnB>
                  </a:tcPr>
                </a:tc>
                <a:extLst>
                  <a:ext uri="{0D108BD9-81ED-4DB2-BD59-A6C34878D82A}">
                    <a16:rowId xmlns:a16="http://schemas.microsoft.com/office/drawing/2014/main" val="2238768610"/>
                  </a:ext>
                </a:extLst>
              </a:tr>
              <a:tr h="137044">
                <a:tc>
                  <a:txBody>
                    <a:bodyPr/>
                    <a:lstStyle/>
                    <a:p>
                      <a:pPr algn="l" fontAlgn="b"/>
                      <a:r>
                        <a:rPr lang="en-US" sz="400" b="0" i="0" u="none" strike="noStrike" dirty="0" err="1">
                          <a:solidFill>
                            <a:srgbClr val="000000"/>
                          </a:solidFill>
                          <a:effectLst/>
                          <a:latin typeface="Calibri" panose="020F0502020204030204" pitchFamily="34" charset="0"/>
                        </a:rPr>
                        <a:t>histogram_mode</a:t>
                      </a:r>
                      <a:endParaRPr lang="en-US" sz="400" b="0" i="0" u="none" strike="noStrike" dirty="0">
                        <a:solidFill>
                          <a:srgbClr val="000000"/>
                        </a:solidFill>
                        <a:effectLst/>
                        <a:latin typeface="Calibri" panose="020F0502020204030204" pitchFamily="34" charset="0"/>
                      </a:endParaRPr>
                    </a:p>
                  </a:txBody>
                  <a:tcPr marL="3786" marR="3786" marT="3786" marB="0" anchor="b">
                    <a:lnL>
                      <a:noFill/>
                    </a:lnL>
                    <a:lnR>
                      <a:noFill/>
                    </a:lnR>
                    <a:lnT>
                      <a:noFill/>
                    </a:lnT>
                    <a:lnB>
                      <a:noFill/>
                    </a:lnB>
                  </a:tcPr>
                </a:tc>
                <a:tc>
                  <a:txBody>
                    <a:bodyPr/>
                    <a:lstStyle/>
                    <a:p>
                      <a:pPr algn="r" fontAlgn="b"/>
                      <a:r>
                        <a:rPr lang="en-US" sz="400" b="0" i="0" u="none" strike="noStrike" dirty="0">
                          <a:solidFill>
                            <a:srgbClr val="000000"/>
                          </a:solidFill>
                          <a:effectLst/>
                          <a:latin typeface="Calibri" panose="020F0502020204030204" pitchFamily="34" charset="0"/>
                        </a:rPr>
                        <a:t>80.0284</a:t>
                      </a:r>
                    </a:p>
                  </a:txBody>
                  <a:tcPr marL="3786" marR="3786" marT="3786" marB="0" anchor="b">
                    <a:lnL>
                      <a:noFill/>
                    </a:lnL>
                    <a:lnR>
                      <a:noFill/>
                    </a:lnR>
                    <a:lnT>
                      <a:noFill/>
                    </a:lnT>
                    <a:lnB>
                      <a:noFill/>
                    </a:lnB>
                  </a:tcPr>
                </a:tc>
                <a:tc>
                  <a:txBody>
                    <a:bodyPr/>
                    <a:lstStyle/>
                    <a:p>
                      <a:pPr algn="r" fontAlgn="b"/>
                      <a:r>
                        <a:rPr lang="en-US" sz="400" b="0" i="0" u="none" strike="noStrike" dirty="0">
                          <a:solidFill>
                            <a:srgbClr val="000000"/>
                          </a:solidFill>
                          <a:effectLst/>
                          <a:latin typeface="Calibri" panose="020F0502020204030204" pitchFamily="34" charset="0"/>
                        </a:rPr>
                        <a:t>96.40322</a:t>
                      </a:r>
                    </a:p>
                  </a:txBody>
                  <a:tcPr marL="3786" marR="3786" marT="3786" marB="0" anchor="b">
                    <a:lnL>
                      <a:noFill/>
                    </a:lnL>
                    <a:lnR>
                      <a:noFill/>
                    </a:lnR>
                    <a:lnT>
                      <a:noFill/>
                    </a:lnT>
                    <a:lnB>
                      <a:noFill/>
                    </a:lnB>
                  </a:tcPr>
                </a:tc>
                <a:extLst>
                  <a:ext uri="{0D108BD9-81ED-4DB2-BD59-A6C34878D82A}">
                    <a16:rowId xmlns:a16="http://schemas.microsoft.com/office/drawing/2014/main" val="2837355040"/>
                  </a:ext>
                </a:extLst>
              </a:tr>
              <a:tr h="137044">
                <a:tc>
                  <a:txBody>
                    <a:bodyPr/>
                    <a:lstStyle/>
                    <a:p>
                      <a:pPr algn="l" fontAlgn="b"/>
                      <a:r>
                        <a:rPr lang="en-US" sz="400" b="0" i="0" u="none" strike="noStrike">
                          <a:solidFill>
                            <a:srgbClr val="000000"/>
                          </a:solidFill>
                          <a:effectLst/>
                          <a:latin typeface="Calibri" panose="020F0502020204030204" pitchFamily="34" charset="0"/>
                        </a:rPr>
                        <a:t>histogram_mean</a:t>
                      </a:r>
                    </a:p>
                  </a:txBody>
                  <a:tcPr marL="3786" marR="3786" marT="3786" marB="0" anchor="b">
                    <a:lnL>
                      <a:noFill/>
                    </a:lnL>
                    <a:lnR>
                      <a:noFill/>
                    </a:lnR>
                    <a:lnT>
                      <a:noFill/>
                    </a:lnT>
                    <a:lnB>
                      <a:noFill/>
                    </a:lnB>
                  </a:tcPr>
                </a:tc>
                <a:tc>
                  <a:txBody>
                    <a:bodyPr/>
                    <a:lstStyle/>
                    <a:p>
                      <a:pPr algn="r" fontAlgn="b"/>
                      <a:r>
                        <a:rPr lang="en-US" sz="400" b="0" i="0" u="none" strike="noStrike">
                          <a:solidFill>
                            <a:srgbClr val="000000"/>
                          </a:solidFill>
                          <a:effectLst/>
                          <a:latin typeface="Calibri" panose="020F0502020204030204" pitchFamily="34" charset="0"/>
                        </a:rPr>
                        <a:t>74.25461</a:t>
                      </a:r>
                    </a:p>
                  </a:txBody>
                  <a:tcPr marL="3786" marR="3786" marT="3786" marB="0" anchor="b">
                    <a:lnL>
                      <a:noFill/>
                    </a:lnL>
                    <a:lnR>
                      <a:noFill/>
                    </a:lnR>
                    <a:lnT>
                      <a:noFill/>
                    </a:lnT>
                    <a:lnB>
                      <a:noFill/>
                    </a:lnB>
                  </a:tcPr>
                </a:tc>
                <a:tc>
                  <a:txBody>
                    <a:bodyPr/>
                    <a:lstStyle/>
                    <a:p>
                      <a:pPr algn="r" fontAlgn="b"/>
                      <a:r>
                        <a:rPr lang="en-US" sz="400" b="0" i="0" u="none" strike="noStrike">
                          <a:solidFill>
                            <a:srgbClr val="000000"/>
                          </a:solidFill>
                          <a:effectLst/>
                          <a:latin typeface="Calibri" panose="020F0502020204030204" pitchFamily="34" charset="0"/>
                        </a:rPr>
                        <a:t>95.4567</a:t>
                      </a:r>
                    </a:p>
                  </a:txBody>
                  <a:tcPr marL="3786" marR="3786" marT="3786" marB="0" anchor="b">
                    <a:lnL>
                      <a:noFill/>
                    </a:lnL>
                    <a:lnR>
                      <a:noFill/>
                    </a:lnR>
                    <a:lnT>
                      <a:noFill/>
                    </a:lnT>
                    <a:lnB>
                      <a:noFill/>
                    </a:lnB>
                  </a:tcPr>
                </a:tc>
                <a:extLst>
                  <a:ext uri="{0D108BD9-81ED-4DB2-BD59-A6C34878D82A}">
                    <a16:rowId xmlns:a16="http://schemas.microsoft.com/office/drawing/2014/main" val="3107531019"/>
                  </a:ext>
                </a:extLst>
              </a:tr>
              <a:tr h="137044">
                <a:tc>
                  <a:txBody>
                    <a:bodyPr/>
                    <a:lstStyle/>
                    <a:p>
                      <a:pPr algn="l" fontAlgn="b"/>
                      <a:r>
                        <a:rPr lang="en-US" sz="400" b="0" i="0" u="none" strike="noStrike">
                          <a:solidFill>
                            <a:srgbClr val="000000"/>
                          </a:solidFill>
                          <a:effectLst/>
                          <a:latin typeface="Calibri" panose="020F0502020204030204" pitchFamily="34" charset="0"/>
                        </a:rPr>
                        <a:t>histogram_median</a:t>
                      </a:r>
                    </a:p>
                  </a:txBody>
                  <a:tcPr marL="3786" marR="3786" marT="3786" marB="0" anchor="b">
                    <a:lnL>
                      <a:noFill/>
                    </a:lnL>
                    <a:lnR>
                      <a:noFill/>
                    </a:lnR>
                    <a:lnT>
                      <a:noFill/>
                    </a:lnT>
                    <a:lnB>
                      <a:noFill/>
                    </a:lnB>
                  </a:tcPr>
                </a:tc>
                <a:tc>
                  <a:txBody>
                    <a:bodyPr/>
                    <a:lstStyle/>
                    <a:p>
                      <a:pPr algn="r" fontAlgn="b"/>
                      <a:r>
                        <a:rPr lang="en-US" sz="400" b="0" i="0" u="none" strike="noStrike">
                          <a:solidFill>
                            <a:srgbClr val="000000"/>
                          </a:solidFill>
                          <a:effectLst/>
                          <a:latin typeface="Calibri" panose="020F0502020204030204" pitchFamily="34" charset="0"/>
                        </a:rPr>
                        <a:t>71.88831</a:t>
                      </a:r>
                    </a:p>
                  </a:txBody>
                  <a:tcPr marL="3786" marR="3786" marT="3786" marB="0" anchor="b">
                    <a:lnL>
                      <a:noFill/>
                    </a:lnL>
                    <a:lnR>
                      <a:noFill/>
                    </a:lnR>
                    <a:lnT>
                      <a:noFill/>
                    </a:lnT>
                    <a:lnB>
                      <a:noFill/>
                    </a:lnB>
                  </a:tcPr>
                </a:tc>
                <a:tc>
                  <a:txBody>
                    <a:bodyPr/>
                    <a:lstStyle/>
                    <a:p>
                      <a:pPr algn="r" fontAlgn="b"/>
                      <a:r>
                        <a:rPr lang="en-US" sz="400" b="0" i="0" u="none" strike="noStrike">
                          <a:solidFill>
                            <a:srgbClr val="000000"/>
                          </a:solidFill>
                          <a:effectLst/>
                          <a:latin typeface="Calibri" panose="020F0502020204030204" pitchFamily="34" charset="0"/>
                        </a:rPr>
                        <a:t>95.78798</a:t>
                      </a:r>
                    </a:p>
                  </a:txBody>
                  <a:tcPr marL="3786" marR="3786" marT="3786" marB="0" anchor="b">
                    <a:lnL>
                      <a:noFill/>
                    </a:lnL>
                    <a:lnR>
                      <a:noFill/>
                    </a:lnR>
                    <a:lnT>
                      <a:noFill/>
                    </a:lnT>
                    <a:lnB>
                      <a:noFill/>
                    </a:lnB>
                  </a:tcPr>
                </a:tc>
                <a:extLst>
                  <a:ext uri="{0D108BD9-81ED-4DB2-BD59-A6C34878D82A}">
                    <a16:rowId xmlns:a16="http://schemas.microsoft.com/office/drawing/2014/main" val="2201345950"/>
                  </a:ext>
                </a:extLst>
              </a:tr>
              <a:tr h="137044">
                <a:tc>
                  <a:txBody>
                    <a:bodyPr/>
                    <a:lstStyle/>
                    <a:p>
                      <a:pPr algn="l" fontAlgn="b"/>
                      <a:r>
                        <a:rPr lang="en-US" sz="400" b="0" i="0" u="none" strike="noStrike" dirty="0" err="1">
                          <a:solidFill>
                            <a:srgbClr val="000000"/>
                          </a:solidFill>
                          <a:effectLst/>
                          <a:latin typeface="Calibri" panose="020F0502020204030204" pitchFamily="34" charset="0"/>
                        </a:rPr>
                        <a:t>fetal_health</a:t>
                      </a:r>
                      <a:endParaRPr lang="en-US" sz="400" b="0" i="0" u="none" strike="noStrike" dirty="0">
                        <a:solidFill>
                          <a:srgbClr val="000000"/>
                        </a:solidFill>
                        <a:effectLst/>
                        <a:latin typeface="Calibri" panose="020F0502020204030204" pitchFamily="34" charset="0"/>
                      </a:endParaRPr>
                    </a:p>
                  </a:txBody>
                  <a:tcPr marL="3786" marR="3786" marT="3786" marB="0" anchor="b">
                    <a:lnL>
                      <a:noFill/>
                    </a:lnL>
                    <a:lnR>
                      <a:noFill/>
                    </a:lnR>
                    <a:lnT>
                      <a:noFill/>
                    </a:lnT>
                    <a:lnB>
                      <a:noFill/>
                    </a:lnB>
                  </a:tcPr>
                </a:tc>
                <a:tc>
                  <a:txBody>
                    <a:bodyPr/>
                    <a:lstStyle/>
                    <a:p>
                      <a:pPr algn="r" fontAlgn="b"/>
                      <a:r>
                        <a:rPr lang="en-US" sz="400" b="0" i="0" u="none" strike="noStrike">
                          <a:solidFill>
                            <a:srgbClr val="000000"/>
                          </a:solidFill>
                          <a:effectLst/>
                          <a:latin typeface="Calibri" panose="020F0502020204030204" pitchFamily="34" charset="0"/>
                        </a:rPr>
                        <a:t>77.89872</a:t>
                      </a:r>
                    </a:p>
                  </a:txBody>
                  <a:tcPr marL="3786" marR="3786" marT="3786" marB="0" anchor="b">
                    <a:lnL>
                      <a:noFill/>
                    </a:lnL>
                    <a:lnR>
                      <a:noFill/>
                    </a:lnR>
                    <a:lnT>
                      <a:noFill/>
                    </a:lnT>
                    <a:lnB>
                      <a:noFill/>
                    </a:lnB>
                  </a:tcPr>
                </a:tc>
                <a:tc>
                  <a:txBody>
                    <a:bodyPr/>
                    <a:lstStyle/>
                    <a:p>
                      <a:pPr algn="r" fontAlgn="b"/>
                      <a:r>
                        <a:rPr lang="en-US" sz="400" b="0" i="0" u="none" strike="noStrike" dirty="0">
                          <a:solidFill>
                            <a:srgbClr val="000000"/>
                          </a:solidFill>
                          <a:effectLst/>
                          <a:latin typeface="Calibri" panose="020F0502020204030204" pitchFamily="34" charset="0"/>
                        </a:rPr>
                        <a:t>91.71794</a:t>
                      </a:r>
                    </a:p>
                  </a:txBody>
                  <a:tcPr marL="3786" marR="3786" marT="3786" marB="0" anchor="b">
                    <a:lnL>
                      <a:noFill/>
                    </a:lnL>
                    <a:lnR>
                      <a:noFill/>
                    </a:lnR>
                    <a:lnT>
                      <a:noFill/>
                    </a:lnT>
                    <a:lnB>
                      <a:noFill/>
                    </a:lnB>
                  </a:tcPr>
                </a:tc>
                <a:extLst>
                  <a:ext uri="{0D108BD9-81ED-4DB2-BD59-A6C34878D82A}">
                    <a16:rowId xmlns:a16="http://schemas.microsoft.com/office/drawing/2014/main" val="1675816752"/>
                  </a:ext>
                </a:extLst>
              </a:tr>
            </a:tbl>
          </a:graphicData>
        </a:graphic>
      </p:graphicFrame>
    </p:spTree>
    <p:extLst>
      <p:ext uri="{BB962C8B-B14F-4D97-AF65-F5344CB8AC3E}">
        <p14:creationId xmlns:p14="http://schemas.microsoft.com/office/powerpoint/2010/main" val="29852341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27025"/>
          </a:xfrm>
        </p:spPr>
        <p:txBody>
          <a:bodyPr>
            <a:normAutofit fontScale="90000"/>
          </a:bodyPr>
          <a:lstStyle/>
          <a:p>
            <a:r>
              <a:rPr lang="en-US" dirty="0" smtClean="0"/>
              <a:t>Dimensionality Reduction</a:t>
            </a:r>
            <a:endParaRPr lang="en-US" dirty="0"/>
          </a:p>
        </p:txBody>
      </p:sp>
      <p:sp>
        <p:nvSpPr>
          <p:cNvPr id="3" name="Content Placeholder 2"/>
          <p:cNvSpPr>
            <a:spLocks noGrp="1"/>
          </p:cNvSpPr>
          <p:nvPr>
            <p:ph idx="1"/>
          </p:nvPr>
        </p:nvSpPr>
        <p:spPr>
          <a:xfrm>
            <a:off x="838200" y="825500"/>
            <a:ext cx="10515600" cy="5776636"/>
          </a:xfrm>
        </p:spPr>
        <p:txBody>
          <a:bodyPr/>
          <a:lstStyle/>
          <a:p>
            <a:pPr marL="0" indent="0">
              <a:buNone/>
            </a:pPr>
            <a:r>
              <a:rPr lang="en-US" dirty="0" smtClean="0"/>
              <a:t>Different techniques were tested for dimensionality reduction and their effect assessed on the model accuracy:</a:t>
            </a:r>
          </a:p>
          <a:p>
            <a:r>
              <a:rPr lang="en-US" dirty="0" smtClean="0"/>
              <a:t>Factor Analysis</a:t>
            </a:r>
          </a:p>
          <a:p>
            <a:r>
              <a:rPr lang="en-US" dirty="0" smtClean="0"/>
              <a:t>Feature Importance</a:t>
            </a:r>
          </a:p>
          <a:p>
            <a:endParaRPr lang="en-US" dirty="0"/>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17476965"/>
              </p:ext>
            </p:extLst>
          </p:nvPr>
        </p:nvGraphicFramePr>
        <p:xfrm>
          <a:off x="1884727" y="3739526"/>
          <a:ext cx="3048000" cy="1487805"/>
        </p:xfrm>
        <a:graphic>
          <a:graphicData uri="http://schemas.openxmlformats.org/drawingml/2006/table">
            <a:tbl>
              <a:tblPr/>
              <a:tblGrid>
                <a:gridCol w="609600">
                  <a:extLst>
                    <a:ext uri="{9D8B030D-6E8A-4147-A177-3AD203B41FA5}">
                      <a16:colId xmlns:a16="http://schemas.microsoft.com/office/drawing/2014/main" val="561713995"/>
                    </a:ext>
                  </a:extLst>
                </a:gridCol>
                <a:gridCol w="609600">
                  <a:extLst>
                    <a:ext uri="{9D8B030D-6E8A-4147-A177-3AD203B41FA5}">
                      <a16:colId xmlns:a16="http://schemas.microsoft.com/office/drawing/2014/main" val="3895646415"/>
                    </a:ext>
                  </a:extLst>
                </a:gridCol>
                <a:gridCol w="609600">
                  <a:extLst>
                    <a:ext uri="{9D8B030D-6E8A-4147-A177-3AD203B41FA5}">
                      <a16:colId xmlns:a16="http://schemas.microsoft.com/office/drawing/2014/main" val="2651762046"/>
                    </a:ext>
                  </a:extLst>
                </a:gridCol>
                <a:gridCol w="609600">
                  <a:extLst>
                    <a:ext uri="{9D8B030D-6E8A-4147-A177-3AD203B41FA5}">
                      <a16:colId xmlns:a16="http://schemas.microsoft.com/office/drawing/2014/main" val="1760922045"/>
                    </a:ext>
                  </a:extLst>
                </a:gridCol>
                <a:gridCol w="609600">
                  <a:extLst>
                    <a:ext uri="{9D8B030D-6E8A-4147-A177-3AD203B41FA5}">
                      <a16:colId xmlns:a16="http://schemas.microsoft.com/office/drawing/2014/main" val="3488153555"/>
                    </a:ext>
                  </a:extLst>
                </a:gridCol>
              </a:tblGrid>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precision</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recall</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f1-score</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support</a:t>
                      </a:r>
                    </a:p>
                  </a:txBody>
                  <a:tcPr marL="9525" marR="9525" marT="9525" marB="0" anchor="b">
                    <a:lnL>
                      <a:noFill/>
                    </a:lnL>
                    <a:lnR>
                      <a:noFill/>
                    </a:lnR>
                    <a:lnT>
                      <a:noFill/>
                    </a:lnT>
                    <a:lnB>
                      <a:noFill/>
                    </a:lnB>
                  </a:tcPr>
                </a:tc>
                <a:extLst>
                  <a:ext uri="{0D108BD9-81ED-4DB2-BD59-A6C34878D82A}">
                    <a16:rowId xmlns:a16="http://schemas.microsoft.com/office/drawing/2014/main" val="1037642636"/>
                  </a:ext>
                </a:extLst>
              </a:tr>
              <a:tr h="190500">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0.916667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0.974684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0.944785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316</a:t>
                      </a:r>
                    </a:p>
                  </a:txBody>
                  <a:tcPr marL="9525" marR="9525" marT="9525" marB="0" anchor="b">
                    <a:lnL>
                      <a:noFill/>
                    </a:lnL>
                    <a:lnR>
                      <a:noFill/>
                    </a:lnR>
                    <a:lnT>
                      <a:noFill/>
                    </a:lnT>
                    <a:lnB>
                      <a:noFill/>
                    </a:lnB>
                  </a:tcPr>
                </a:tc>
                <a:extLst>
                  <a:ext uri="{0D108BD9-81ED-4DB2-BD59-A6C34878D82A}">
                    <a16:rowId xmlns:a16="http://schemas.microsoft.com/office/drawing/2014/main" val="645307849"/>
                  </a:ext>
                </a:extLst>
              </a:tr>
              <a:tr h="190500">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0.692308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0.482143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0.568421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56</a:t>
                      </a:r>
                    </a:p>
                  </a:txBody>
                  <a:tcPr marL="9525" marR="9525" marT="9525" marB="0" anchor="b">
                    <a:lnL>
                      <a:noFill/>
                    </a:lnL>
                    <a:lnR>
                      <a:noFill/>
                    </a:lnR>
                    <a:lnT>
                      <a:noFill/>
                    </a:lnT>
                    <a:lnB>
                      <a:noFill/>
                    </a:lnB>
                  </a:tcPr>
                </a:tc>
                <a:extLst>
                  <a:ext uri="{0D108BD9-81ED-4DB2-BD59-A6C34878D82A}">
                    <a16:rowId xmlns:a16="http://schemas.microsoft.com/office/drawing/2014/main" val="132430265"/>
                  </a:ext>
                </a:extLst>
              </a:tr>
              <a:tr h="190500">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0.666667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0.444444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0.533333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a:t>
                      </a:r>
                    </a:p>
                  </a:txBody>
                  <a:tcPr marL="9525" marR="9525" marT="9525" marB="0" anchor="b">
                    <a:lnL>
                      <a:noFill/>
                    </a:lnL>
                    <a:lnR>
                      <a:noFill/>
                    </a:lnR>
                    <a:lnT>
                      <a:noFill/>
                    </a:lnT>
                    <a:lnB>
                      <a:noFill/>
                    </a:lnB>
                  </a:tcPr>
                </a:tc>
                <a:extLst>
                  <a:ext uri="{0D108BD9-81ED-4DB2-BD59-A6C34878D82A}">
                    <a16:rowId xmlns:a16="http://schemas.microsoft.com/office/drawing/2014/main" val="1043159744"/>
                  </a:ext>
                </a:extLst>
              </a:tr>
              <a:tr h="190500">
                <a:tc>
                  <a:txBody>
                    <a:bodyPr/>
                    <a:lstStyle/>
                    <a:p>
                      <a:pPr algn="l" fontAlgn="b"/>
                      <a:r>
                        <a:rPr lang="en-US" sz="1100" b="0" i="0" u="none" strike="noStrike">
                          <a:solidFill>
                            <a:srgbClr val="000000"/>
                          </a:solidFill>
                          <a:effectLst/>
                          <a:latin typeface="Calibri" panose="020F0502020204030204" pitchFamily="34" charset="0"/>
                        </a:rPr>
                        <a:t>accuracy</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0.889764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0.889764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0.889764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0.889764</a:t>
                      </a:r>
                    </a:p>
                  </a:txBody>
                  <a:tcPr marL="9525" marR="9525" marT="9525" marB="0" anchor="b">
                    <a:lnL>
                      <a:noFill/>
                    </a:lnL>
                    <a:lnR>
                      <a:noFill/>
                    </a:lnR>
                    <a:lnT>
                      <a:noFill/>
                    </a:lnT>
                    <a:lnB>
                      <a:noFill/>
                    </a:lnB>
                  </a:tcPr>
                </a:tc>
                <a:extLst>
                  <a:ext uri="{0D108BD9-81ED-4DB2-BD59-A6C34878D82A}">
                    <a16:rowId xmlns:a16="http://schemas.microsoft.com/office/drawing/2014/main" val="2573273507"/>
                  </a:ext>
                </a:extLst>
              </a:tr>
              <a:tr h="190500">
                <a:tc>
                  <a:txBody>
                    <a:bodyPr/>
                    <a:lstStyle/>
                    <a:p>
                      <a:pPr algn="l" fontAlgn="b"/>
                      <a:r>
                        <a:rPr lang="en-US" sz="1100" b="0" i="0" u="none" strike="noStrike">
                          <a:solidFill>
                            <a:srgbClr val="000000"/>
                          </a:solidFill>
                          <a:effectLst/>
                          <a:latin typeface="Calibri" panose="020F0502020204030204" pitchFamily="34" charset="0"/>
                        </a:rPr>
                        <a:t>macro avg</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0.758547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0.633757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0.68218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381</a:t>
                      </a:r>
                    </a:p>
                  </a:txBody>
                  <a:tcPr marL="9525" marR="9525" marT="9525" marB="0" anchor="b">
                    <a:lnL>
                      <a:noFill/>
                    </a:lnL>
                    <a:lnR>
                      <a:noFill/>
                    </a:lnR>
                    <a:lnT>
                      <a:noFill/>
                    </a:lnT>
                    <a:lnB>
                      <a:noFill/>
                    </a:lnB>
                  </a:tcPr>
                </a:tc>
                <a:extLst>
                  <a:ext uri="{0D108BD9-81ED-4DB2-BD59-A6C34878D82A}">
                    <a16:rowId xmlns:a16="http://schemas.microsoft.com/office/drawing/2014/main" val="2818605172"/>
                  </a:ext>
                </a:extLst>
              </a:tr>
              <a:tr h="190500">
                <a:tc>
                  <a:txBody>
                    <a:bodyPr/>
                    <a:lstStyle/>
                    <a:p>
                      <a:pPr algn="l" fontAlgn="b"/>
                      <a:r>
                        <a:rPr lang="en-US" sz="1100" b="0" i="0" u="none" strike="noStrike">
                          <a:solidFill>
                            <a:srgbClr val="000000"/>
                          </a:solidFill>
                          <a:effectLst/>
                          <a:latin typeface="Calibri" panose="020F0502020204030204" pitchFamily="34" charset="0"/>
                        </a:rPr>
                        <a:t>weighted avg</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0.877785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0.889764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0.879747</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381</a:t>
                      </a:r>
                    </a:p>
                  </a:txBody>
                  <a:tcPr marL="9525" marR="9525" marT="9525" marB="0" anchor="b">
                    <a:lnL>
                      <a:noFill/>
                    </a:lnL>
                    <a:lnR>
                      <a:noFill/>
                    </a:lnR>
                    <a:lnT>
                      <a:noFill/>
                    </a:lnT>
                    <a:lnB>
                      <a:noFill/>
                    </a:lnB>
                  </a:tcPr>
                </a:tc>
                <a:extLst>
                  <a:ext uri="{0D108BD9-81ED-4DB2-BD59-A6C34878D82A}">
                    <a16:rowId xmlns:a16="http://schemas.microsoft.com/office/drawing/2014/main" val="648483766"/>
                  </a:ext>
                </a:extLst>
              </a:tr>
            </a:tbl>
          </a:graphicData>
        </a:graphic>
      </p:graphicFrame>
      <p:sp>
        <p:nvSpPr>
          <p:cNvPr id="5" name="TextBox 4"/>
          <p:cNvSpPr txBox="1"/>
          <p:nvPr/>
        </p:nvSpPr>
        <p:spPr>
          <a:xfrm>
            <a:off x="2508308" y="2642532"/>
            <a:ext cx="2424419" cy="923330"/>
          </a:xfrm>
          <a:prstGeom prst="rect">
            <a:avLst/>
          </a:prstGeom>
          <a:noFill/>
        </p:spPr>
        <p:txBody>
          <a:bodyPr wrap="square" rtlCol="0">
            <a:spAutoFit/>
          </a:bodyPr>
          <a:lstStyle/>
          <a:p>
            <a:r>
              <a:rPr lang="en-US" dirty="0" smtClean="0"/>
              <a:t>Classification Report Metrics after applying Factor Analysis</a:t>
            </a:r>
            <a:endParaRPr lang="en-US" dirty="0"/>
          </a:p>
        </p:txBody>
      </p:sp>
      <p:sp>
        <p:nvSpPr>
          <p:cNvPr id="6" name="TextBox 5"/>
          <p:cNvSpPr txBox="1"/>
          <p:nvPr/>
        </p:nvSpPr>
        <p:spPr>
          <a:xfrm>
            <a:off x="6931054" y="2504032"/>
            <a:ext cx="2424419" cy="1200329"/>
          </a:xfrm>
          <a:prstGeom prst="rect">
            <a:avLst/>
          </a:prstGeom>
          <a:noFill/>
        </p:spPr>
        <p:txBody>
          <a:bodyPr wrap="square" rtlCol="0">
            <a:spAutoFit/>
          </a:bodyPr>
          <a:lstStyle/>
          <a:p>
            <a:r>
              <a:rPr lang="en-US" dirty="0" smtClean="0"/>
              <a:t>Classification Report Metrics after applying Feature Importance(n=15)</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097606455"/>
              </p:ext>
            </p:extLst>
          </p:nvPr>
        </p:nvGraphicFramePr>
        <p:xfrm>
          <a:off x="6096000" y="3713818"/>
          <a:ext cx="3048000" cy="1487805"/>
        </p:xfrm>
        <a:graphic>
          <a:graphicData uri="http://schemas.openxmlformats.org/drawingml/2006/table">
            <a:tbl>
              <a:tblPr/>
              <a:tblGrid>
                <a:gridCol w="609600">
                  <a:extLst>
                    <a:ext uri="{9D8B030D-6E8A-4147-A177-3AD203B41FA5}">
                      <a16:colId xmlns:a16="http://schemas.microsoft.com/office/drawing/2014/main" val="397301056"/>
                    </a:ext>
                  </a:extLst>
                </a:gridCol>
                <a:gridCol w="609600">
                  <a:extLst>
                    <a:ext uri="{9D8B030D-6E8A-4147-A177-3AD203B41FA5}">
                      <a16:colId xmlns:a16="http://schemas.microsoft.com/office/drawing/2014/main" val="4018122022"/>
                    </a:ext>
                  </a:extLst>
                </a:gridCol>
                <a:gridCol w="609600">
                  <a:extLst>
                    <a:ext uri="{9D8B030D-6E8A-4147-A177-3AD203B41FA5}">
                      <a16:colId xmlns:a16="http://schemas.microsoft.com/office/drawing/2014/main" val="1524002542"/>
                    </a:ext>
                  </a:extLst>
                </a:gridCol>
                <a:gridCol w="609600">
                  <a:extLst>
                    <a:ext uri="{9D8B030D-6E8A-4147-A177-3AD203B41FA5}">
                      <a16:colId xmlns:a16="http://schemas.microsoft.com/office/drawing/2014/main" val="131786126"/>
                    </a:ext>
                  </a:extLst>
                </a:gridCol>
                <a:gridCol w="609600">
                  <a:extLst>
                    <a:ext uri="{9D8B030D-6E8A-4147-A177-3AD203B41FA5}">
                      <a16:colId xmlns:a16="http://schemas.microsoft.com/office/drawing/2014/main" val="2907358452"/>
                    </a:ext>
                  </a:extLst>
                </a:gridCol>
              </a:tblGrid>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precision</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recall</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f1-score</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support</a:t>
                      </a:r>
                    </a:p>
                  </a:txBody>
                  <a:tcPr marL="9525" marR="9525" marT="9525" marB="0" anchor="b">
                    <a:lnL>
                      <a:noFill/>
                    </a:lnL>
                    <a:lnR>
                      <a:noFill/>
                    </a:lnR>
                    <a:lnT>
                      <a:noFill/>
                    </a:lnT>
                    <a:lnB>
                      <a:noFill/>
                    </a:lnB>
                  </a:tcPr>
                </a:tc>
                <a:extLst>
                  <a:ext uri="{0D108BD9-81ED-4DB2-BD59-A6C34878D82A}">
                    <a16:rowId xmlns:a16="http://schemas.microsoft.com/office/drawing/2014/main" val="1667625345"/>
                  </a:ext>
                </a:extLst>
              </a:tr>
              <a:tr h="190500">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0.892989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0.979757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0.934363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247</a:t>
                      </a:r>
                    </a:p>
                  </a:txBody>
                  <a:tcPr marL="9525" marR="9525" marT="9525" marB="0" anchor="b">
                    <a:lnL>
                      <a:noFill/>
                    </a:lnL>
                    <a:lnR>
                      <a:noFill/>
                    </a:lnR>
                    <a:lnT>
                      <a:noFill/>
                    </a:lnT>
                    <a:lnB>
                      <a:noFill/>
                    </a:lnB>
                  </a:tcPr>
                </a:tc>
                <a:extLst>
                  <a:ext uri="{0D108BD9-81ED-4DB2-BD59-A6C34878D82A}">
                    <a16:rowId xmlns:a16="http://schemas.microsoft.com/office/drawing/2014/main" val="783180702"/>
                  </a:ext>
                </a:extLst>
              </a:tr>
              <a:tr h="190500">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0.925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0.72549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0.813187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102</a:t>
                      </a:r>
                    </a:p>
                  </a:txBody>
                  <a:tcPr marL="9525" marR="9525" marT="9525" marB="0" anchor="b">
                    <a:lnL>
                      <a:noFill/>
                    </a:lnL>
                    <a:lnR>
                      <a:noFill/>
                    </a:lnR>
                    <a:lnT>
                      <a:noFill/>
                    </a:lnT>
                    <a:lnB>
                      <a:noFill/>
                    </a:lnB>
                  </a:tcPr>
                </a:tc>
                <a:extLst>
                  <a:ext uri="{0D108BD9-81ED-4DB2-BD59-A6C34878D82A}">
                    <a16:rowId xmlns:a16="http://schemas.microsoft.com/office/drawing/2014/main" val="4253874820"/>
                  </a:ext>
                </a:extLst>
              </a:tr>
              <a:tr h="190500">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0.966667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0.90625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0.935484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32</a:t>
                      </a:r>
                    </a:p>
                  </a:txBody>
                  <a:tcPr marL="9525" marR="9525" marT="9525" marB="0" anchor="b">
                    <a:lnL>
                      <a:noFill/>
                    </a:lnL>
                    <a:lnR>
                      <a:noFill/>
                    </a:lnR>
                    <a:lnT>
                      <a:noFill/>
                    </a:lnT>
                    <a:lnB>
                      <a:noFill/>
                    </a:lnB>
                  </a:tcPr>
                </a:tc>
                <a:extLst>
                  <a:ext uri="{0D108BD9-81ED-4DB2-BD59-A6C34878D82A}">
                    <a16:rowId xmlns:a16="http://schemas.microsoft.com/office/drawing/2014/main" val="3992499805"/>
                  </a:ext>
                </a:extLst>
              </a:tr>
              <a:tr h="190500">
                <a:tc>
                  <a:txBody>
                    <a:bodyPr/>
                    <a:lstStyle/>
                    <a:p>
                      <a:pPr algn="l" fontAlgn="b"/>
                      <a:r>
                        <a:rPr lang="en-US" sz="1100" b="0" i="0" u="none" strike="noStrike">
                          <a:solidFill>
                            <a:srgbClr val="000000"/>
                          </a:solidFill>
                          <a:effectLst/>
                          <a:latin typeface="Calibri" panose="020F0502020204030204" pitchFamily="34" charset="0"/>
                        </a:rPr>
                        <a:t>accuracy</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0.905512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0.905512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0.905512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0.905512</a:t>
                      </a:r>
                    </a:p>
                  </a:txBody>
                  <a:tcPr marL="9525" marR="9525" marT="9525" marB="0" anchor="b">
                    <a:lnL>
                      <a:noFill/>
                    </a:lnL>
                    <a:lnR>
                      <a:noFill/>
                    </a:lnR>
                    <a:lnT>
                      <a:noFill/>
                    </a:lnT>
                    <a:lnB>
                      <a:noFill/>
                    </a:lnB>
                  </a:tcPr>
                </a:tc>
                <a:extLst>
                  <a:ext uri="{0D108BD9-81ED-4DB2-BD59-A6C34878D82A}">
                    <a16:rowId xmlns:a16="http://schemas.microsoft.com/office/drawing/2014/main" val="2534643166"/>
                  </a:ext>
                </a:extLst>
              </a:tr>
              <a:tr h="190500">
                <a:tc>
                  <a:txBody>
                    <a:bodyPr/>
                    <a:lstStyle/>
                    <a:p>
                      <a:pPr algn="l" fontAlgn="b"/>
                      <a:r>
                        <a:rPr lang="en-US" sz="1100" b="0" i="0" u="none" strike="noStrike">
                          <a:solidFill>
                            <a:srgbClr val="000000"/>
                          </a:solidFill>
                          <a:effectLst/>
                          <a:latin typeface="Calibri" panose="020F0502020204030204" pitchFamily="34" charset="0"/>
                        </a:rPr>
                        <a:t>macro avg</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0.928219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0.870499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0.894345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381</a:t>
                      </a:r>
                    </a:p>
                  </a:txBody>
                  <a:tcPr marL="9525" marR="9525" marT="9525" marB="0" anchor="b">
                    <a:lnL>
                      <a:noFill/>
                    </a:lnL>
                    <a:lnR>
                      <a:noFill/>
                    </a:lnR>
                    <a:lnT>
                      <a:noFill/>
                    </a:lnT>
                    <a:lnB>
                      <a:noFill/>
                    </a:lnB>
                  </a:tcPr>
                </a:tc>
                <a:extLst>
                  <a:ext uri="{0D108BD9-81ED-4DB2-BD59-A6C34878D82A}">
                    <a16:rowId xmlns:a16="http://schemas.microsoft.com/office/drawing/2014/main" val="435079701"/>
                  </a:ext>
                </a:extLst>
              </a:tr>
              <a:tr h="190500">
                <a:tc>
                  <a:txBody>
                    <a:bodyPr/>
                    <a:lstStyle/>
                    <a:p>
                      <a:pPr algn="l" fontAlgn="b"/>
                      <a:r>
                        <a:rPr lang="en-US" sz="1100" b="0" i="0" u="none" strike="noStrike">
                          <a:solidFill>
                            <a:srgbClr val="000000"/>
                          </a:solidFill>
                          <a:effectLst/>
                          <a:latin typeface="Calibri" panose="020F0502020204030204" pitchFamily="34" charset="0"/>
                        </a:rPr>
                        <a:t>weighted avg</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0.907747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0.905512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0.902016</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381</a:t>
                      </a:r>
                    </a:p>
                  </a:txBody>
                  <a:tcPr marL="9525" marR="9525" marT="9525" marB="0" anchor="b">
                    <a:lnL>
                      <a:noFill/>
                    </a:lnL>
                    <a:lnR>
                      <a:noFill/>
                    </a:lnR>
                    <a:lnT>
                      <a:noFill/>
                    </a:lnT>
                    <a:lnB>
                      <a:noFill/>
                    </a:lnB>
                  </a:tcPr>
                </a:tc>
                <a:extLst>
                  <a:ext uri="{0D108BD9-81ED-4DB2-BD59-A6C34878D82A}">
                    <a16:rowId xmlns:a16="http://schemas.microsoft.com/office/drawing/2014/main" val="1789691573"/>
                  </a:ext>
                </a:extLst>
              </a:tr>
            </a:tbl>
          </a:graphicData>
        </a:graphic>
      </p:graphicFrame>
    </p:spTree>
    <p:extLst>
      <p:ext uri="{BB962C8B-B14F-4D97-AF65-F5344CB8AC3E}">
        <p14:creationId xmlns:p14="http://schemas.microsoft.com/office/powerpoint/2010/main" val="38964722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9609"/>
          </a:xfrm>
        </p:spPr>
        <p:txBody>
          <a:bodyPr>
            <a:normAutofit fontScale="90000"/>
          </a:bodyPr>
          <a:lstStyle/>
          <a:p>
            <a:r>
              <a:rPr lang="en-US" dirty="0" smtClean="0"/>
              <a:t>Final Results</a:t>
            </a:r>
            <a:endParaRPr lang="en-US" dirty="0"/>
          </a:p>
        </p:txBody>
      </p:sp>
      <p:sp>
        <p:nvSpPr>
          <p:cNvPr id="7" name="TextBox 6"/>
          <p:cNvSpPr txBox="1"/>
          <p:nvPr/>
        </p:nvSpPr>
        <p:spPr>
          <a:xfrm>
            <a:off x="4808444" y="4141300"/>
            <a:ext cx="2876550" cy="369332"/>
          </a:xfrm>
          <a:prstGeom prst="rect">
            <a:avLst/>
          </a:prstGeom>
          <a:noFill/>
        </p:spPr>
        <p:txBody>
          <a:bodyPr wrap="square" rtlCol="0">
            <a:spAutoFit/>
          </a:bodyPr>
          <a:lstStyle/>
          <a:p>
            <a:r>
              <a:rPr lang="en-US" dirty="0" smtClean="0"/>
              <a:t>Classification Report</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771731717"/>
              </p:ext>
            </p:extLst>
          </p:nvPr>
        </p:nvGraphicFramePr>
        <p:xfrm>
          <a:off x="4572000" y="4889600"/>
          <a:ext cx="3048000" cy="1487805"/>
        </p:xfrm>
        <a:graphic>
          <a:graphicData uri="http://schemas.openxmlformats.org/drawingml/2006/table">
            <a:tbl>
              <a:tblPr/>
              <a:tblGrid>
                <a:gridCol w="609600">
                  <a:extLst>
                    <a:ext uri="{9D8B030D-6E8A-4147-A177-3AD203B41FA5}">
                      <a16:colId xmlns:a16="http://schemas.microsoft.com/office/drawing/2014/main" val="397301056"/>
                    </a:ext>
                  </a:extLst>
                </a:gridCol>
                <a:gridCol w="609600">
                  <a:extLst>
                    <a:ext uri="{9D8B030D-6E8A-4147-A177-3AD203B41FA5}">
                      <a16:colId xmlns:a16="http://schemas.microsoft.com/office/drawing/2014/main" val="4018122022"/>
                    </a:ext>
                  </a:extLst>
                </a:gridCol>
                <a:gridCol w="609600">
                  <a:extLst>
                    <a:ext uri="{9D8B030D-6E8A-4147-A177-3AD203B41FA5}">
                      <a16:colId xmlns:a16="http://schemas.microsoft.com/office/drawing/2014/main" val="1524002542"/>
                    </a:ext>
                  </a:extLst>
                </a:gridCol>
                <a:gridCol w="609600">
                  <a:extLst>
                    <a:ext uri="{9D8B030D-6E8A-4147-A177-3AD203B41FA5}">
                      <a16:colId xmlns:a16="http://schemas.microsoft.com/office/drawing/2014/main" val="131786126"/>
                    </a:ext>
                  </a:extLst>
                </a:gridCol>
                <a:gridCol w="609600">
                  <a:extLst>
                    <a:ext uri="{9D8B030D-6E8A-4147-A177-3AD203B41FA5}">
                      <a16:colId xmlns:a16="http://schemas.microsoft.com/office/drawing/2014/main" val="2907358452"/>
                    </a:ext>
                  </a:extLst>
                </a:gridCol>
              </a:tblGrid>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precision</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recall</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f1-score</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support</a:t>
                      </a:r>
                    </a:p>
                  </a:txBody>
                  <a:tcPr marL="9525" marR="9525" marT="9525" marB="0" anchor="b">
                    <a:lnL>
                      <a:noFill/>
                    </a:lnL>
                    <a:lnR>
                      <a:noFill/>
                    </a:lnR>
                    <a:lnT>
                      <a:noFill/>
                    </a:lnT>
                    <a:lnB>
                      <a:noFill/>
                    </a:lnB>
                  </a:tcPr>
                </a:tc>
                <a:extLst>
                  <a:ext uri="{0D108BD9-81ED-4DB2-BD59-A6C34878D82A}">
                    <a16:rowId xmlns:a16="http://schemas.microsoft.com/office/drawing/2014/main" val="1667625345"/>
                  </a:ext>
                </a:extLst>
              </a:tr>
              <a:tr h="190500">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0.892989</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0.979757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0.934363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247</a:t>
                      </a:r>
                    </a:p>
                  </a:txBody>
                  <a:tcPr marL="9525" marR="9525" marT="9525" marB="0" anchor="b">
                    <a:lnL>
                      <a:noFill/>
                    </a:lnL>
                    <a:lnR>
                      <a:noFill/>
                    </a:lnR>
                    <a:lnT>
                      <a:noFill/>
                    </a:lnT>
                    <a:lnB>
                      <a:noFill/>
                    </a:lnB>
                  </a:tcPr>
                </a:tc>
                <a:extLst>
                  <a:ext uri="{0D108BD9-81ED-4DB2-BD59-A6C34878D82A}">
                    <a16:rowId xmlns:a16="http://schemas.microsoft.com/office/drawing/2014/main" val="783180702"/>
                  </a:ext>
                </a:extLst>
              </a:tr>
              <a:tr h="190500">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0.925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0.72549</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0.813187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102</a:t>
                      </a:r>
                    </a:p>
                  </a:txBody>
                  <a:tcPr marL="9525" marR="9525" marT="9525" marB="0" anchor="b">
                    <a:lnL>
                      <a:noFill/>
                    </a:lnL>
                    <a:lnR>
                      <a:noFill/>
                    </a:lnR>
                    <a:lnT>
                      <a:noFill/>
                    </a:lnT>
                    <a:lnB>
                      <a:noFill/>
                    </a:lnB>
                  </a:tcPr>
                </a:tc>
                <a:extLst>
                  <a:ext uri="{0D108BD9-81ED-4DB2-BD59-A6C34878D82A}">
                    <a16:rowId xmlns:a16="http://schemas.microsoft.com/office/drawing/2014/main" val="4253874820"/>
                  </a:ext>
                </a:extLst>
              </a:tr>
              <a:tr h="190500">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0.966667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0.90625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0.935484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32</a:t>
                      </a:r>
                    </a:p>
                  </a:txBody>
                  <a:tcPr marL="9525" marR="9525" marT="9525" marB="0" anchor="b">
                    <a:lnL>
                      <a:noFill/>
                    </a:lnL>
                    <a:lnR>
                      <a:noFill/>
                    </a:lnR>
                    <a:lnT>
                      <a:noFill/>
                    </a:lnT>
                    <a:lnB>
                      <a:noFill/>
                    </a:lnB>
                  </a:tcPr>
                </a:tc>
                <a:extLst>
                  <a:ext uri="{0D108BD9-81ED-4DB2-BD59-A6C34878D82A}">
                    <a16:rowId xmlns:a16="http://schemas.microsoft.com/office/drawing/2014/main" val="3992499805"/>
                  </a:ext>
                </a:extLst>
              </a:tr>
              <a:tr h="190500">
                <a:tc>
                  <a:txBody>
                    <a:bodyPr/>
                    <a:lstStyle/>
                    <a:p>
                      <a:pPr algn="l" fontAlgn="b"/>
                      <a:r>
                        <a:rPr lang="en-US" sz="1100" b="0" i="0" u="none" strike="noStrike">
                          <a:solidFill>
                            <a:srgbClr val="000000"/>
                          </a:solidFill>
                          <a:effectLst/>
                          <a:latin typeface="Calibri" panose="020F0502020204030204" pitchFamily="34" charset="0"/>
                        </a:rPr>
                        <a:t>accuracy</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0.905512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0.905512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0.905512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0.905512</a:t>
                      </a:r>
                    </a:p>
                  </a:txBody>
                  <a:tcPr marL="9525" marR="9525" marT="9525" marB="0" anchor="b">
                    <a:lnL>
                      <a:noFill/>
                    </a:lnL>
                    <a:lnR>
                      <a:noFill/>
                    </a:lnR>
                    <a:lnT>
                      <a:noFill/>
                    </a:lnT>
                    <a:lnB>
                      <a:noFill/>
                    </a:lnB>
                  </a:tcPr>
                </a:tc>
                <a:extLst>
                  <a:ext uri="{0D108BD9-81ED-4DB2-BD59-A6C34878D82A}">
                    <a16:rowId xmlns:a16="http://schemas.microsoft.com/office/drawing/2014/main" val="2534643166"/>
                  </a:ext>
                </a:extLst>
              </a:tr>
              <a:tr h="190500">
                <a:tc>
                  <a:txBody>
                    <a:bodyPr/>
                    <a:lstStyle/>
                    <a:p>
                      <a:pPr algn="l" fontAlgn="b"/>
                      <a:r>
                        <a:rPr lang="en-US" sz="1100" b="0" i="0" u="none" strike="noStrike">
                          <a:solidFill>
                            <a:srgbClr val="000000"/>
                          </a:solidFill>
                          <a:effectLst/>
                          <a:latin typeface="Calibri" panose="020F0502020204030204" pitchFamily="34" charset="0"/>
                        </a:rPr>
                        <a:t>macro avg</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0.928219</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0.870499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0.894345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381</a:t>
                      </a:r>
                    </a:p>
                  </a:txBody>
                  <a:tcPr marL="9525" marR="9525" marT="9525" marB="0" anchor="b">
                    <a:lnL>
                      <a:noFill/>
                    </a:lnL>
                    <a:lnR>
                      <a:noFill/>
                    </a:lnR>
                    <a:lnT>
                      <a:noFill/>
                    </a:lnT>
                    <a:lnB>
                      <a:noFill/>
                    </a:lnB>
                  </a:tcPr>
                </a:tc>
                <a:extLst>
                  <a:ext uri="{0D108BD9-81ED-4DB2-BD59-A6C34878D82A}">
                    <a16:rowId xmlns:a16="http://schemas.microsoft.com/office/drawing/2014/main" val="435079701"/>
                  </a:ext>
                </a:extLst>
              </a:tr>
              <a:tr h="190500">
                <a:tc>
                  <a:txBody>
                    <a:bodyPr/>
                    <a:lstStyle/>
                    <a:p>
                      <a:pPr algn="l" fontAlgn="b"/>
                      <a:r>
                        <a:rPr lang="en-US" sz="1100" b="0" i="0" u="none" strike="noStrike">
                          <a:solidFill>
                            <a:srgbClr val="000000"/>
                          </a:solidFill>
                          <a:effectLst/>
                          <a:latin typeface="Calibri" panose="020F0502020204030204" pitchFamily="34" charset="0"/>
                        </a:rPr>
                        <a:t>weighted avg</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0.907747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0.905512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0.902016</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381</a:t>
                      </a:r>
                    </a:p>
                  </a:txBody>
                  <a:tcPr marL="9525" marR="9525" marT="9525" marB="0" anchor="b">
                    <a:lnL>
                      <a:noFill/>
                    </a:lnL>
                    <a:lnR>
                      <a:noFill/>
                    </a:lnR>
                    <a:lnT>
                      <a:noFill/>
                    </a:lnT>
                    <a:lnB>
                      <a:noFill/>
                    </a:lnB>
                  </a:tcPr>
                </a:tc>
                <a:extLst>
                  <a:ext uri="{0D108BD9-81ED-4DB2-BD59-A6C34878D82A}">
                    <a16:rowId xmlns:a16="http://schemas.microsoft.com/office/drawing/2014/main" val="1789691573"/>
                  </a:ext>
                </a:extLst>
              </a:tr>
            </a:tbl>
          </a:graphicData>
        </a:graphic>
      </p:graphicFrame>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8384" y="1527927"/>
            <a:ext cx="3359520" cy="2798039"/>
          </a:xfrm>
          <a:prstGeom prst="rect">
            <a:avLst/>
          </a:prstGeom>
        </p:spPr>
      </p:pic>
      <p:sp>
        <p:nvSpPr>
          <p:cNvPr id="9" name="TextBox 8"/>
          <p:cNvSpPr txBox="1"/>
          <p:nvPr/>
        </p:nvSpPr>
        <p:spPr>
          <a:xfrm>
            <a:off x="5727246" y="1005393"/>
            <a:ext cx="2876550" cy="646331"/>
          </a:xfrm>
          <a:prstGeom prst="rect">
            <a:avLst/>
          </a:prstGeom>
          <a:noFill/>
        </p:spPr>
        <p:txBody>
          <a:bodyPr wrap="square" rtlCol="0">
            <a:spAutoFit/>
          </a:bodyPr>
          <a:lstStyle/>
          <a:p>
            <a:r>
              <a:rPr lang="en-US" dirty="0" err="1" smtClean="0"/>
              <a:t>Heatmap</a:t>
            </a:r>
            <a:r>
              <a:rPr lang="en-US" dirty="0" smtClean="0"/>
              <a:t> of </a:t>
            </a:r>
            <a:r>
              <a:rPr lang="en-US" dirty="0" err="1" smtClean="0"/>
              <a:t>auc_roc_scores</a:t>
            </a:r>
            <a:r>
              <a:rPr lang="en-US" dirty="0" smtClean="0"/>
              <a:t> for prediction pairs</a:t>
            </a:r>
            <a:endParaRPr lang="en-US" dirty="0"/>
          </a:p>
        </p:txBody>
      </p:sp>
      <p:pic>
        <p:nvPicPr>
          <p:cNvPr id="10" name="Content Placeholder 9"/>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93569" y="1374725"/>
            <a:ext cx="3514875" cy="3514875"/>
          </a:xfrm>
        </p:spPr>
      </p:pic>
      <p:sp>
        <p:nvSpPr>
          <p:cNvPr id="5" name="TextBox 4"/>
          <p:cNvSpPr txBox="1"/>
          <p:nvPr/>
        </p:nvSpPr>
        <p:spPr>
          <a:xfrm>
            <a:off x="1429782" y="942379"/>
            <a:ext cx="2978072" cy="646331"/>
          </a:xfrm>
          <a:prstGeom prst="rect">
            <a:avLst/>
          </a:prstGeom>
          <a:noFill/>
        </p:spPr>
        <p:txBody>
          <a:bodyPr wrap="square" rtlCol="0">
            <a:spAutoFit/>
          </a:bodyPr>
          <a:lstStyle/>
          <a:p>
            <a:r>
              <a:rPr lang="en-US" dirty="0" smtClean="0"/>
              <a:t>Confusion Matrix Comparing Predictions vs Actual Classes</a:t>
            </a:r>
            <a:endParaRPr lang="en-US" dirty="0"/>
          </a:p>
        </p:txBody>
      </p:sp>
    </p:spTree>
    <p:extLst>
      <p:ext uri="{BB962C8B-B14F-4D97-AF65-F5344CB8AC3E}">
        <p14:creationId xmlns:p14="http://schemas.microsoft.com/office/powerpoint/2010/main" val="24452825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A </a:t>
            </a:r>
            <a:r>
              <a:rPr lang="en-US" dirty="0" err="1" smtClean="0"/>
              <a:t>RandomForest</a:t>
            </a:r>
            <a:r>
              <a:rPr lang="en-US" dirty="0" smtClean="0"/>
              <a:t> classifier with can be used to reasonably predict that fetal health using the data provided.</a:t>
            </a:r>
          </a:p>
          <a:p>
            <a:r>
              <a:rPr lang="en-US" dirty="0" smtClean="0"/>
              <a:t>Feature reduction does not improve model performance</a:t>
            </a:r>
          </a:p>
          <a:p>
            <a:r>
              <a:rPr lang="en-US" dirty="0" smtClean="0"/>
              <a:t>The best parameters for this classifier are: </a:t>
            </a:r>
            <a:r>
              <a:rPr lang="en-US" altLang="en-US" dirty="0">
                <a:solidFill>
                  <a:srgbClr val="000000"/>
                </a:solidFill>
                <a:cs typeface="Courier New" panose="02070309020205020404" pitchFamily="49" charset="0"/>
              </a:rPr>
              <a:t>criterion='</a:t>
            </a:r>
            <a:r>
              <a:rPr lang="en-US" altLang="en-US" dirty="0" err="1">
                <a:solidFill>
                  <a:srgbClr val="000000"/>
                </a:solidFill>
                <a:cs typeface="Courier New" panose="02070309020205020404" pitchFamily="49" charset="0"/>
              </a:rPr>
              <a:t>log_loss</a:t>
            </a:r>
            <a:r>
              <a:rPr lang="en-US" altLang="en-US" dirty="0">
                <a:solidFill>
                  <a:srgbClr val="000000"/>
                </a:solidFill>
                <a:cs typeface="Courier New" panose="02070309020205020404" pitchFamily="49" charset="0"/>
              </a:rPr>
              <a:t>', </a:t>
            </a:r>
            <a:r>
              <a:rPr lang="en-US" altLang="en-US" dirty="0" err="1">
                <a:solidFill>
                  <a:srgbClr val="000000"/>
                </a:solidFill>
                <a:cs typeface="Courier New" panose="02070309020205020404" pitchFamily="49" charset="0"/>
              </a:rPr>
              <a:t>max_features</a:t>
            </a:r>
            <a:r>
              <a:rPr lang="en-US" altLang="en-US" dirty="0">
                <a:solidFill>
                  <a:srgbClr val="000000"/>
                </a:solidFill>
                <a:cs typeface="Courier New" panose="02070309020205020404" pitchFamily="49" charset="0"/>
              </a:rPr>
              <a:t>='log2', </a:t>
            </a:r>
            <a:r>
              <a:rPr lang="en-US" altLang="en-US" dirty="0" err="1">
                <a:solidFill>
                  <a:srgbClr val="000000"/>
                </a:solidFill>
                <a:cs typeface="Courier New" panose="02070309020205020404" pitchFamily="49" charset="0"/>
              </a:rPr>
              <a:t>min_samples_leaf</a:t>
            </a:r>
            <a:r>
              <a:rPr lang="en-US" altLang="en-US" dirty="0">
                <a:solidFill>
                  <a:srgbClr val="000000"/>
                </a:solidFill>
                <a:cs typeface="Courier New" panose="02070309020205020404" pitchFamily="49" charset="0"/>
              </a:rPr>
              <a:t>=2, </a:t>
            </a:r>
            <a:r>
              <a:rPr lang="en-US" altLang="en-US" dirty="0" err="1">
                <a:solidFill>
                  <a:srgbClr val="000000"/>
                </a:solidFill>
                <a:cs typeface="Courier New" panose="02070309020205020404" pitchFamily="49" charset="0"/>
              </a:rPr>
              <a:t>min_samples_split</a:t>
            </a:r>
            <a:r>
              <a:rPr lang="en-US" altLang="en-US" dirty="0">
                <a:solidFill>
                  <a:srgbClr val="000000"/>
                </a:solidFill>
                <a:cs typeface="Courier New" panose="02070309020205020404" pitchFamily="49" charset="0"/>
              </a:rPr>
              <a:t>=5, </a:t>
            </a:r>
            <a:r>
              <a:rPr lang="en-US" altLang="en-US" dirty="0" err="1" smtClean="0">
                <a:solidFill>
                  <a:srgbClr val="000000"/>
                </a:solidFill>
                <a:cs typeface="Courier New" panose="02070309020205020404" pitchFamily="49" charset="0"/>
              </a:rPr>
              <a:t>n_estimators</a:t>
            </a:r>
            <a:r>
              <a:rPr lang="en-US" altLang="en-US" dirty="0" smtClean="0">
                <a:solidFill>
                  <a:srgbClr val="000000"/>
                </a:solidFill>
                <a:cs typeface="Courier New" panose="02070309020205020404" pitchFamily="49" charset="0"/>
              </a:rPr>
              <a:t>=250</a:t>
            </a:r>
          </a:p>
          <a:p>
            <a:endParaRPr lang="en-US" dirty="0" smtClean="0"/>
          </a:p>
        </p:txBody>
      </p:sp>
    </p:spTree>
    <p:extLst>
      <p:ext uri="{BB962C8B-B14F-4D97-AF65-F5344CB8AC3E}">
        <p14:creationId xmlns:p14="http://schemas.microsoft.com/office/powerpoint/2010/main" val="773120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Proposals from scientific literature</a:t>
            </a:r>
          </a:p>
          <a:p>
            <a:r>
              <a:rPr lang="en-US" dirty="0" smtClean="0"/>
              <a:t>Results from my trial</a:t>
            </a:r>
          </a:p>
          <a:p>
            <a:r>
              <a:rPr lang="en-US" dirty="0" smtClean="0"/>
              <a:t>Model training </a:t>
            </a:r>
            <a:r>
              <a:rPr lang="en-US" dirty="0" err="1" smtClean="0"/>
              <a:t>methodolody</a:t>
            </a:r>
            <a:endParaRPr lang="en-US" dirty="0" smtClean="0"/>
          </a:p>
          <a:p>
            <a:r>
              <a:rPr lang="en-US" dirty="0" smtClean="0"/>
              <a:t>Model evaluation</a:t>
            </a:r>
          </a:p>
          <a:p>
            <a:r>
              <a:rPr lang="en-US" dirty="0" smtClean="0"/>
              <a:t>Future steps</a:t>
            </a:r>
            <a:endParaRPr lang="en-US" dirty="0"/>
          </a:p>
        </p:txBody>
      </p:sp>
    </p:spTree>
    <p:extLst>
      <p:ext uri="{BB962C8B-B14F-4D97-AF65-F5344CB8AC3E}">
        <p14:creationId xmlns:p14="http://schemas.microsoft.com/office/powerpoint/2010/main" val="18371867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Canary deployment through a cloud service on AWS </a:t>
            </a:r>
            <a:r>
              <a:rPr lang="en-US" dirty="0" err="1" smtClean="0"/>
              <a:t>Sagemaker</a:t>
            </a:r>
            <a:r>
              <a:rPr lang="en-US" dirty="0" smtClean="0"/>
              <a:t>, Azure Functions etc.</a:t>
            </a:r>
          </a:p>
          <a:p>
            <a:r>
              <a:rPr lang="en-US" dirty="0" smtClean="0"/>
              <a:t>Monitor Model Drift over time</a:t>
            </a:r>
          </a:p>
          <a:p>
            <a:r>
              <a:rPr lang="en-US" dirty="0" smtClean="0"/>
              <a:t>Incorporating a multi-layer perceptron.</a:t>
            </a:r>
          </a:p>
          <a:p>
            <a:r>
              <a:rPr lang="en-US" dirty="0" smtClean="0"/>
              <a:t>Logging results</a:t>
            </a:r>
          </a:p>
          <a:p>
            <a:r>
              <a:rPr lang="en-US" dirty="0" smtClean="0"/>
              <a:t>Dividing data into the different stages of labor.</a:t>
            </a:r>
          </a:p>
          <a:p>
            <a:endParaRPr lang="en-US" dirty="0" smtClean="0"/>
          </a:p>
        </p:txBody>
      </p:sp>
    </p:spTree>
    <p:extLst>
      <p:ext uri="{BB962C8B-B14F-4D97-AF65-F5344CB8AC3E}">
        <p14:creationId xmlns:p14="http://schemas.microsoft.com/office/powerpoint/2010/main" val="1560336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smtClean="0"/>
              <a:t>The aim of this exercise if to determine develop a machine learning model to classify fetal health as 1-Healthy, 2-Suspicious, and 3-Pathological</a:t>
            </a:r>
          </a:p>
          <a:p>
            <a:r>
              <a:rPr lang="en-US" dirty="0" smtClean="0"/>
              <a:t>This method forms a supplement to </a:t>
            </a:r>
            <a:r>
              <a:rPr lang="en-US" dirty="0" err="1" smtClean="0"/>
              <a:t>gynaecology</a:t>
            </a:r>
            <a:r>
              <a:rPr lang="en-US" dirty="0" smtClean="0"/>
              <a:t> and  </a:t>
            </a:r>
            <a:r>
              <a:rPr lang="en-US" dirty="0" err="1" smtClean="0"/>
              <a:t>cardiotocograph</a:t>
            </a:r>
            <a:r>
              <a:rPr lang="en-US" dirty="0" smtClean="0"/>
              <a:t> analysis by human beings both of which are fairly subjective.</a:t>
            </a:r>
          </a:p>
          <a:p>
            <a:r>
              <a:rPr lang="en-US" dirty="0" smtClean="0"/>
              <a:t>The proposed solution is meant to reduce overtreatment in the form of unnecessary C-section treatments while also minimizing </a:t>
            </a:r>
            <a:r>
              <a:rPr lang="en-US" dirty="0" err="1" smtClean="0"/>
              <a:t>undertreatment</a:t>
            </a:r>
            <a:r>
              <a:rPr lang="en-US" dirty="0" smtClean="0"/>
              <a:t> which may cause harm to the fetus and the mother.</a:t>
            </a:r>
          </a:p>
          <a:p>
            <a:r>
              <a:rPr lang="en-US" dirty="0" smtClean="0"/>
              <a:t>The dataset comprises of 21 features and one target variable with three discrete values meaning it is a multiclass classification problem </a:t>
            </a:r>
            <a:endParaRPr lang="en-US" dirty="0"/>
          </a:p>
        </p:txBody>
      </p:sp>
    </p:spTree>
    <p:extLst>
      <p:ext uri="{BB962C8B-B14F-4D97-AF65-F5344CB8AC3E}">
        <p14:creationId xmlns:p14="http://schemas.microsoft.com/office/powerpoint/2010/main" val="14342543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Proposals from scientific literature</a:t>
            </a:r>
            <a:endParaRPr lang="en-US" dirty="0"/>
          </a:p>
        </p:txBody>
      </p:sp>
      <p:sp>
        <p:nvSpPr>
          <p:cNvPr id="3" name="Content Placeholder 2"/>
          <p:cNvSpPr>
            <a:spLocks noGrp="1"/>
          </p:cNvSpPr>
          <p:nvPr>
            <p:ph idx="1"/>
          </p:nvPr>
        </p:nvSpPr>
        <p:spPr/>
        <p:txBody>
          <a:bodyPr/>
          <a:lstStyle/>
          <a:p>
            <a:r>
              <a:rPr lang="en-US" dirty="0" smtClean="0"/>
              <a:t>Obstetrics and </a:t>
            </a:r>
            <a:r>
              <a:rPr lang="en-US" dirty="0" err="1" smtClean="0"/>
              <a:t>gynaecology</a:t>
            </a:r>
            <a:r>
              <a:rPr lang="en-US" dirty="0" smtClean="0"/>
              <a:t> accounted for approximately 50% of clinical negligence claims of this nature whereas CTG misinterpretation, mismanaged labor and cerebral palsy comprise the other half.</a:t>
            </a:r>
          </a:p>
          <a:p>
            <a:r>
              <a:rPr lang="en-US" dirty="0" smtClean="0"/>
              <a:t>This is because visual CTG analysis is subjective and without recall ability of previous values, it is possible to misinterpret and misdiagnose pregnant women.</a:t>
            </a:r>
          </a:p>
          <a:p>
            <a:r>
              <a:rPr lang="en-US" dirty="0" smtClean="0"/>
              <a:t>Hence the inclusion of machine learning is necessary so as to improve accuracy of analyzing CTG data and improving speed as well.</a:t>
            </a:r>
            <a:endParaRPr lang="en-US" dirty="0"/>
          </a:p>
        </p:txBody>
      </p:sp>
    </p:spTree>
    <p:extLst>
      <p:ext uri="{BB962C8B-B14F-4D97-AF65-F5344CB8AC3E}">
        <p14:creationId xmlns:p14="http://schemas.microsoft.com/office/powerpoint/2010/main" val="33726177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2496"/>
          </a:xfrm>
        </p:spPr>
        <p:txBody>
          <a:bodyPr>
            <a:normAutofit fontScale="90000"/>
          </a:bodyPr>
          <a:lstStyle/>
          <a:p>
            <a:r>
              <a:rPr lang="en-US" dirty="0" smtClean="0"/>
              <a:t>Results from previous study</a:t>
            </a:r>
            <a:endParaRPr lang="en-US" dirty="0"/>
          </a:p>
        </p:txBody>
      </p:sp>
      <p:sp>
        <p:nvSpPr>
          <p:cNvPr id="5" name="Content Placeholder 4"/>
          <p:cNvSpPr>
            <a:spLocks noGrp="1"/>
          </p:cNvSpPr>
          <p:nvPr>
            <p:ph idx="1"/>
          </p:nvPr>
        </p:nvSpPr>
        <p:spPr>
          <a:xfrm>
            <a:off x="838200" y="981512"/>
            <a:ext cx="10515600" cy="5195451"/>
          </a:xfrm>
        </p:spPr>
        <p:txBody>
          <a:bodyPr>
            <a:normAutofit/>
          </a:bodyPr>
          <a:lstStyle/>
          <a:p>
            <a:r>
              <a:rPr lang="en-US" sz="1200" dirty="0" smtClean="0"/>
              <a:t>Here is a look of how many research paper referenced machine learning and the algorithms they elected to use:</a:t>
            </a:r>
          </a:p>
          <a:p>
            <a:pPr lvl="8"/>
            <a:endParaRPr lang="en-US" sz="200" dirty="0" smtClean="0"/>
          </a:p>
          <a:p>
            <a:pPr lvl="8"/>
            <a:r>
              <a:rPr lang="en-US" sz="200" dirty="0"/>
              <a:t> </a:t>
            </a:r>
            <a:r>
              <a:rPr lang="en-US" sz="200" dirty="0" smtClean="0"/>
              <a:t>                                                                                       </a:t>
            </a:r>
          </a:p>
          <a:p>
            <a:pPr lvl="6"/>
            <a:endParaRPr lang="en-US" sz="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149" y="1328472"/>
            <a:ext cx="5889768" cy="4501529"/>
          </a:xfrm>
          <a:prstGeom prst="rect">
            <a:avLst/>
          </a:prstGeom>
        </p:spPr>
      </p:pic>
    </p:spTree>
    <p:extLst>
      <p:ext uri="{BB962C8B-B14F-4D97-AF65-F5344CB8AC3E}">
        <p14:creationId xmlns:p14="http://schemas.microsoft.com/office/powerpoint/2010/main" val="15162904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15051"/>
          </a:xfrm>
        </p:spPr>
        <p:txBody>
          <a:bodyPr>
            <a:normAutofit fontScale="90000"/>
          </a:bodyPr>
          <a:lstStyle/>
          <a:p>
            <a:r>
              <a:rPr lang="en-US" dirty="0" smtClean="0"/>
              <a:t>Results from previous study</a:t>
            </a:r>
            <a:endParaRPr lang="en-US" dirty="0"/>
          </a:p>
        </p:txBody>
      </p:sp>
      <p:sp>
        <p:nvSpPr>
          <p:cNvPr id="3" name="Content Placeholder 2"/>
          <p:cNvSpPr>
            <a:spLocks noGrp="1"/>
          </p:cNvSpPr>
          <p:nvPr>
            <p:ph idx="1"/>
          </p:nvPr>
        </p:nvSpPr>
        <p:spPr>
          <a:xfrm>
            <a:off x="838200" y="914400"/>
            <a:ext cx="10515600" cy="5943600"/>
          </a:xfrm>
        </p:spPr>
        <p:txBody>
          <a:bodyPr>
            <a:normAutofit/>
          </a:bodyPr>
          <a:lstStyle/>
          <a:p>
            <a:r>
              <a:rPr lang="en-US" sz="1200" dirty="0" smtClean="0"/>
              <a:t>Here is a breakdown of some of the methods and results:</a:t>
            </a:r>
          </a:p>
          <a:p>
            <a:endParaRPr lang="en-US" sz="1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013" y="1266968"/>
            <a:ext cx="4184197" cy="428654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7527" y="1266968"/>
            <a:ext cx="4547284" cy="4605326"/>
          </a:xfrm>
          <a:prstGeom prst="rect">
            <a:avLst/>
          </a:prstGeom>
        </p:spPr>
      </p:pic>
    </p:spTree>
    <p:extLst>
      <p:ext uri="{BB962C8B-B14F-4D97-AF65-F5344CB8AC3E}">
        <p14:creationId xmlns:p14="http://schemas.microsoft.com/office/powerpoint/2010/main" val="21677834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87505"/>
          </a:xfrm>
        </p:spPr>
        <p:txBody>
          <a:bodyPr>
            <a:normAutofit/>
          </a:bodyPr>
          <a:lstStyle/>
          <a:p>
            <a:r>
              <a:rPr lang="en-US" dirty="0" smtClean="0"/>
              <a:t>Exploratory Data Analysis</a:t>
            </a:r>
            <a:endParaRPr lang="en-US" dirty="0"/>
          </a:p>
        </p:txBody>
      </p:sp>
      <p:sp>
        <p:nvSpPr>
          <p:cNvPr id="3" name="Content Placeholder 2"/>
          <p:cNvSpPr>
            <a:spLocks noGrp="1"/>
          </p:cNvSpPr>
          <p:nvPr>
            <p:ph idx="1"/>
          </p:nvPr>
        </p:nvSpPr>
        <p:spPr>
          <a:xfrm>
            <a:off x="838200" y="2374084"/>
            <a:ext cx="10515600" cy="4311942"/>
          </a:xfrm>
        </p:spPr>
        <p:txBody>
          <a:bodyPr>
            <a:normAutofit/>
          </a:bodyPr>
          <a:lstStyle/>
          <a:p>
            <a:pPr marL="0" indent="0">
              <a:buNone/>
            </a:pPr>
            <a:r>
              <a:rPr lang="en-US" sz="2400" dirty="0" smtClean="0"/>
              <a:t>Certain factors help to determine suitability of data for modeling:</a:t>
            </a:r>
          </a:p>
          <a:p>
            <a:r>
              <a:rPr lang="en-US" sz="2400" dirty="0" smtClean="0"/>
              <a:t>Size of the dataset</a:t>
            </a:r>
          </a:p>
          <a:p>
            <a:r>
              <a:rPr lang="en-US" sz="2400" dirty="0" smtClean="0"/>
              <a:t>Precise, feature rich attributes</a:t>
            </a:r>
          </a:p>
          <a:p>
            <a:r>
              <a:rPr lang="en-US" sz="2400" dirty="0" err="1" smtClean="0"/>
              <a:t>Missingness</a:t>
            </a:r>
            <a:endParaRPr lang="en-US" sz="2400" dirty="0" smtClean="0"/>
          </a:p>
          <a:p>
            <a:r>
              <a:rPr lang="en-US" sz="2400" dirty="0" smtClean="0"/>
              <a:t>Consistency of values</a:t>
            </a:r>
          </a:p>
          <a:p>
            <a:r>
              <a:rPr lang="en-US" sz="2400" dirty="0" smtClean="0"/>
              <a:t>Normality of distribution</a:t>
            </a:r>
          </a:p>
          <a:p>
            <a:r>
              <a:rPr lang="en-US" sz="2400" dirty="0" smtClean="0"/>
              <a:t>Sampling fairness</a:t>
            </a:r>
          </a:p>
          <a:p>
            <a:pPr marL="0" indent="0">
              <a:buNone/>
            </a:pPr>
            <a:endParaRPr lang="en-US" sz="2400" dirty="0"/>
          </a:p>
          <a:p>
            <a:pPr marL="514350" indent="-514350">
              <a:buFont typeface="+mj-lt"/>
              <a:buAutoNum type="arabicPeriod"/>
            </a:pPr>
            <a:endParaRPr lang="en-US" sz="2400" dirty="0"/>
          </a:p>
        </p:txBody>
      </p:sp>
    </p:spTree>
    <p:extLst>
      <p:ext uri="{BB962C8B-B14F-4D97-AF65-F5344CB8AC3E}">
        <p14:creationId xmlns:p14="http://schemas.microsoft.com/office/powerpoint/2010/main" val="40834010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5718"/>
          </a:xfrm>
        </p:spPr>
        <p:txBody>
          <a:bodyPr>
            <a:normAutofit fontScale="90000"/>
          </a:bodyPr>
          <a:lstStyle/>
          <a:p>
            <a:r>
              <a:rPr lang="en-US" dirty="0" smtClean="0"/>
              <a:t>Size of Dataset</a:t>
            </a:r>
            <a:endParaRPr lang="en-US" dirty="0"/>
          </a:p>
        </p:txBody>
      </p:sp>
      <p:sp>
        <p:nvSpPr>
          <p:cNvPr id="3" name="Content Placeholder 2"/>
          <p:cNvSpPr>
            <a:spLocks noGrp="1"/>
          </p:cNvSpPr>
          <p:nvPr>
            <p:ph idx="1"/>
          </p:nvPr>
        </p:nvSpPr>
        <p:spPr>
          <a:xfrm>
            <a:off x="838200" y="880844"/>
            <a:ext cx="10515600" cy="5296119"/>
          </a:xfrm>
        </p:spPr>
        <p:txBody>
          <a:bodyPr/>
          <a:lstStyle/>
          <a:p>
            <a:r>
              <a:rPr lang="en-US" sz="1600" dirty="0" smtClean="0"/>
              <a:t>A general rule of thumb to decide on whether traditional machine learning or deep learning should be used is that there should be around 5000 instances of each category in the dataset</a:t>
            </a:r>
          </a:p>
          <a:p>
            <a:pPr marL="0" indent="0">
              <a:buNone/>
            </a:pPr>
            <a:endParaRPr lang="en-US" dirty="0"/>
          </a:p>
        </p:txBody>
      </p:sp>
      <p:sp>
        <p:nvSpPr>
          <p:cNvPr id="4" name="Rectangle 3"/>
          <p:cNvSpPr/>
          <p:nvPr/>
        </p:nvSpPr>
        <p:spPr>
          <a:xfrm>
            <a:off x="4114801" y="1679179"/>
            <a:ext cx="939566" cy="2432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Dataset</a:t>
            </a:r>
            <a:endParaRPr lang="en-US" dirty="0">
              <a:solidFill>
                <a:schemeClr val="tx1"/>
              </a:solidFill>
            </a:endParaRPr>
          </a:p>
        </p:txBody>
      </p:sp>
      <p:sp>
        <p:nvSpPr>
          <p:cNvPr id="5" name="Diamond 4"/>
          <p:cNvSpPr/>
          <p:nvPr/>
        </p:nvSpPr>
        <p:spPr>
          <a:xfrm>
            <a:off x="3921854" y="2284471"/>
            <a:ext cx="1317072" cy="1258348"/>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Can an arbitrary function solve the problem</a:t>
            </a:r>
            <a:endParaRPr lang="en-US" sz="800" dirty="0">
              <a:solidFill>
                <a:schemeClr val="tx1"/>
              </a:solidFill>
            </a:endParaRPr>
          </a:p>
        </p:txBody>
      </p:sp>
      <p:sp>
        <p:nvSpPr>
          <p:cNvPr id="6" name="Parallelogram 5"/>
          <p:cNvSpPr/>
          <p:nvPr/>
        </p:nvSpPr>
        <p:spPr>
          <a:xfrm>
            <a:off x="1149292" y="2547293"/>
            <a:ext cx="1879134" cy="732704"/>
          </a:xfrm>
          <a:prstGeom prst="parallelogram">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Use arbitrary function as it increases interpretability</a:t>
            </a:r>
            <a:endParaRPr lang="en-US" sz="1000" dirty="0">
              <a:solidFill>
                <a:schemeClr val="tx1"/>
              </a:solidFill>
            </a:endParaRPr>
          </a:p>
        </p:txBody>
      </p:sp>
      <p:sp>
        <p:nvSpPr>
          <p:cNvPr id="7" name="Diamond 6"/>
          <p:cNvSpPr/>
          <p:nvPr/>
        </p:nvSpPr>
        <p:spPr>
          <a:xfrm>
            <a:off x="3920456" y="3896382"/>
            <a:ext cx="1317072" cy="1258348"/>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Does each category have &gt; 5000 instances</a:t>
            </a:r>
            <a:endParaRPr lang="en-US" sz="800" dirty="0">
              <a:solidFill>
                <a:schemeClr val="tx1"/>
              </a:solidFill>
            </a:endParaRPr>
          </a:p>
        </p:txBody>
      </p:sp>
      <p:sp>
        <p:nvSpPr>
          <p:cNvPr id="8" name="Parallelogram 7"/>
          <p:cNvSpPr/>
          <p:nvPr/>
        </p:nvSpPr>
        <p:spPr>
          <a:xfrm>
            <a:off x="2304175" y="5392494"/>
            <a:ext cx="1879134" cy="732704"/>
          </a:xfrm>
          <a:prstGeom prst="parallelogram">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Use Deep learning</a:t>
            </a:r>
            <a:endParaRPr lang="en-US" sz="1000" dirty="0">
              <a:solidFill>
                <a:schemeClr val="tx1"/>
              </a:solidFill>
            </a:endParaRPr>
          </a:p>
        </p:txBody>
      </p:sp>
      <p:sp>
        <p:nvSpPr>
          <p:cNvPr id="9" name="Parallelogram 8"/>
          <p:cNvSpPr/>
          <p:nvPr/>
        </p:nvSpPr>
        <p:spPr>
          <a:xfrm>
            <a:off x="4647851" y="5404762"/>
            <a:ext cx="1879134" cy="732704"/>
          </a:xfrm>
          <a:prstGeom prst="parallelogram">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Use Machine Learning</a:t>
            </a:r>
            <a:endParaRPr lang="en-US" sz="1000" dirty="0">
              <a:solidFill>
                <a:schemeClr val="tx1"/>
              </a:solidFill>
            </a:endParaRPr>
          </a:p>
        </p:txBody>
      </p:sp>
      <p:cxnSp>
        <p:nvCxnSpPr>
          <p:cNvPr id="11" name="Straight Arrow Connector 10"/>
          <p:cNvCxnSpPr>
            <a:stCxn id="5" idx="1"/>
            <a:endCxn id="6" idx="2"/>
          </p:cNvCxnSpPr>
          <p:nvPr/>
        </p:nvCxnSpPr>
        <p:spPr>
          <a:xfrm flipH="1">
            <a:off x="2936838" y="2913645"/>
            <a:ext cx="9850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2"/>
            <a:endCxn id="5" idx="0"/>
          </p:cNvCxnSpPr>
          <p:nvPr/>
        </p:nvCxnSpPr>
        <p:spPr>
          <a:xfrm flipH="1">
            <a:off x="4580390" y="1922460"/>
            <a:ext cx="4194" cy="362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7" idx="0"/>
          </p:cNvCxnSpPr>
          <p:nvPr/>
        </p:nvCxnSpPr>
        <p:spPr>
          <a:xfrm>
            <a:off x="4578992" y="3542819"/>
            <a:ext cx="0" cy="353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7" idx="1"/>
            <a:endCxn id="8" idx="1"/>
          </p:cNvCxnSpPr>
          <p:nvPr/>
        </p:nvCxnSpPr>
        <p:spPr>
          <a:xfrm rot="10800000" flipV="1">
            <a:off x="3335330" y="4525556"/>
            <a:ext cx="585126" cy="8669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endCxn id="9" idx="1"/>
          </p:cNvCxnSpPr>
          <p:nvPr/>
        </p:nvCxnSpPr>
        <p:spPr>
          <a:xfrm rot="16200000" flipH="1">
            <a:off x="5010099" y="4735854"/>
            <a:ext cx="891785" cy="446029"/>
          </a:xfrm>
          <a:prstGeom prst="bentConnector3">
            <a:avLst>
              <a:gd name="adj1" fmla="val 1084"/>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556932" y="2625754"/>
            <a:ext cx="302004" cy="369332"/>
          </a:xfrm>
          <a:prstGeom prst="rect">
            <a:avLst/>
          </a:prstGeom>
          <a:noFill/>
        </p:spPr>
        <p:txBody>
          <a:bodyPr wrap="square" rtlCol="0">
            <a:spAutoFit/>
          </a:bodyPr>
          <a:lstStyle/>
          <a:p>
            <a:r>
              <a:rPr lang="en-US" dirty="0" smtClean="0"/>
              <a:t>Y</a:t>
            </a:r>
            <a:endParaRPr lang="en-US" dirty="0"/>
          </a:p>
        </p:txBody>
      </p:sp>
      <p:sp>
        <p:nvSpPr>
          <p:cNvPr id="33" name="TextBox 32"/>
          <p:cNvSpPr txBox="1"/>
          <p:nvPr/>
        </p:nvSpPr>
        <p:spPr>
          <a:xfrm>
            <a:off x="3304570" y="4136078"/>
            <a:ext cx="302004" cy="369332"/>
          </a:xfrm>
          <a:prstGeom prst="rect">
            <a:avLst/>
          </a:prstGeom>
          <a:noFill/>
        </p:spPr>
        <p:txBody>
          <a:bodyPr wrap="square" rtlCol="0">
            <a:spAutoFit/>
          </a:bodyPr>
          <a:lstStyle/>
          <a:p>
            <a:r>
              <a:rPr lang="en-US" dirty="0" smtClean="0"/>
              <a:t>Y</a:t>
            </a:r>
            <a:endParaRPr lang="en-US" dirty="0"/>
          </a:p>
        </p:txBody>
      </p:sp>
      <p:sp>
        <p:nvSpPr>
          <p:cNvPr id="34" name="TextBox 33"/>
          <p:cNvSpPr txBox="1"/>
          <p:nvPr/>
        </p:nvSpPr>
        <p:spPr>
          <a:xfrm>
            <a:off x="4578992" y="3453857"/>
            <a:ext cx="302004" cy="369332"/>
          </a:xfrm>
          <a:prstGeom prst="rect">
            <a:avLst/>
          </a:prstGeom>
          <a:noFill/>
        </p:spPr>
        <p:txBody>
          <a:bodyPr wrap="square" rtlCol="0">
            <a:spAutoFit/>
          </a:bodyPr>
          <a:lstStyle/>
          <a:p>
            <a:r>
              <a:rPr lang="en-US" dirty="0" smtClean="0"/>
              <a:t>N</a:t>
            </a:r>
            <a:endParaRPr lang="en-US" dirty="0"/>
          </a:p>
        </p:txBody>
      </p:sp>
      <p:sp>
        <p:nvSpPr>
          <p:cNvPr id="35" name="TextBox 34"/>
          <p:cNvSpPr txBox="1"/>
          <p:nvPr/>
        </p:nvSpPr>
        <p:spPr>
          <a:xfrm>
            <a:off x="5232977" y="4156223"/>
            <a:ext cx="302004" cy="369332"/>
          </a:xfrm>
          <a:prstGeom prst="rect">
            <a:avLst/>
          </a:prstGeom>
          <a:noFill/>
        </p:spPr>
        <p:txBody>
          <a:bodyPr wrap="square" rtlCol="0">
            <a:spAutoFit/>
          </a:bodyPr>
          <a:lstStyle/>
          <a:p>
            <a:r>
              <a:rPr lang="en-US" dirty="0" smtClean="0"/>
              <a:t>N</a:t>
            </a:r>
            <a:endParaRPr lang="en-US" dirty="0"/>
          </a:p>
        </p:txBody>
      </p:sp>
    </p:spTree>
    <p:extLst>
      <p:ext uri="{BB962C8B-B14F-4D97-AF65-F5344CB8AC3E}">
        <p14:creationId xmlns:p14="http://schemas.microsoft.com/office/powerpoint/2010/main" val="21854949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64049"/>
          </a:xfrm>
        </p:spPr>
        <p:txBody>
          <a:bodyPr>
            <a:normAutofit fontScale="90000"/>
          </a:bodyPr>
          <a:lstStyle/>
          <a:p>
            <a:r>
              <a:rPr lang="en-US" dirty="0" smtClean="0"/>
              <a:t>EDA Steps</a:t>
            </a:r>
            <a:endParaRPr lang="en-US" dirty="0"/>
          </a:p>
        </p:txBody>
      </p:sp>
      <p:sp>
        <p:nvSpPr>
          <p:cNvPr id="3" name="Content Placeholder 2"/>
          <p:cNvSpPr>
            <a:spLocks noGrp="1"/>
          </p:cNvSpPr>
          <p:nvPr>
            <p:ph idx="1"/>
          </p:nvPr>
        </p:nvSpPr>
        <p:spPr>
          <a:xfrm>
            <a:off x="838200" y="788565"/>
            <a:ext cx="10515600" cy="5388398"/>
          </a:xfrm>
        </p:spPr>
        <p:txBody>
          <a:bodyPr>
            <a:normAutofit/>
          </a:bodyPr>
          <a:lstStyle/>
          <a:p>
            <a:r>
              <a:rPr lang="en-US" sz="1400" dirty="0" smtClean="0"/>
              <a:t>The initial steps involved removing duplicates (13) and handling missing values(0). Best way to handle missing values would have been to use KNN </a:t>
            </a:r>
            <a:r>
              <a:rPr lang="en-US" sz="1400" dirty="0" err="1" smtClean="0"/>
              <a:t>Regressor</a:t>
            </a:r>
            <a:r>
              <a:rPr lang="en-US" sz="1400" dirty="0"/>
              <a:t> </a:t>
            </a:r>
            <a:r>
              <a:rPr lang="en-US" sz="1400" dirty="0" smtClean="0"/>
              <a:t>to impute values based on neighbors. I also added certain checks for abnormal data such as the percentage values cannot be larger than 100 and max FHR cannot be lower than min FHR.</a:t>
            </a:r>
          </a:p>
          <a:p>
            <a:pPr lvl="8"/>
            <a:r>
              <a:rPr lang="en-US" sz="400" dirty="0"/>
              <a:t> </a:t>
            </a:r>
            <a:r>
              <a:rPr lang="en-US" sz="400" dirty="0" smtClean="0"/>
              <a:t>                                 </a:t>
            </a:r>
          </a:p>
          <a:p>
            <a:pPr lvl="8"/>
            <a:r>
              <a:rPr lang="en-US" sz="400" dirty="0"/>
              <a:t> </a:t>
            </a:r>
            <a:r>
              <a:rPr lang="en-US" sz="400" dirty="0" smtClean="0"/>
              <a:t>                                         </a:t>
            </a:r>
          </a:p>
          <a:p>
            <a:endParaRPr lang="en-US" sz="1400" dirty="0"/>
          </a:p>
        </p:txBody>
      </p:sp>
      <p:sp>
        <p:nvSpPr>
          <p:cNvPr id="6" name="TextBox 5"/>
          <p:cNvSpPr txBox="1"/>
          <p:nvPr/>
        </p:nvSpPr>
        <p:spPr>
          <a:xfrm>
            <a:off x="2244483" y="1845559"/>
            <a:ext cx="2969702" cy="369332"/>
          </a:xfrm>
          <a:prstGeom prst="rect">
            <a:avLst/>
          </a:prstGeom>
          <a:noFill/>
        </p:spPr>
        <p:txBody>
          <a:bodyPr wrap="square" rtlCol="0">
            <a:spAutoFit/>
          </a:bodyPr>
          <a:lstStyle/>
          <a:p>
            <a:r>
              <a:rPr lang="en-US" dirty="0" smtClean="0"/>
              <a:t>Skewness</a:t>
            </a:r>
          </a:p>
        </p:txBody>
      </p:sp>
      <p:sp>
        <p:nvSpPr>
          <p:cNvPr id="7" name="TextBox 6"/>
          <p:cNvSpPr txBox="1"/>
          <p:nvPr/>
        </p:nvSpPr>
        <p:spPr>
          <a:xfrm>
            <a:off x="7467600" y="2056703"/>
            <a:ext cx="2969702" cy="369332"/>
          </a:xfrm>
          <a:prstGeom prst="rect">
            <a:avLst/>
          </a:prstGeom>
          <a:noFill/>
        </p:spPr>
        <p:txBody>
          <a:bodyPr wrap="square" rtlCol="0">
            <a:spAutoFit/>
          </a:bodyPr>
          <a:lstStyle/>
          <a:p>
            <a:r>
              <a:rPr lang="en-US" dirty="0" smtClean="0"/>
              <a:t>Kurtosis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0279" y="2340638"/>
            <a:ext cx="4561892" cy="339971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883" y="2241369"/>
            <a:ext cx="5248470" cy="3498980"/>
          </a:xfrm>
          <a:prstGeom prst="rect">
            <a:avLst/>
          </a:prstGeom>
        </p:spPr>
      </p:pic>
    </p:spTree>
    <p:extLst>
      <p:ext uri="{BB962C8B-B14F-4D97-AF65-F5344CB8AC3E}">
        <p14:creationId xmlns:p14="http://schemas.microsoft.com/office/powerpoint/2010/main" val="38956292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TotalTime>
  <Words>1159</Words>
  <Application>Microsoft Office PowerPoint</Application>
  <PresentationFormat>Widescreen</PresentationFormat>
  <Paragraphs>309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Courier New</vt:lpstr>
      <vt:lpstr>Office Theme</vt:lpstr>
      <vt:lpstr>Case Study: Analysis of Cardiotocography Features and their Impact on Foetal Health</vt:lpstr>
      <vt:lpstr>Overview</vt:lpstr>
      <vt:lpstr>Introduction</vt:lpstr>
      <vt:lpstr>Proposals from scientific literature</vt:lpstr>
      <vt:lpstr>Results from previous study</vt:lpstr>
      <vt:lpstr>Results from previous study</vt:lpstr>
      <vt:lpstr>Exploratory Data Analysis</vt:lpstr>
      <vt:lpstr>Size of Dataset</vt:lpstr>
      <vt:lpstr>EDA Steps</vt:lpstr>
      <vt:lpstr>PowerPoint Presentation</vt:lpstr>
      <vt:lpstr>PowerPoint Presentation</vt:lpstr>
      <vt:lpstr>Feature and target correlation</vt:lpstr>
      <vt:lpstr>PowerPoint Presentation</vt:lpstr>
      <vt:lpstr>PowerPoint Presentation</vt:lpstr>
      <vt:lpstr>Determine Column Variance</vt:lpstr>
      <vt:lpstr>Handling non normal distributions</vt:lpstr>
      <vt:lpstr>Dimensionality Reduction</vt:lpstr>
      <vt:lpstr>Final Results</vt:lpstr>
      <vt:lpstr>Conclusion</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Analysis of Cardiotocography Features and their Impact on Foetal Health</dc:title>
  <dc:creator>Tsuma Thomas</dc:creator>
  <cp:lastModifiedBy>Tsuma Thomas</cp:lastModifiedBy>
  <cp:revision>30</cp:revision>
  <dcterms:created xsi:type="dcterms:W3CDTF">2024-03-25T04:47:34Z</dcterms:created>
  <dcterms:modified xsi:type="dcterms:W3CDTF">2024-03-25T13:46:38Z</dcterms:modified>
</cp:coreProperties>
</file>