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59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988F26-0CA8-4353-BC33-AF3F30C48BA3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CC28225-7E1F-4E4F-B180-A96BD5FF7A15}">
      <dgm:prSet/>
      <dgm:spPr/>
      <dgm:t>
        <a:bodyPr/>
        <a:lstStyle/>
        <a:p>
          <a:r>
            <a:rPr lang="sk-SK" dirty="0">
              <a:solidFill>
                <a:schemeClr val="bg2"/>
              </a:solidFill>
            </a:rPr>
            <a:t>Detekcia kľúčových bodov</a:t>
          </a:r>
        </a:p>
        <a:p>
          <a:r>
            <a:rPr lang="sk-SK" dirty="0"/>
            <a:t> </a:t>
          </a:r>
          <a:r>
            <a:rPr lang="sk-SK" dirty="0">
              <a:solidFill>
                <a:schemeClr val="bg2"/>
              </a:solidFill>
            </a:rPr>
            <a:t>(</a:t>
          </a:r>
          <a:r>
            <a:rPr lang="sk-SK" dirty="0" err="1">
              <a:solidFill>
                <a:schemeClr val="bg2"/>
              </a:solidFill>
            </a:rPr>
            <a:t>ang</a:t>
          </a:r>
          <a:r>
            <a:rPr lang="sk-SK" dirty="0">
              <a:solidFill>
                <a:schemeClr val="bg2"/>
              </a:solidFill>
            </a:rPr>
            <a:t>. </a:t>
          </a:r>
          <a:r>
            <a:rPr lang="sk-SK" dirty="0" err="1">
              <a:solidFill>
                <a:schemeClr val="bg2"/>
              </a:solidFill>
            </a:rPr>
            <a:t>keypoints</a:t>
          </a:r>
          <a:r>
            <a:rPr lang="sk-SK" dirty="0">
              <a:solidFill>
                <a:schemeClr val="bg2"/>
              </a:solidFill>
            </a:rPr>
            <a:t> </a:t>
          </a:r>
          <a:r>
            <a:rPr lang="sk-SK" dirty="0" err="1">
              <a:solidFill>
                <a:schemeClr val="bg2"/>
              </a:solidFill>
            </a:rPr>
            <a:t>detection</a:t>
          </a:r>
          <a:r>
            <a:rPr lang="sk-SK" dirty="0">
              <a:solidFill>
                <a:schemeClr val="bg2"/>
              </a:solidFill>
            </a:rPr>
            <a:t>) </a:t>
          </a:r>
          <a:endParaRPr lang="en-US" dirty="0">
            <a:solidFill>
              <a:schemeClr val="bg2"/>
            </a:solidFill>
          </a:endParaRPr>
        </a:p>
      </dgm:t>
    </dgm:pt>
    <dgm:pt modelId="{7DADF0D3-3197-4646-BC9C-58FE1959A33F}" type="parTrans" cxnId="{EC77139D-575D-4C1D-AB6B-57C6C6B44519}">
      <dgm:prSet/>
      <dgm:spPr/>
      <dgm:t>
        <a:bodyPr/>
        <a:lstStyle/>
        <a:p>
          <a:endParaRPr lang="en-US"/>
        </a:p>
      </dgm:t>
    </dgm:pt>
    <dgm:pt modelId="{803D0A2D-B82B-4F65-8A44-B4427A121421}" type="sibTrans" cxnId="{EC77139D-575D-4C1D-AB6B-57C6C6B44519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8F5A957A-C37C-4CF3-8FB0-D7297EC16914}">
      <dgm:prSet/>
      <dgm:spPr/>
      <dgm:t>
        <a:bodyPr/>
        <a:lstStyle/>
        <a:p>
          <a:r>
            <a:rPr lang="sk-SK" dirty="0">
              <a:solidFill>
                <a:schemeClr val="bg2"/>
              </a:solidFill>
            </a:rPr>
            <a:t>Vytvorenie </a:t>
          </a:r>
          <a:r>
            <a:rPr lang="sk-SK" dirty="0" err="1">
              <a:solidFill>
                <a:schemeClr val="bg2"/>
              </a:solidFill>
            </a:rPr>
            <a:t>deskiptorov</a:t>
          </a:r>
          <a:r>
            <a:rPr lang="sk-SK" dirty="0">
              <a:solidFill>
                <a:schemeClr val="bg2"/>
              </a:solidFill>
            </a:rPr>
            <a:t> pre tieto kľúčové body</a:t>
          </a:r>
        </a:p>
        <a:p>
          <a:r>
            <a:rPr lang="sk-SK" dirty="0">
              <a:solidFill>
                <a:schemeClr val="bg2"/>
              </a:solidFill>
            </a:rPr>
            <a:t> (</a:t>
          </a:r>
          <a:r>
            <a:rPr lang="sk-SK" dirty="0" err="1">
              <a:solidFill>
                <a:schemeClr val="bg2"/>
              </a:solidFill>
            </a:rPr>
            <a:t>ang</a:t>
          </a:r>
          <a:r>
            <a:rPr lang="sk-SK" dirty="0">
              <a:solidFill>
                <a:schemeClr val="bg2"/>
              </a:solidFill>
            </a:rPr>
            <a:t>. </a:t>
          </a:r>
          <a:r>
            <a:rPr lang="sk-SK" dirty="0" err="1">
              <a:solidFill>
                <a:schemeClr val="bg2"/>
              </a:solidFill>
            </a:rPr>
            <a:t>keypoint</a:t>
          </a:r>
          <a:r>
            <a:rPr lang="sk-SK" dirty="0">
              <a:solidFill>
                <a:schemeClr val="bg2"/>
              </a:solidFill>
            </a:rPr>
            <a:t> </a:t>
          </a:r>
          <a:r>
            <a:rPr lang="sk-SK" dirty="0" err="1">
              <a:solidFill>
                <a:schemeClr val="bg2"/>
              </a:solidFill>
            </a:rPr>
            <a:t>descriptor</a:t>
          </a:r>
          <a:r>
            <a:rPr lang="sk-SK" dirty="0">
              <a:solidFill>
                <a:schemeClr val="bg2"/>
              </a:solidFill>
            </a:rPr>
            <a:t>) </a:t>
          </a:r>
          <a:endParaRPr lang="en-US" dirty="0">
            <a:solidFill>
              <a:schemeClr val="bg2"/>
            </a:solidFill>
          </a:endParaRPr>
        </a:p>
      </dgm:t>
    </dgm:pt>
    <dgm:pt modelId="{626F2B47-EF16-439D-952B-F68222B1C2DA}" type="parTrans" cxnId="{F992EA51-45B6-4F51-958E-9A65D37FB906}">
      <dgm:prSet/>
      <dgm:spPr/>
      <dgm:t>
        <a:bodyPr/>
        <a:lstStyle/>
        <a:p>
          <a:endParaRPr lang="en-US"/>
        </a:p>
      </dgm:t>
    </dgm:pt>
    <dgm:pt modelId="{C739A810-9C98-471E-B9DF-B0A47A92FC74}" type="sibTrans" cxnId="{F992EA51-45B6-4F51-958E-9A65D37FB906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F4367178-848C-4723-88DA-6064ED7E5FCF}">
      <dgm:prSet/>
      <dgm:spPr/>
      <dgm:t>
        <a:bodyPr/>
        <a:lstStyle/>
        <a:p>
          <a:r>
            <a:rPr lang="sk-SK" dirty="0">
              <a:solidFill>
                <a:schemeClr val="bg2"/>
              </a:solidFill>
            </a:rPr>
            <a:t>Spájanie základných rysov obrázku </a:t>
          </a:r>
        </a:p>
        <a:p>
          <a:r>
            <a:rPr lang="sk-SK" dirty="0">
              <a:solidFill>
                <a:schemeClr val="bg2"/>
              </a:solidFill>
            </a:rPr>
            <a:t>(</a:t>
          </a:r>
          <a:r>
            <a:rPr lang="sk-SK" dirty="0" err="1">
              <a:solidFill>
                <a:schemeClr val="bg2"/>
              </a:solidFill>
            </a:rPr>
            <a:t>ang</a:t>
          </a:r>
          <a:r>
            <a:rPr lang="sk-SK" dirty="0">
              <a:solidFill>
                <a:schemeClr val="bg2"/>
              </a:solidFill>
            </a:rPr>
            <a:t>. feature </a:t>
          </a:r>
          <a:r>
            <a:rPr lang="sk-SK" dirty="0" err="1">
              <a:solidFill>
                <a:schemeClr val="bg2"/>
              </a:solidFill>
            </a:rPr>
            <a:t>matching</a:t>
          </a:r>
          <a:r>
            <a:rPr lang="sk-SK" dirty="0">
              <a:solidFill>
                <a:schemeClr val="bg2"/>
              </a:solidFill>
            </a:rPr>
            <a:t>)</a:t>
          </a:r>
          <a:endParaRPr lang="en-US" dirty="0">
            <a:solidFill>
              <a:schemeClr val="bg2"/>
            </a:solidFill>
          </a:endParaRPr>
        </a:p>
      </dgm:t>
    </dgm:pt>
    <dgm:pt modelId="{303D2D27-0F29-4778-A5D9-DB870D95B08E}" type="parTrans" cxnId="{9C5DF330-B9DA-4ED9-8C20-352B74127DC4}">
      <dgm:prSet/>
      <dgm:spPr/>
      <dgm:t>
        <a:bodyPr/>
        <a:lstStyle/>
        <a:p>
          <a:endParaRPr lang="en-US"/>
        </a:p>
      </dgm:t>
    </dgm:pt>
    <dgm:pt modelId="{C53A3CE8-DE9D-45F6-B592-E57D58D4B91E}" type="sibTrans" cxnId="{9C5DF330-B9DA-4ED9-8C20-352B74127DC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FC15EAEE-9BFA-4316-AE78-F3D00DAE218E}" type="pres">
      <dgm:prSet presAssocID="{A6988F26-0CA8-4353-BC33-AF3F30C48BA3}" presName="Name0" presStyleCnt="0">
        <dgm:presLayoutVars>
          <dgm:animLvl val="lvl"/>
          <dgm:resizeHandles val="exact"/>
        </dgm:presLayoutVars>
      </dgm:prSet>
      <dgm:spPr/>
    </dgm:pt>
    <dgm:pt modelId="{265628A9-5229-4AC8-88B1-3074E48C7940}" type="pres">
      <dgm:prSet presAssocID="{BCC28225-7E1F-4E4F-B180-A96BD5FF7A15}" presName="compositeNode" presStyleCnt="0">
        <dgm:presLayoutVars>
          <dgm:bulletEnabled val="1"/>
        </dgm:presLayoutVars>
      </dgm:prSet>
      <dgm:spPr/>
    </dgm:pt>
    <dgm:pt modelId="{EFDC4C6E-A2D6-4502-88D2-1930D11D7100}" type="pres">
      <dgm:prSet presAssocID="{BCC28225-7E1F-4E4F-B180-A96BD5FF7A15}" presName="bgRect" presStyleLbl="alignNode1" presStyleIdx="0" presStyleCnt="3"/>
      <dgm:spPr/>
    </dgm:pt>
    <dgm:pt modelId="{6A5AB5F0-1731-45CC-910B-F19DE1551B95}" type="pres">
      <dgm:prSet presAssocID="{803D0A2D-B82B-4F65-8A44-B4427A121421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408053EB-F7FD-4C3B-BBC2-F68DF2268CAA}" type="pres">
      <dgm:prSet presAssocID="{BCC28225-7E1F-4E4F-B180-A96BD5FF7A15}" presName="nodeRect" presStyleLbl="alignNode1" presStyleIdx="0" presStyleCnt="3">
        <dgm:presLayoutVars>
          <dgm:bulletEnabled val="1"/>
        </dgm:presLayoutVars>
      </dgm:prSet>
      <dgm:spPr/>
    </dgm:pt>
    <dgm:pt modelId="{A138A53D-7E65-4C05-8264-CA2CADB8E0D3}" type="pres">
      <dgm:prSet presAssocID="{803D0A2D-B82B-4F65-8A44-B4427A121421}" presName="sibTrans" presStyleCnt="0"/>
      <dgm:spPr/>
    </dgm:pt>
    <dgm:pt modelId="{5E886354-0F35-41AF-AE5A-195351C2E5B8}" type="pres">
      <dgm:prSet presAssocID="{8F5A957A-C37C-4CF3-8FB0-D7297EC16914}" presName="compositeNode" presStyleCnt="0">
        <dgm:presLayoutVars>
          <dgm:bulletEnabled val="1"/>
        </dgm:presLayoutVars>
      </dgm:prSet>
      <dgm:spPr/>
    </dgm:pt>
    <dgm:pt modelId="{1770DA79-2DD2-4722-8A7A-3C165FA4B8D3}" type="pres">
      <dgm:prSet presAssocID="{8F5A957A-C37C-4CF3-8FB0-D7297EC16914}" presName="bgRect" presStyleLbl="alignNode1" presStyleIdx="1" presStyleCnt="3"/>
      <dgm:spPr/>
    </dgm:pt>
    <dgm:pt modelId="{8527FB6C-C5DA-4CBB-990B-C97D949AFC57}" type="pres">
      <dgm:prSet presAssocID="{C739A810-9C98-471E-B9DF-B0A47A92FC74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63D5AAF1-1325-48B9-91F1-EC7F656D0155}" type="pres">
      <dgm:prSet presAssocID="{8F5A957A-C37C-4CF3-8FB0-D7297EC16914}" presName="nodeRect" presStyleLbl="alignNode1" presStyleIdx="1" presStyleCnt="3">
        <dgm:presLayoutVars>
          <dgm:bulletEnabled val="1"/>
        </dgm:presLayoutVars>
      </dgm:prSet>
      <dgm:spPr/>
    </dgm:pt>
    <dgm:pt modelId="{0BCCB581-1105-4A5E-B76C-79B848458A7E}" type="pres">
      <dgm:prSet presAssocID="{C739A810-9C98-471E-B9DF-B0A47A92FC74}" presName="sibTrans" presStyleCnt="0"/>
      <dgm:spPr/>
    </dgm:pt>
    <dgm:pt modelId="{49D85323-69AC-447A-BCA3-E50777E29C91}" type="pres">
      <dgm:prSet presAssocID="{F4367178-848C-4723-88DA-6064ED7E5FCF}" presName="compositeNode" presStyleCnt="0">
        <dgm:presLayoutVars>
          <dgm:bulletEnabled val="1"/>
        </dgm:presLayoutVars>
      </dgm:prSet>
      <dgm:spPr/>
    </dgm:pt>
    <dgm:pt modelId="{42B7319D-71A9-4488-BDB6-B2B4E2740D10}" type="pres">
      <dgm:prSet presAssocID="{F4367178-848C-4723-88DA-6064ED7E5FCF}" presName="bgRect" presStyleLbl="alignNode1" presStyleIdx="2" presStyleCnt="3"/>
      <dgm:spPr/>
    </dgm:pt>
    <dgm:pt modelId="{F5E1D19B-6B80-4C7E-8183-21663F736BA4}" type="pres">
      <dgm:prSet presAssocID="{C53A3CE8-DE9D-45F6-B592-E57D58D4B91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C986E520-2944-41BC-9833-901ACCCC18B4}" type="pres">
      <dgm:prSet presAssocID="{F4367178-848C-4723-88DA-6064ED7E5FC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A5CC5215-C0F2-4A72-9347-69342D7C8E6B}" type="presOf" srcId="{BCC28225-7E1F-4E4F-B180-A96BD5FF7A15}" destId="{EFDC4C6E-A2D6-4502-88D2-1930D11D7100}" srcOrd="0" destOrd="0" presId="urn:microsoft.com/office/officeart/2016/7/layout/LinearBlockProcessNumbered"/>
    <dgm:cxn modelId="{CB51E322-BC5D-4113-9439-9D188867C87A}" type="presOf" srcId="{C739A810-9C98-471E-B9DF-B0A47A92FC74}" destId="{8527FB6C-C5DA-4CBB-990B-C97D949AFC57}" srcOrd="0" destOrd="0" presId="urn:microsoft.com/office/officeart/2016/7/layout/LinearBlockProcessNumbered"/>
    <dgm:cxn modelId="{9C5DF330-B9DA-4ED9-8C20-352B74127DC4}" srcId="{A6988F26-0CA8-4353-BC33-AF3F30C48BA3}" destId="{F4367178-848C-4723-88DA-6064ED7E5FCF}" srcOrd="2" destOrd="0" parTransId="{303D2D27-0F29-4778-A5D9-DB870D95B08E}" sibTransId="{C53A3CE8-DE9D-45F6-B592-E57D58D4B91E}"/>
    <dgm:cxn modelId="{F992EA51-45B6-4F51-958E-9A65D37FB906}" srcId="{A6988F26-0CA8-4353-BC33-AF3F30C48BA3}" destId="{8F5A957A-C37C-4CF3-8FB0-D7297EC16914}" srcOrd="1" destOrd="0" parTransId="{626F2B47-EF16-439D-952B-F68222B1C2DA}" sibTransId="{C739A810-9C98-471E-B9DF-B0A47A92FC74}"/>
    <dgm:cxn modelId="{BF748A7A-D2BE-4B2A-ABEC-FB62D9B017C8}" type="presOf" srcId="{C53A3CE8-DE9D-45F6-B592-E57D58D4B91E}" destId="{F5E1D19B-6B80-4C7E-8183-21663F736BA4}" srcOrd="0" destOrd="0" presId="urn:microsoft.com/office/officeart/2016/7/layout/LinearBlockProcessNumbered"/>
    <dgm:cxn modelId="{DB66BB8A-4BFA-43E5-90F4-6B1591ACDB96}" type="presOf" srcId="{F4367178-848C-4723-88DA-6064ED7E5FCF}" destId="{C986E520-2944-41BC-9833-901ACCCC18B4}" srcOrd="1" destOrd="0" presId="urn:microsoft.com/office/officeart/2016/7/layout/LinearBlockProcessNumbered"/>
    <dgm:cxn modelId="{EC77139D-575D-4C1D-AB6B-57C6C6B44519}" srcId="{A6988F26-0CA8-4353-BC33-AF3F30C48BA3}" destId="{BCC28225-7E1F-4E4F-B180-A96BD5FF7A15}" srcOrd="0" destOrd="0" parTransId="{7DADF0D3-3197-4646-BC9C-58FE1959A33F}" sibTransId="{803D0A2D-B82B-4F65-8A44-B4427A121421}"/>
    <dgm:cxn modelId="{DFFA1B9E-E3C1-4421-9FA1-2DCB1891318E}" type="presOf" srcId="{A6988F26-0CA8-4353-BC33-AF3F30C48BA3}" destId="{FC15EAEE-9BFA-4316-AE78-F3D00DAE218E}" srcOrd="0" destOrd="0" presId="urn:microsoft.com/office/officeart/2016/7/layout/LinearBlockProcessNumbered"/>
    <dgm:cxn modelId="{D1BF33B2-3D0C-4ED8-9560-51EB0287ADE3}" type="presOf" srcId="{F4367178-848C-4723-88DA-6064ED7E5FCF}" destId="{42B7319D-71A9-4488-BDB6-B2B4E2740D10}" srcOrd="0" destOrd="0" presId="urn:microsoft.com/office/officeart/2016/7/layout/LinearBlockProcessNumbered"/>
    <dgm:cxn modelId="{1CD741C9-0BAE-40ED-90F1-0E179557F81D}" type="presOf" srcId="{803D0A2D-B82B-4F65-8A44-B4427A121421}" destId="{6A5AB5F0-1731-45CC-910B-F19DE1551B95}" srcOrd="0" destOrd="0" presId="urn:microsoft.com/office/officeart/2016/7/layout/LinearBlockProcessNumbered"/>
    <dgm:cxn modelId="{FC57F3CA-34B3-4627-8ADF-AEB0CAA2EB5B}" type="presOf" srcId="{BCC28225-7E1F-4E4F-B180-A96BD5FF7A15}" destId="{408053EB-F7FD-4C3B-BBC2-F68DF2268CAA}" srcOrd="1" destOrd="0" presId="urn:microsoft.com/office/officeart/2016/7/layout/LinearBlockProcessNumbered"/>
    <dgm:cxn modelId="{5F9B9FD0-AD6B-4002-ABA3-2D536662E31D}" type="presOf" srcId="{8F5A957A-C37C-4CF3-8FB0-D7297EC16914}" destId="{63D5AAF1-1325-48B9-91F1-EC7F656D0155}" srcOrd="1" destOrd="0" presId="urn:microsoft.com/office/officeart/2016/7/layout/LinearBlockProcessNumbered"/>
    <dgm:cxn modelId="{914A8BFF-BEF6-4D4D-B34B-F980AEAD2137}" type="presOf" srcId="{8F5A957A-C37C-4CF3-8FB0-D7297EC16914}" destId="{1770DA79-2DD2-4722-8A7A-3C165FA4B8D3}" srcOrd="0" destOrd="0" presId="urn:microsoft.com/office/officeart/2016/7/layout/LinearBlockProcessNumbered"/>
    <dgm:cxn modelId="{32265B2A-44F8-42C1-B6F7-4ACAA2133C33}" type="presParOf" srcId="{FC15EAEE-9BFA-4316-AE78-F3D00DAE218E}" destId="{265628A9-5229-4AC8-88B1-3074E48C7940}" srcOrd="0" destOrd="0" presId="urn:microsoft.com/office/officeart/2016/7/layout/LinearBlockProcessNumbered"/>
    <dgm:cxn modelId="{107AFE7A-96F3-44DC-92E6-DA329EB0BD93}" type="presParOf" srcId="{265628A9-5229-4AC8-88B1-3074E48C7940}" destId="{EFDC4C6E-A2D6-4502-88D2-1930D11D7100}" srcOrd="0" destOrd="0" presId="urn:microsoft.com/office/officeart/2016/7/layout/LinearBlockProcessNumbered"/>
    <dgm:cxn modelId="{7762FE2E-BA7A-45C7-801C-F15C734813E9}" type="presParOf" srcId="{265628A9-5229-4AC8-88B1-3074E48C7940}" destId="{6A5AB5F0-1731-45CC-910B-F19DE1551B95}" srcOrd="1" destOrd="0" presId="urn:microsoft.com/office/officeart/2016/7/layout/LinearBlockProcessNumbered"/>
    <dgm:cxn modelId="{4BBE2CCF-6EE0-4601-8176-FFAD014BB65A}" type="presParOf" srcId="{265628A9-5229-4AC8-88B1-3074E48C7940}" destId="{408053EB-F7FD-4C3B-BBC2-F68DF2268CAA}" srcOrd="2" destOrd="0" presId="urn:microsoft.com/office/officeart/2016/7/layout/LinearBlockProcessNumbered"/>
    <dgm:cxn modelId="{A4047C9C-2A5D-4D82-B122-1EBC0B4DA9BA}" type="presParOf" srcId="{FC15EAEE-9BFA-4316-AE78-F3D00DAE218E}" destId="{A138A53D-7E65-4C05-8264-CA2CADB8E0D3}" srcOrd="1" destOrd="0" presId="urn:microsoft.com/office/officeart/2016/7/layout/LinearBlockProcessNumbered"/>
    <dgm:cxn modelId="{E63740FC-9454-4113-B1A9-7187CCF746D4}" type="presParOf" srcId="{FC15EAEE-9BFA-4316-AE78-F3D00DAE218E}" destId="{5E886354-0F35-41AF-AE5A-195351C2E5B8}" srcOrd="2" destOrd="0" presId="urn:microsoft.com/office/officeart/2016/7/layout/LinearBlockProcessNumbered"/>
    <dgm:cxn modelId="{646E606E-76C7-4F5F-87E3-27B3C74FBD92}" type="presParOf" srcId="{5E886354-0F35-41AF-AE5A-195351C2E5B8}" destId="{1770DA79-2DD2-4722-8A7A-3C165FA4B8D3}" srcOrd="0" destOrd="0" presId="urn:microsoft.com/office/officeart/2016/7/layout/LinearBlockProcessNumbered"/>
    <dgm:cxn modelId="{F75DB55E-75C2-4F28-9291-C92CAE2EA70A}" type="presParOf" srcId="{5E886354-0F35-41AF-AE5A-195351C2E5B8}" destId="{8527FB6C-C5DA-4CBB-990B-C97D949AFC57}" srcOrd="1" destOrd="0" presId="urn:microsoft.com/office/officeart/2016/7/layout/LinearBlockProcessNumbered"/>
    <dgm:cxn modelId="{B5C4B10D-A10A-42EC-960C-61CFE57F6B40}" type="presParOf" srcId="{5E886354-0F35-41AF-AE5A-195351C2E5B8}" destId="{63D5AAF1-1325-48B9-91F1-EC7F656D0155}" srcOrd="2" destOrd="0" presId="urn:microsoft.com/office/officeart/2016/7/layout/LinearBlockProcessNumbered"/>
    <dgm:cxn modelId="{76C05BFE-8875-4DA8-99C3-6C13BD7969B9}" type="presParOf" srcId="{FC15EAEE-9BFA-4316-AE78-F3D00DAE218E}" destId="{0BCCB581-1105-4A5E-B76C-79B848458A7E}" srcOrd="3" destOrd="0" presId="urn:microsoft.com/office/officeart/2016/7/layout/LinearBlockProcessNumbered"/>
    <dgm:cxn modelId="{F40FD4A3-6FBA-4BD5-82D1-C34265D52E67}" type="presParOf" srcId="{FC15EAEE-9BFA-4316-AE78-F3D00DAE218E}" destId="{49D85323-69AC-447A-BCA3-E50777E29C91}" srcOrd="4" destOrd="0" presId="urn:microsoft.com/office/officeart/2016/7/layout/LinearBlockProcessNumbered"/>
    <dgm:cxn modelId="{322B7849-3ECA-41E9-BF78-25AC5E9A3403}" type="presParOf" srcId="{49D85323-69AC-447A-BCA3-E50777E29C91}" destId="{42B7319D-71A9-4488-BDB6-B2B4E2740D10}" srcOrd="0" destOrd="0" presId="urn:microsoft.com/office/officeart/2016/7/layout/LinearBlockProcessNumbered"/>
    <dgm:cxn modelId="{B9F78686-ECDF-4FA4-89D2-55E5B967C572}" type="presParOf" srcId="{49D85323-69AC-447A-BCA3-E50777E29C91}" destId="{F5E1D19B-6B80-4C7E-8183-21663F736BA4}" srcOrd="1" destOrd="0" presId="urn:microsoft.com/office/officeart/2016/7/layout/LinearBlockProcessNumbered"/>
    <dgm:cxn modelId="{E418E867-86DC-49BC-A2E8-613B1D806EE6}" type="presParOf" srcId="{49D85323-69AC-447A-BCA3-E50777E29C91}" destId="{C986E520-2944-41BC-9833-901ACCCC18B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C4C6E-A2D6-4502-88D2-1930D11D7100}">
      <dsp:nvSpPr>
        <dsp:cNvPr id="0" name=""/>
        <dsp:cNvSpPr/>
      </dsp:nvSpPr>
      <dsp:spPr>
        <a:xfrm>
          <a:off x="864" y="0"/>
          <a:ext cx="3499952" cy="38706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5717" tIns="0" rIns="345717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 dirty="0">
              <a:solidFill>
                <a:schemeClr val="bg2"/>
              </a:solidFill>
            </a:rPr>
            <a:t>Detekcia kľúčových bodov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 dirty="0"/>
            <a:t> </a:t>
          </a:r>
          <a:r>
            <a:rPr lang="sk-SK" sz="2400" kern="1200" dirty="0">
              <a:solidFill>
                <a:schemeClr val="bg2"/>
              </a:solidFill>
            </a:rPr>
            <a:t>(</a:t>
          </a:r>
          <a:r>
            <a:rPr lang="sk-SK" sz="2400" kern="1200" dirty="0" err="1">
              <a:solidFill>
                <a:schemeClr val="bg2"/>
              </a:solidFill>
            </a:rPr>
            <a:t>ang</a:t>
          </a:r>
          <a:r>
            <a:rPr lang="sk-SK" sz="2400" kern="1200" dirty="0">
              <a:solidFill>
                <a:schemeClr val="bg2"/>
              </a:solidFill>
            </a:rPr>
            <a:t>. </a:t>
          </a:r>
          <a:r>
            <a:rPr lang="sk-SK" sz="2400" kern="1200" dirty="0" err="1">
              <a:solidFill>
                <a:schemeClr val="bg2"/>
              </a:solidFill>
            </a:rPr>
            <a:t>keypoints</a:t>
          </a:r>
          <a:r>
            <a:rPr lang="sk-SK" sz="2400" kern="1200" dirty="0">
              <a:solidFill>
                <a:schemeClr val="bg2"/>
              </a:solidFill>
            </a:rPr>
            <a:t> </a:t>
          </a:r>
          <a:r>
            <a:rPr lang="sk-SK" sz="2400" kern="1200" dirty="0" err="1">
              <a:solidFill>
                <a:schemeClr val="bg2"/>
              </a:solidFill>
            </a:rPr>
            <a:t>detection</a:t>
          </a:r>
          <a:r>
            <a:rPr lang="sk-SK" sz="2400" kern="1200" dirty="0">
              <a:solidFill>
                <a:schemeClr val="bg2"/>
              </a:solidFill>
            </a:rPr>
            <a:t>) </a:t>
          </a:r>
          <a:endParaRPr lang="en-US" sz="2400" kern="1200" dirty="0">
            <a:solidFill>
              <a:schemeClr val="bg2"/>
            </a:solidFill>
          </a:endParaRPr>
        </a:p>
      </dsp:txBody>
      <dsp:txXfrm>
        <a:off x="864" y="1548265"/>
        <a:ext cx="3499952" cy="2322398"/>
      </dsp:txXfrm>
    </dsp:sp>
    <dsp:sp modelId="{6A5AB5F0-1731-45CC-910B-F19DE1551B95}">
      <dsp:nvSpPr>
        <dsp:cNvPr id="0" name=""/>
        <dsp:cNvSpPr/>
      </dsp:nvSpPr>
      <dsp:spPr>
        <a:xfrm>
          <a:off x="864" y="0"/>
          <a:ext cx="3499952" cy="1548265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5717" tIns="165100" rIns="34571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64" y="0"/>
        <a:ext cx="3499952" cy="1548265"/>
      </dsp:txXfrm>
    </dsp:sp>
    <dsp:sp modelId="{1770DA79-2DD2-4722-8A7A-3C165FA4B8D3}">
      <dsp:nvSpPr>
        <dsp:cNvPr id="0" name=""/>
        <dsp:cNvSpPr/>
      </dsp:nvSpPr>
      <dsp:spPr>
        <a:xfrm>
          <a:off x="3780812" y="0"/>
          <a:ext cx="3499952" cy="3870664"/>
        </a:xfrm>
        <a:prstGeom prst="rect">
          <a:avLst/>
        </a:prstGeom>
        <a:solidFill>
          <a:schemeClr val="accent2">
            <a:hueOff val="-1939188"/>
            <a:satOff val="-4386"/>
            <a:lumOff val="-2843"/>
            <a:alphaOff val="0"/>
          </a:schemeClr>
        </a:solidFill>
        <a:ln w="15875" cap="rnd" cmpd="sng" algn="ctr">
          <a:solidFill>
            <a:schemeClr val="accent2">
              <a:hueOff val="-1939188"/>
              <a:satOff val="-4386"/>
              <a:lumOff val="-2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5717" tIns="0" rIns="345717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 dirty="0">
              <a:solidFill>
                <a:schemeClr val="bg2"/>
              </a:solidFill>
            </a:rPr>
            <a:t>Vytvorenie </a:t>
          </a:r>
          <a:r>
            <a:rPr lang="sk-SK" sz="2400" kern="1200" dirty="0" err="1">
              <a:solidFill>
                <a:schemeClr val="bg2"/>
              </a:solidFill>
            </a:rPr>
            <a:t>deskiptorov</a:t>
          </a:r>
          <a:r>
            <a:rPr lang="sk-SK" sz="2400" kern="1200" dirty="0">
              <a:solidFill>
                <a:schemeClr val="bg2"/>
              </a:solidFill>
            </a:rPr>
            <a:t> pre tieto kľúčové body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 dirty="0">
              <a:solidFill>
                <a:schemeClr val="bg2"/>
              </a:solidFill>
            </a:rPr>
            <a:t> (</a:t>
          </a:r>
          <a:r>
            <a:rPr lang="sk-SK" sz="2400" kern="1200" dirty="0" err="1">
              <a:solidFill>
                <a:schemeClr val="bg2"/>
              </a:solidFill>
            </a:rPr>
            <a:t>ang</a:t>
          </a:r>
          <a:r>
            <a:rPr lang="sk-SK" sz="2400" kern="1200" dirty="0">
              <a:solidFill>
                <a:schemeClr val="bg2"/>
              </a:solidFill>
            </a:rPr>
            <a:t>. </a:t>
          </a:r>
          <a:r>
            <a:rPr lang="sk-SK" sz="2400" kern="1200" dirty="0" err="1">
              <a:solidFill>
                <a:schemeClr val="bg2"/>
              </a:solidFill>
            </a:rPr>
            <a:t>keypoint</a:t>
          </a:r>
          <a:r>
            <a:rPr lang="sk-SK" sz="2400" kern="1200" dirty="0">
              <a:solidFill>
                <a:schemeClr val="bg2"/>
              </a:solidFill>
            </a:rPr>
            <a:t> </a:t>
          </a:r>
          <a:r>
            <a:rPr lang="sk-SK" sz="2400" kern="1200" dirty="0" err="1">
              <a:solidFill>
                <a:schemeClr val="bg2"/>
              </a:solidFill>
            </a:rPr>
            <a:t>descriptor</a:t>
          </a:r>
          <a:r>
            <a:rPr lang="sk-SK" sz="2400" kern="1200" dirty="0">
              <a:solidFill>
                <a:schemeClr val="bg2"/>
              </a:solidFill>
            </a:rPr>
            <a:t>) </a:t>
          </a:r>
          <a:endParaRPr lang="en-US" sz="2400" kern="1200" dirty="0">
            <a:solidFill>
              <a:schemeClr val="bg2"/>
            </a:solidFill>
          </a:endParaRPr>
        </a:p>
      </dsp:txBody>
      <dsp:txXfrm>
        <a:off x="3780812" y="1548265"/>
        <a:ext cx="3499952" cy="2322398"/>
      </dsp:txXfrm>
    </dsp:sp>
    <dsp:sp modelId="{8527FB6C-C5DA-4CBB-990B-C97D949AFC57}">
      <dsp:nvSpPr>
        <dsp:cNvPr id="0" name=""/>
        <dsp:cNvSpPr/>
      </dsp:nvSpPr>
      <dsp:spPr>
        <a:xfrm>
          <a:off x="3780812" y="0"/>
          <a:ext cx="3499952" cy="1548265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5717" tIns="165100" rIns="34571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80812" y="0"/>
        <a:ext cx="3499952" cy="1548265"/>
      </dsp:txXfrm>
    </dsp:sp>
    <dsp:sp modelId="{42B7319D-71A9-4488-BDB6-B2B4E2740D10}">
      <dsp:nvSpPr>
        <dsp:cNvPr id="0" name=""/>
        <dsp:cNvSpPr/>
      </dsp:nvSpPr>
      <dsp:spPr>
        <a:xfrm>
          <a:off x="7560760" y="0"/>
          <a:ext cx="3499952" cy="3870664"/>
        </a:xfrm>
        <a:prstGeom prst="rect">
          <a:avLst/>
        </a:prstGeom>
        <a:solidFill>
          <a:schemeClr val="accent2">
            <a:hueOff val="-3878375"/>
            <a:satOff val="-8771"/>
            <a:lumOff val="-5686"/>
            <a:alphaOff val="0"/>
          </a:schemeClr>
        </a:solidFill>
        <a:ln w="15875" cap="rnd" cmpd="sng" algn="ctr">
          <a:solidFill>
            <a:schemeClr val="accent2">
              <a:hueOff val="-3878375"/>
              <a:satOff val="-8771"/>
              <a:lumOff val="-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5717" tIns="0" rIns="345717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 dirty="0">
              <a:solidFill>
                <a:schemeClr val="bg2"/>
              </a:solidFill>
            </a:rPr>
            <a:t>Spájanie základných rysov obrázku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 dirty="0">
              <a:solidFill>
                <a:schemeClr val="bg2"/>
              </a:solidFill>
            </a:rPr>
            <a:t>(</a:t>
          </a:r>
          <a:r>
            <a:rPr lang="sk-SK" sz="2400" kern="1200" dirty="0" err="1">
              <a:solidFill>
                <a:schemeClr val="bg2"/>
              </a:solidFill>
            </a:rPr>
            <a:t>ang</a:t>
          </a:r>
          <a:r>
            <a:rPr lang="sk-SK" sz="2400" kern="1200" dirty="0">
              <a:solidFill>
                <a:schemeClr val="bg2"/>
              </a:solidFill>
            </a:rPr>
            <a:t>. feature </a:t>
          </a:r>
          <a:r>
            <a:rPr lang="sk-SK" sz="2400" kern="1200" dirty="0" err="1">
              <a:solidFill>
                <a:schemeClr val="bg2"/>
              </a:solidFill>
            </a:rPr>
            <a:t>matching</a:t>
          </a:r>
          <a:r>
            <a:rPr lang="sk-SK" sz="2400" kern="1200" dirty="0">
              <a:solidFill>
                <a:schemeClr val="bg2"/>
              </a:solidFill>
            </a:rPr>
            <a:t>)</a:t>
          </a:r>
          <a:endParaRPr lang="en-US" sz="2400" kern="1200" dirty="0">
            <a:solidFill>
              <a:schemeClr val="bg2"/>
            </a:solidFill>
          </a:endParaRPr>
        </a:p>
      </dsp:txBody>
      <dsp:txXfrm>
        <a:off x="7560760" y="1548265"/>
        <a:ext cx="3499952" cy="2322398"/>
      </dsp:txXfrm>
    </dsp:sp>
    <dsp:sp modelId="{F5E1D19B-6B80-4C7E-8183-21663F736BA4}">
      <dsp:nvSpPr>
        <dsp:cNvPr id="0" name=""/>
        <dsp:cNvSpPr/>
      </dsp:nvSpPr>
      <dsp:spPr>
        <a:xfrm>
          <a:off x="7560760" y="0"/>
          <a:ext cx="3499952" cy="1548265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5717" tIns="165100" rIns="34571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560760" y="0"/>
        <a:ext cx="3499952" cy="1548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4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42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02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539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54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9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7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6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6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05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6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1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27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3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29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9699A8-9F52-4C34-9606-370C555BC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199" y="1240780"/>
            <a:ext cx="6086857" cy="437644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sk-SK" sz="4400" dirty="0" err="1">
                <a:solidFill>
                  <a:schemeClr val="tx1"/>
                </a:solidFill>
              </a:rPr>
              <a:t>Scale</a:t>
            </a:r>
            <a:r>
              <a:rPr lang="sk-SK" sz="4400" dirty="0">
                <a:solidFill>
                  <a:schemeClr val="tx1"/>
                </a:solidFill>
              </a:rPr>
              <a:t>-invariant feature </a:t>
            </a:r>
            <a:r>
              <a:rPr lang="sk-SK" sz="4400" dirty="0" err="1">
                <a:solidFill>
                  <a:schemeClr val="tx1"/>
                </a:solidFill>
              </a:rPr>
              <a:t>transform</a:t>
            </a:r>
            <a:r>
              <a:rPr lang="sk-SK" sz="4400" dirty="0">
                <a:solidFill>
                  <a:schemeClr val="tx1"/>
                </a:solidFill>
              </a:rPr>
              <a:t> </a:t>
            </a:r>
            <a:r>
              <a:rPr lang="sk-SK" sz="4400" dirty="0" err="1">
                <a:solidFill>
                  <a:schemeClr val="tx1"/>
                </a:solidFill>
              </a:rPr>
              <a:t>keypoint</a:t>
            </a:r>
            <a:r>
              <a:rPr lang="sk-SK" sz="4400" dirty="0">
                <a:solidFill>
                  <a:schemeClr val="tx1"/>
                </a:solidFill>
              </a:rPr>
              <a:t> </a:t>
            </a:r>
            <a:r>
              <a:rPr lang="sk-SK" sz="4400" dirty="0" err="1">
                <a:solidFill>
                  <a:schemeClr val="tx1"/>
                </a:solidFill>
              </a:rPr>
              <a:t>descriptor</a:t>
            </a:r>
            <a:br>
              <a:rPr lang="sk-SK" sz="4400" dirty="0">
                <a:solidFill>
                  <a:schemeClr val="tx1"/>
                </a:solidFill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7256" y="1240780"/>
            <a:ext cx="3364746" cy="6017270"/>
          </a:xfrm>
          <a:effectLst/>
        </p:spPr>
        <p:txBody>
          <a:bodyPr anchor="ctr">
            <a:normAutofit/>
          </a:bodyPr>
          <a:lstStyle/>
          <a:p>
            <a:r>
              <a:rPr lang="sk-SK" sz="2400" dirty="0"/>
              <a:t>Inteligentné Systémy</a:t>
            </a:r>
          </a:p>
          <a:p>
            <a:r>
              <a:rPr lang="sk-SK" sz="2400" dirty="0"/>
              <a:t>2019/2020</a:t>
            </a:r>
          </a:p>
          <a:p>
            <a:endParaRPr lang="sk-SK" sz="2400" dirty="0"/>
          </a:p>
          <a:p>
            <a:endParaRPr lang="sk-SK" sz="2400" dirty="0"/>
          </a:p>
          <a:p>
            <a:endParaRPr lang="sk-SK" sz="2400" dirty="0"/>
          </a:p>
          <a:p>
            <a:r>
              <a:rPr lang="sk-SK" sz="2400" dirty="0"/>
              <a:t>Bc. Tomáš </a:t>
            </a:r>
            <a:r>
              <a:rPr lang="sk-SK" sz="2400" dirty="0" err="1"/>
              <a:t>Gonda</a:t>
            </a:r>
            <a:endParaRPr lang="sk-SK" sz="2400" dirty="0"/>
          </a:p>
          <a:p>
            <a:r>
              <a:rPr lang="sk-SK" sz="2400" dirty="0"/>
              <a:t>Bc. Peter </a:t>
            </a:r>
            <a:r>
              <a:rPr lang="sk-SK" sz="2400" dirty="0" err="1"/>
              <a:t>Kolubarčík</a:t>
            </a:r>
            <a:endParaRPr lang="sk-SK" sz="2400" dirty="0"/>
          </a:p>
          <a:p>
            <a:r>
              <a:rPr lang="sk-SK" sz="2400" dirty="0"/>
              <a:t>Bc. Matej Vasilko</a:t>
            </a:r>
          </a:p>
          <a:p>
            <a:endParaRPr lang="sk-SK" sz="2400" dirty="0"/>
          </a:p>
          <a:p>
            <a:endParaRPr lang="sk-SK" sz="2400" dirty="0"/>
          </a:p>
          <a:p>
            <a:endParaRPr lang="sk-SK" sz="2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CF8BA8-E7AA-4F97-9E4C-CD11742FA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91852220-1717-42FD-B752-4B811E56876D}"/>
              </a:ext>
            </a:extLst>
          </p:cNvPr>
          <p:cNvSpPr/>
          <p:nvPr/>
        </p:nvSpPr>
        <p:spPr>
          <a:xfrm>
            <a:off x="1280559" y="1286935"/>
            <a:ext cx="9638153" cy="266837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effectLst>
                <a:outerShdw dist="38100" dir="2640000" algn="bl" rotWithShape="0">
                  <a:schemeClr val="accent1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3759A037-53B2-4EAA-A64F-D1460086BE7A}"/>
              </a:ext>
            </a:extLst>
          </p:cNvPr>
          <p:cNvSpPr/>
          <p:nvPr/>
        </p:nvSpPr>
        <p:spPr>
          <a:xfrm>
            <a:off x="2034637" y="2967335"/>
            <a:ext cx="81227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Ďakujeme za pozornosť</a:t>
            </a:r>
          </a:p>
        </p:txBody>
      </p:sp>
    </p:spTree>
    <p:extLst>
      <p:ext uri="{BB962C8B-B14F-4D97-AF65-F5344CB8AC3E}">
        <p14:creationId xmlns:p14="http://schemas.microsoft.com/office/powerpoint/2010/main" val="325407024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E3AA7D-A7E3-4491-AA53-B3F18D60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sk-SK" dirty="0"/>
              <a:t>Tri hlavné časti SIFT algoritmu</a:t>
            </a:r>
          </a:p>
        </p:txBody>
      </p:sp>
      <p:graphicFrame>
        <p:nvGraphicFramePr>
          <p:cNvPr id="6" name="Zástupný objekt pre obsah 2">
            <a:extLst>
              <a:ext uri="{FF2B5EF4-FFF2-40B4-BE49-F238E27FC236}">
                <a16:creationId xmlns:a16="http://schemas.microsoft.com/office/drawing/2014/main" id="{51719692-2F70-435E-BFC2-977ADD026D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175038"/>
              </p:ext>
            </p:extLst>
          </p:nvPr>
        </p:nvGraphicFramePr>
        <p:xfrm>
          <a:off x="559293" y="2299317"/>
          <a:ext cx="11061577" cy="38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035833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13106F3-96CC-42B6-A36A-C2F2B1AA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sk-SK" sz="2800" dirty="0">
                <a:solidFill>
                  <a:schemeClr val="tx1"/>
                </a:solidFill>
              </a:rPr>
              <a:t>Aplikácia SIFT algoritmu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E764084-E869-4B53-9E04-AA3CAAA7B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r>
              <a:rPr lang="sk-SK" dirty="0"/>
              <a:t>Rozpoznávanie objektov</a:t>
            </a:r>
          </a:p>
          <a:p>
            <a:endParaRPr lang="sk-SK" dirty="0"/>
          </a:p>
          <a:p>
            <a:r>
              <a:rPr lang="sk-SK" dirty="0"/>
              <a:t>Rozpoznávanie osôb</a:t>
            </a:r>
          </a:p>
          <a:p>
            <a:endParaRPr lang="sk-SK" dirty="0"/>
          </a:p>
          <a:p>
            <a:r>
              <a:rPr lang="sk-SK" dirty="0"/>
              <a:t>Spájanie obrázkov (napr. pri vytváraní panoramatickej fotografie)</a:t>
            </a:r>
          </a:p>
          <a:p>
            <a:endParaRPr lang="sk-SK" dirty="0"/>
          </a:p>
          <a:p>
            <a:r>
              <a:rPr lang="sk-SK" dirty="0"/>
              <a:t>Rozpoznávanie gest</a:t>
            </a:r>
          </a:p>
        </p:txBody>
      </p:sp>
    </p:spTree>
    <p:extLst>
      <p:ext uri="{BB962C8B-B14F-4D97-AF65-F5344CB8AC3E}">
        <p14:creationId xmlns:p14="http://schemas.microsoft.com/office/powerpoint/2010/main" val="278285745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37B9A1B-A531-4B10-A94C-40BC2C56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sk-SK" dirty="0"/>
              <a:t>Podobné metódy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391CC79-F617-42F8-9761-10AED13FC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sk-SK" dirty="0"/>
              <a:t>SURF – jednoduchšia a rýchlejšia verzia </a:t>
            </a:r>
            <a:r>
              <a:rPr lang="sk-SK" dirty="0" err="1"/>
              <a:t>SIFTu</a:t>
            </a:r>
            <a:endParaRPr lang="sk-SK" dirty="0"/>
          </a:p>
          <a:p>
            <a:endParaRPr lang="sk-SK" dirty="0"/>
          </a:p>
          <a:p>
            <a:r>
              <a:rPr lang="sk-SK" dirty="0"/>
              <a:t>HARIS CORNER DETECTOR – extrakcia hrán a rysov obrázku</a:t>
            </a:r>
          </a:p>
          <a:p>
            <a:endParaRPr lang="sk-SK" dirty="0"/>
          </a:p>
          <a:p>
            <a:r>
              <a:rPr lang="sk-SK" dirty="0"/>
              <a:t>FAST – hrany a rysy v reálnom čase</a:t>
            </a:r>
            <a:br>
              <a:rPr lang="sk-SK" dirty="0"/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5574366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2">
            <a:extLst>
              <a:ext uri="{FF2B5EF4-FFF2-40B4-BE49-F238E27FC236}">
                <a16:creationId xmlns:a16="http://schemas.microsoft.com/office/drawing/2014/main" id="{3F7D26C8-96ED-46E3-BD94-C1608C54C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3">
            <a:extLst>
              <a:ext uri="{FF2B5EF4-FFF2-40B4-BE49-F238E27FC236}">
                <a16:creationId xmlns:a16="http://schemas.microsoft.com/office/drawing/2014/main" id="{13EEA0A9-F720-41ED-8EBA-2A10A664F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Content Placeholder 19">
            <a:extLst>
              <a:ext uri="{FF2B5EF4-FFF2-40B4-BE49-F238E27FC236}">
                <a16:creationId xmlns:a16="http://schemas.microsoft.com/office/drawing/2014/main" id="{D8889245-5362-4CAF-A950-C64B4DE80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463" y="307975"/>
            <a:ext cx="3404372" cy="3632200"/>
          </a:xfrm>
        </p:spPr>
        <p:txBody>
          <a:bodyPr>
            <a:normAutofit/>
          </a:bodyPr>
          <a:lstStyle/>
          <a:p>
            <a:r>
              <a:rPr lang="sk-SK" sz="2800" b="1" dirty="0" err="1"/>
              <a:t>Pseudokód</a:t>
            </a:r>
            <a:endParaRPr lang="en-US" sz="2800" b="1" dirty="0"/>
          </a:p>
        </p:txBody>
      </p:sp>
      <p:sp>
        <p:nvSpPr>
          <p:cNvPr id="27" name="Rounded Rectangle 17">
            <a:extLst>
              <a:ext uri="{FF2B5EF4-FFF2-40B4-BE49-F238E27FC236}">
                <a16:creationId xmlns:a16="http://schemas.microsoft.com/office/drawing/2014/main" id="{03B27569-6089-4DC0-93E0-F3F6E1E93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C2B081FC-7726-4300-A48D-6E97626599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08"/>
          <a:stretch/>
        </p:blipFill>
        <p:spPr>
          <a:xfrm>
            <a:off x="4653285" y="457406"/>
            <a:ext cx="7519386" cy="577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0118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D336D4B-F9C3-4167-9191-8DA896C80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069BF0B4-2BF1-40F2-8D8E-9CFCED9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F1ADF120-4423-4452-B58B-FE79B1AC2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6" y="405911"/>
            <a:ext cx="8924924" cy="426165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F98D7F6-D511-41D5-BECC-380A638DF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486" y="5279781"/>
            <a:ext cx="6028400" cy="970450"/>
          </a:xfrm>
        </p:spPr>
        <p:txBody>
          <a:bodyPr>
            <a:normAutofit/>
          </a:bodyPr>
          <a:lstStyle/>
          <a:p>
            <a:r>
              <a:rPr lang="sk-SK" sz="2800" b="1" dirty="0" err="1">
                <a:solidFill>
                  <a:srgbClr val="FEFEFE"/>
                </a:solidFill>
              </a:rPr>
              <a:t>Pseudokód</a:t>
            </a:r>
            <a:endParaRPr lang="en-US" sz="2800" b="1" dirty="0">
              <a:solidFill>
                <a:srgbClr val="FEFE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838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FABD7C-29D4-471E-8604-B90DA142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4" y="1828800"/>
            <a:ext cx="3355759" cy="42125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 err="1"/>
              <a:t>Porovnanie</a:t>
            </a:r>
            <a:r>
              <a:rPr lang="en-US" sz="4400" dirty="0"/>
              <a:t> </a:t>
            </a:r>
            <a:r>
              <a:rPr lang="en-US" sz="4400" dirty="0" err="1"/>
              <a:t>výsledkov</a:t>
            </a:r>
            <a:endParaRPr lang="en-US" sz="4400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932FA00A-C30B-4F40-9BD0-156367C43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33090" y="1447060"/>
            <a:ext cx="7362824" cy="408791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81646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332C07BD-BAC0-4E47-80C5-49BB56B14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117" y="226393"/>
            <a:ext cx="9867600" cy="648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6475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Zástupný objekt pre obsah 8">
            <a:extLst>
              <a:ext uri="{FF2B5EF4-FFF2-40B4-BE49-F238E27FC236}">
                <a16:creationId xmlns:a16="http://schemas.microsoft.com/office/drawing/2014/main" id="{04800136-D224-49EC-91CB-4402149F2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176" y="198000"/>
            <a:ext cx="9865649" cy="64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74050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cia">
  <a:themeElements>
    <a:clrScheme name="Citácia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ci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cia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113</Words>
  <Application>Microsoft Office PowerPoint</Application>
  <PresentationFormat>Širokouhlá</PresentationFormat>
  <Paragraphs>38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Citácia</vt:lpstr>
      <vt:lpstr>Scale-invariant feature transform keypoint descriptor </vt:lpstr>
      <vt:lpstr>Tri hlavné časti SIFT algoritmu</vt:lpstr>
      <vt:lpstr>Aplikácia SIFT algoritmu</vt:lpstr>
      <vt:lpstr>Podobné metódy</vt:lpstr>
      <vt:lpstr>Prezentácia programu PowerPoint</vt:lpstr>
      <vt:lpstr>Prezentácia programu PowerPoint</vt:lpstr>
      <vt:lpstr>Porovnanie výsledkov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Scale-invariant feature transform keypoint descriptor </dc:title>
  <dc:creator>Matej Vasilko</dc:creator>
  <cp:lastModifiedBy>Matej Vasilko</cp:lastModifiedBy>
  <cp:revision>5</cp:revision>
  <dcterms:created xsi:type="dcterms:W3CDTF">2019-12-17T20:11:01Z</dcterms:created>
  <dcterms:modified xsi:type="dcterms:W3CDTF">2019-12-17T20:25:28Z</dcterms:modified>
</cp:coreProperties>
</file>