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2" r:id="rId7"/>
    <p:sldId id="263" r:id="rId8"/>
    <p:sldId id="264" r:id="rId9"/>
    <p:sldId id="266" r:id="rId10"/>
    <p:sldId id="267" r:id="rId11"/>
    <p:sldId id="265" r:id="rId12"/>
    <p:sldId id="268" r:id="rId13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4" autoAdjust="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0583CE-CA44-4E88-AEB6-FB44579293A4}" type="datetime1">
              <a:rPr lang="hu-HU" smtClean="0"/>
              <a:t>2020. 12. 08.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CBEED8-B14B-43E4-B481-C8943E4EB9CB}" type="datetime1">
              <a:rPr lang="hu-HU" smtClean="0"/>
              <a:t>2020. 12. 08.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350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lnSpc>
                <a:spcPts val="45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AA_Soutane AA Hun" pitchFamily="2" charset="0"/>
              </a:defRPr>
            </a:lvl1pPr>
          </a:lstStyle>
          <a:p>
            <a:pPr rtl="0"/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A_Soutane AA Hun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dirty="0" smtClean="0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hu-HU" smtClean="0"/>
              <a:t>2020. 12. 10.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smtClean="0"/>
              <a:t>Baki Tamás - FNARVP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dirty="0" smtClean="0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 smtClean="0"/>
              <a:t>Baki Tamás - FNARVP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dirty="0" smtClean="0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Dátum hely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</p:spPr>
        <p:txBody>
          <a:bodyPr rtlCol="0"/>
          <a:lstStyle/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9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 rtlCol="0"/>
          <a:lstStyle/>
          <a:p>
            <a:r>
              <a:rPr lang="hu-HU" dirty="0" smtClean="0"/>
              <a:t>Baki Tamás - FNARVP</a:t>
            </a:r>
            <a:endParaRPr lang="hu-HU" dirty="0"/>
          </a:p>
        </p:txBody>
      </p:sp>
      <p:sp>
        <p:nvSpPr>
          <p:cNvPr id="10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 rtlCol="0"/>
          <a:lstStyle/>
          <a:p>
            <a:pPr rtl="0"/>
            <a:fld id="{E5B29C50-D6F1-4DB6-9B68-F4CD3996E9C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dirty="0" smtClean="0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AA_Soutane AA Hun" pitchFamily="2" charset="0"/>
              </a:defRPr>
            </a:lvl1pPr>
          </a:lstStyle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AA_Soutane AA Hun" pitchFamily="2" charset="0"/>
              </a:defRPr>
            </a:lvl1pPr>
          </a:lstStyle>
          <a:p>
            <a:r>
              <a:rPr lang="hu-HU" dirty="0" smtClean="0"/>
              <a:t>Baki Tamás - FNARVP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AA_Soutane AA Hun" pitchFamily="2" charset="0"/>
              </a:defRPr>
            </a:lvl1pPr>
          </a:lstStyle>
          <a:p>
            <a:fld id="{E5B29C50-D6F1-4DB6-9B68-F4CD3996E9C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AA_Soutane AA Hun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A_Soutane AA Hun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A_Soutane AA Hun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A_Soutane AA Hun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A_Soutane AA Hun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A_Soutane AA Hun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288">
          <p15:clr>
            <a:srgbClr val="F26B43"/>
          </p15:clr>
        </p15:guide>
        <p15:guide id="3" pos="6648">
          <p15:clr>
            <a:srgbClr val="F26B43"/>
          </p15:clr>
        </p15:guide>
        <p15:guide id="4" orient="horz" pos="3528">
          <p15:clr>
            <a:srgbClr val="F26B43"/>
          </p15:clr>
        </p15:guide>
        <p15:guide id="5" orient="horz" pos="11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057400"/>
            <a:ext cx="9144000" cy="2387600"/>
          </a:xfrm>
        </p:spPr>
        <p:txBody>
          <a:bodyPr rtlCol="0">
            <a:normAutofit/>
          </a:bodyPr>
          <a:lstStyle/>
          <a:p>
            <a:pPr algn="l"/>
            <a:r>
              <a:rPr lang="hu-HU" sz="4400" dirty="0" smtClean="0"/>
              <a:t>Forgalom irányítási táblák </a:t>
            </a:r>
            <a:r>
              <a:rPr lang="hu-HU" sz="4400" dirty="0" err="1" smtClean="0"/>
              <a:t>next-hop</a:t>
            </a:r>
            <a:r>
              <a:rPr lang="hu-HU" sz="4400" dirty="0" smtClean="0"/>
              <a:t/>
            </a:r>
            <a:br>
              <a:rPr lang="hu-HU" sz="4400" dirty="0" smtClean="0"/>
            </a:br>
            <a:r>
              <a:rPr lang="hu-HU" sz="4400" dirty="0" smtClean="0"/>
              <a:t>információinak elemzése</a:t>
            </a:r>
            <a:endParaRPr lang="hu-HU" sz="4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533371"/>
            <a:ext cx="9144000" cy="1655762"/>
          </a:xfrm>
        </p:spPr>
        <p:txBody>
          <a:bodyPr rtlCol="0"/>
          <a:lstStyle/>
          <a:p>
            <a:pPr algn="l" rtl="0"/>
            <a:r>
              <a:rPr lang="hu-HU" smtClean="0"/>
              <a:t>Baki Tamás – FNARVP</a:t>
            </a:r>
          </a:p>
          <a:p>
            <a:pPr algn="l" rtl="0"/>
            <a:r>
              <a:rPr lang="hu-HU" smtClean="0"/>
              <a:t>Konzulens: Dr. Rétvári Gábor</a:t>
            </a:r>
          </a:p>
          <a:p>
            <a:pPr algn="l" rtl="0"/>
            <a:r>
              <a:rPr lang="hu-HU" smtClean="0"/>
              <a:t>2020/21/1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Bevezetés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3778006"/>
          </a:xfrm>
        </p:spPr>
        <p:txBody>
          <a:bodyPr rtlCol="0">
            <a:normAutofit/>
          </a:bodyPr>
          <a:lstStyle/>
          <a:p>
            <a:pPr rtl="0"/>
            <a:r>
              <a:rPr lang="hu-HU" dirty="0" smtClean="0"/>
              <a:t>Az Internet növekedése négy amerikai egyetemtől 70 200 autonóm rendszerig</a:t>
            </a:r>
          </a:p>
          <a:p>
            <a:pPr rtl="0"/>
            <a:r>
              <a:rPr lang="hu-HU" dirty="0" err="1" smtClean="0"/>
              <a:t>AS-ek</a:t>
            </a:r>
            <a:r>
              <a:rPr lang="hu-HU" dirty="0" smtClean="0"/>
              <a:t> közötti útvonalválasztás</a:t>
            </a:r>
          </a:p>
          <a:p>
            <a:pPr rtl="0"/>
            <a:r>
              <a:rPr lang="hu-HU" dirty="0" smtClean="0"/>
              <a:t>Internet növekedése</a:t>
            </a:r>
          </a:p>
          <a:p>
            <a:pPr rtl="0"/>
            <a:r>
              <a:rPr lang="hu-HU" dirty="0" smtClean="0"/>
              <a:t>BGP felépítése</a:t>
            </a:r>
          </a:p>
          <a:p>
            <a:pPr rtl="0"/>
            <a:r>
              <a:rPr lang="hu-HU" dirty="0" smtClean="0"/>
              <a:t>Forgalomirányítási tábla</a:t>
            </a:r>
          </a:p>
          <a:p>
            <a:pPr rtl="0"/>
            <a:r>
              <a:rPr lang="hu-HU" dirty="0" smtClean="0"/>
              <a:t>Csomagtovábbítási tábla</a:t>
            </a:r>
          </a:p>
          <a:p>
            <a:pPr rtl="0"/>
            <a:r>
              <a:rPr lang="hu-HU" dirty="0" smtClean="0"/>
              <a:t>833 000 útvonal bejegyzés</a:t>
            </a:r>
          </a:p>
          <a:p>
            <a:pPr rtl="0"/>
            <a:r>
              <a:rPr lang="hu-HU" dirty="0" smtClean="0"/>
              <a:t>Meddig tartható fenn?</a:t>
            </a:r>
          </a:p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Baki Tamás - FNARVP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hu-HU" smtClean="0"/>
              <a:t>2</a:t>
            </a:fld>
            <a:endParaRPr lang="hu-HU" dirty="0"/>
          </a:p>
        </p:txBody>
      </p:sp>
      <p:pic>
        <p:nvPicPr>
          <p:cNvPr id="1026" name="Picture 2" descr="https://bgp.potaroo.net/bgprpts/bgp-ac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223419"/>
            <a:ext cx="5591175" cy="375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5505450" y="5979990"/>
            <a:ext cx="3581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  <a:latin typeface="AA_Soutane AA Hun" pitchFamily="2" charset="0"/>
              </a:rPr>
              <a:t>Forrás: </a:t>
            </a:r>
            <a:r>
              <a:rPr lang="hu-HU" sz="1200" dirty="0" err="1" smtClean="0">
                <a:solidFill>
                  <a:schemeClr val="bg1"/>
                </a:solidFill>
                <a:latin typeface="AA_Soutane AA Hun" pitchFamily="2" charset="0"/>
              </a:rPr>
              <a:t>bgp.potaroo.net</a:t>
            </a:r>
            <a:endParaRPr lang="hu-HU" dirty="0" smtClean="0">
              <a:solidFill>
                <a:schemeClr val="bg1"/>
              </a:solidFill>
              <a:latin typeface="AA_Soutane AA Hu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Publikációk a BGP tábláival kapcsolatban</a:t>
            </a:r>
          </a:p>
          <a:p>
            <a:r>
              <a:rPr lang="hu-HU" dirty="0" smtClean="0"/>
              <a:t>Becslések a nyilvános </a:t>
            </a:r>
            <a:r>
              <a:rPr lang="hu-HU" dirty="0" err="1" smtClean="0"/>
              <a:t>RIB-ek</a:t>
            </a:r>
            <a:r>
              <a:rPr lang="hu-HU" dirty="0" smtClean="0"/>
              <a:t> alapján</a:t>
            </a:r>
          </a:p>
          <a:p>
            <a:r>
              <a:rPr lang="hu-HU" dirty="0" smtClean="0"/>
              <a:t>Előző félévekben csak a prefixek kerültek elemzésre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next-hop</a:t>
            </a:r>
            <a:r>
              <a:rPr lang="hu-HU" dirty="0" smtClean="0"/>
              <a:t> információk eddig mellőzve voltak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HBONE</a:t>
            </a:r>
          </a:p>
          <a:p>
            <a:r>
              <a:rPr lang="hu-HU" dirty="0" smtClean="0"/>
              <a:t>Teljes BGP FIB táblák</a:t>
            </a:r>
          </a:p>
          <a:p>
            <a:r>
              <a:rPr lang="hu-HU" dirty="0" smtClean="0"/>
              <a:t>Historikus adatok 2013 óta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Baki Tamás - FNARVP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2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Előzmények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3778006"/>
          </a:xfrm>
        </p:spPr>
        <p:txBody>
          <a:bodyPr>
            <a:normAutofit/>
          </a:bodyPr>
          <a:lstStyle/>
          <a:p>
            <a:r>
              <a:rPr lang="hu-HU" dirty="0" smtClean="0"/>
              <a:t>BSC szakdolgozatom folytatása</a:t>
            </a:r>
          </a:p>
          <a:p>
            <a:r>
              <a:rPr lang="hu-HU" dirty="0" smtClean="0"/>
              <a:t>Alapadatok leszámolása</a:t>
            </a:r>
          </a:p>
          <a:p>
            <a:pPr lvl="1"/>
            <a:r>
              <a:rPr lang="hu-HU" dirty="0"/>
              <a:t>Darabszámok</a:t>
            </a:r>
          </a:p>
          <a:p>
            <a:pPr lvl="1"/>
            <a:r>
              <a:rPr lang="hu-HU" dirty="0"/>
              <a:t>Specifikusabb prefixek</a:t>
            </a:r>
          </a:p>
          <a:p>
            <a:pPr lvl="1"/>
            <a:r>
              <a:rPr lang="hu-HU" dirty="0"/>
              <a:t>IPv4 </a:t>
            </a:r>
            <a:r>
              <a:rPr lang="hu-HU" dirty="0" smtClean="0"/>
              <a:t>tartomány fedése</a:t>
            </a:r>
          </a:p>
          <a:p>
            <a:r>
              <a:rPr lang="hu-HU" dirty="0" smtClean="0"/>
              <a:t>Az alapadatok is már érdekes összefüggéseket mutatott</a:t>
            </a:r>
          </a:p>
          <a:p>
            <a:r>
              <a:rPr lang="hu-HU" dirty="0" smtClean="0"/>
              <a:t>Előző félévben részletes statisztikai </a:t>
            </a:r>
            <a:r>
              <a:rPr lang="hu-HU" dirty="0"/>
              <a:t>é</a:t>
            </a:r>
            <a:r>
              <a:rPr lang="hu-HU" dirty="0" smtClean="0"/>
              <a:t>s kapcsolati elemzések a </a:t>
            </a:r>
            <a:r>
              <a:rPr lang="hu-HU" dirty="0" err="1" smtClean="0"/>
              <a:t>prefixekre</a:t>
            </a:r>
            <a:endParaRPr lang="hu-HU" dirty="0" smtClean="0"/>
          </a:p>
          <a:p>
            <a:pPr lvl="1"/>
            <a:r>
              <a:rPr lang="hu-HU" dirty="0" smtClean="0"/>
              <a:t>Korrelációk RIB-FIB és FIB-FIB párok között </a:t>
            </a:r>
          </a:p>
          <a:p>
            <a:pPr lvl="1"/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Baki Tamás - FNARVP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0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 feldolgozás</a:t>
            </a:r>
            <a:endParaRPr lang="hu-HU" dirty="0"/>
          </a:p>
        </p:txBody>
      </p:sp>
      <p:graphicFrame>
        <p:nvGraphicFramePr>
          <p:cNvPr id="10" name="Tartalom helye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6835366"/>
              </p:ext>
            </p:extLst>
          </p:nvPr>
        </p:nvGraphicFramePr>
        <p:xfrm>
          <a:off x="8352430" y="1920577"/>
          <a:ext cx="3001370" cy="377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685"/>
                <a:gridCol w="1500685"/>
              </a:tblGrid>
              <a:tr h="330475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Prefix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Next-hop</a:t>
                      </a:r>
                      <a:endParaRPr lang="hu-HU" sz="1600" dirty="0"/>
                    </a:p>
                  </a:txBody>
                  <a:tcPr/>
                </a:tc>
              </a:tr>
              <a:tr h="381812"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195.111.97.108</a:t>
                      </a:r>
                      <a:endParaRPr lang="hu-HU" sz="1600" dirty="0"/>
                    </a:p>
                  </a:txBody>
                  <a:tcPr/>
                </a:tc>
              </a:tr>
              <a:tr h="381812"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1.0.4.0/24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195.111.97.108</a:t>
                      </a:r>
                      <a:endParaRPr lang="hu-HU" sz="1600" dirty="0"/>
                    </a:p>
                  </a:txBody>
                  <a:tcPr/>
                </a:tc>
              </a:tr>
              <a:tr h="381812"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1.0.64.0/18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195.111.97.108</a:t>
                      </a:r>
                      <a:endParaRPr lang="hu-HU" sz="1600" dirty="0" smtClean="0"/>
                    </a:p>
                  </a:txBody>
                  <a:tcPr/>
                </a:tc>
              </a:tr>
              <a:tr h="381812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1.0.128.0/17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195.111.97.108</a:t>
                      </a:r>
                      <a:endParaRPr lang="hu-HU" sz="1600" dirty="0"/>
                    </a:p>
                  </a:txBody>
                  <a:tcPr/>
                </a:tc>
              </a:tr>
              <a:tr h="381812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1.0.128.0/18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195.111.97.108</a:t>
                      </a:r>
                      <a:endParaRPr lang="hu-HU" sz="1600" dirty="0"/>
                    </a:p>
                  </a:txBody>
                  <a:tcPr/>
                </a:tc>
              </a:tr>
              <a:tr h="381812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1.0.160.0/19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195.111.97.108</a:t>
                      </a:r>
                      <a:endParaRPr lang="hu-HU" sz="1600" dirty="0"/>
                    </a:p>
                  </a:txBody>
                  <a:tcPr/>
                </a:tc>
              </a:tr>
              <a:tr h="381812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1.0.192.0/18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195.111.97.108</a:t>
                      </a:r>
                      <a:endParaRPr lang="hu-HU" sz="1600" dirty="0"/>
                    </a:p>
                  </a:txBody>
                  <a:tcPr/>
                </a:tc>
              </a:tr>
              <a:tr h="381812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1.0.192.0/19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195.111.97.108</a:t>
                      </a:r>
                      <a:endParaRPr lang="hu-HU" sz="1600" dirty="0"/>
                    </a:p>
                  </a:txBody>
                  <a:tcPr/>
                </a:tc>
              </a:tr>
              <a:tr h="381812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1.0.224.0/19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195.111.97.108</a:t>
                      </a:r>
                      <a:endParaRPr lang="hu-H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Baki Tamás - FNARVP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hu-HU" smtClean="0"/>
              <a:t>5</a:t>
            </a:fld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043714" cy="4351338"/>
          </a:xfrm>
        </p:spPr>
        <p:txBody>
          <a:bodyPr>
            <a:normAutofit/>
          </a:bodyPr>
          <a:lstStyle/>
          <a:p>
            <a:r>
              <a:rPr lang="hu-HU" dirty="0" smtClean="0"/>
              <a:t>Módosított bináris fa létrehozása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smtClean="0"/>
              <a:t>Prefix fa</a:t>
            </a:r>
          </a:p>
          <a:p>
            <a:r>
              <a:rPr lang="hu-HU" dirty="0" smtClean="0"/>
              <a:t>Futáshossz-kódolás</a:t>
            </a:r>
          </a:p>
          <a:p>
            <a:pPr marL="0" indent="0">
              <a:buNone/>
            </a:pPr>
            <a:endParaRPr lang="hu-HU" dirty="0" smtClean="0"/>
          </a:p>
        </p:txBody>
      </p:sp>
      <p:graphicFrame>
        <p:nvGraphicFramePr>
          <p:cNvPr id="14" name="Tábláza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6424"/>
              </p:ext>
            </p:extLst>
          </p:nvPr>
        </p:nvGraphicFramePr>
        <p:xfrm>
          <a:off x="459449" y="4345602"/>
          <a:ext cx="418991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78"/>
                <a:gridCol w="1047478"/>
                <a:gridCol w="1047478"/>
                <a:gridCol w="1047478"/>
              </a:tblGrid>
              <a:tr h="298835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Jobbkezes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Balkezes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Összes</a:t>
                      </a:r>
                      <a:endParaRPr lang="hu-HU" sz="1600" dirty="0"/>
                    </a:p>
                  </a:txBody>
                  <a:tcPr/>
                </a:tc>
              </a:tr>
              <a:tr h="298835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Férfi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42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8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50</a:t>
                      </a:r>
                      <a:endParaRPr lang="hu-HU" sz="1600" dirty="0"/>
                    </a:p>
                  </a:txBody>
                  <a:tcPr/>
                </a:tc>
              </a:tr>
              <a:tr h="298835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Nő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46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4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50</a:t>
                      </a:r>
                      <a:endParaRPr lang="hu-HU" sz="1600" dirty="0"/>
                    </a:p>
                  </a:txBody>
                  <a:tcPr/>
                </a:tc>
              </a:tr>
              <a:tr h="298835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Összes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88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12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100</a:t>
                      </a:r>
                      <a:endParaRPr lang="hu-HU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2"/>
          <a:srcRect r="1111"/>
          <a:stretch/>
        </p:blipFill>
        <p:spPr>
          <a:xfrm>
            <a:off x="5105073" y="3625178"/>
            <a:ext cx="2794835" cy="2027867"/>
          </a:xfrm>
          <a:prstGeom prst="rect">
            <a:avLst/>
          </a:prstGeom>
        </p:spPr>
      </p:pic>
      <p:sp>
        <p:nvSpPr>
          <p:cNvPr id="19" name="Szövegdoboz 18"/>
          <p:cNvSpPr txBox="1"/>
          <p:nvPr/>
        </p:nvSpPr>
        <p:spPr>
          <a:xfrm>
            <a:off x="1295817" y="3847071"/>
            <a:ext cx="3581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A_Soutane AA Hun" pitchFamily="2" charset="0"/>
              </a:rPr>
              <a:t>Kontingencia táblázat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165091" y="3168792"/>
            <a:ext cx="3581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dirty="0" err="1">
                <a:solidFill>
                  <a:schemeClr val="bg1"/>
                </a:solidFill>
                <a:latin typeface="AA_Soutane AA Hun" pitchFamily="2" charset="0"/>
              </a:rPr>
              <a:t>Leaf-Push</a:t>
            </a:r>
            <a:r>
              <a:rPr lang="hu-HU" sz="2000" dirty="0">
                <a:solidFill>
                  <a:schemeClr val="bg1"/>
                </a:solidFill>
                <a:latin typeface="AA_Soutane AA Hun" pitchFamily="2" charset="0"/>
              </a:rPr>
              <a:t> algoritmus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8763000" y="1455529"/>
            <a:ext cx="3581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dirty="0" smtClean="0">
                <a:solidFill>
                  <a:schemeClr val="bg1"/>
                </a:solidFill>
                <a:latin typeface="AA_Soutane AA Hun" pitchFamily="2" charset="0"/>
              </a:rPr>
              <a:t>Példa FIB tábla</a:t>
            </a:r>
            <a:endParaRPr lang="hu-HU" sz="3200" dirty="0" smtClean="0">
              <a:solidFill>
                <a:schemeClr val="bg1"/>
              </a:solidFill>
              <a:latin typeface="AA_Soutane AA Hu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Entrópia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199" y="1825625"/>
            <a:ext cx="6001657" cy="4351338"/>
          </a:xfrm>
        </p:spPr>
        <p:txBody>
          <a:bodyPr/>
          <a:lstStyle/>
          <a:p>
            <a:r>
              <a:rPr lang="hu-HU" dirty="0" smtClean="0"/>
              <a:t>Egy rendszer rendezettségét adja</a:t>
            </a:r>
          </a:p>
          <a:p>
            <a:r>
              <a:rPr lang="hu-HU" dirty="0" smtClean="0"/>
              <a:t>Tulajdonképpen egy jel súlyozott valószínűség összege</a:t>
            </a:r>
          </a:p>
          <a:p>
            <a:pPr lvl="1"/>
            <a:r>
              <a:rPr lang="hu-HU" dirty="0" smtClean="0"/>
              <a:t>Ha nullához közeli, akkor rendezett</a:t>
            </a:r>
          </a:p>
          <a:p>
            <a:pPr lvl="1"/>
            <a:r>
              <a:rPr lang="hu-HU" dirty="0" smtClean="0"/>
              <a:t>Ha „nagy”, akkor pedig rendezetlen</a:t>
            </a:r>
          </a:p>
          <a:p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Baki Tamás - FNARVP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hu-HU" smtClean="0"/>
              <a:t>6</a:t>
            </a:fld>
            <a:endParaRPr lang="hu-HU" dirty="0"/>
          </a:p>
        </p:txBody>
      </p:sp>
      <p:graphicFrame>
        <p:nvGraphicFramePr>
          <p:cNvPr id="13" name="Tartalom helye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443665"/>
              </p:ext>
            </p:extLst>
          </p:nvPr>
        </p:nvGraphicFramePr>
        <p:xfrm>
          <a:off x="6603999" y="1825628"/>
          <a:ext cx="4749801" cy="338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72"/>
                <a:gridCol w="1930400"/>
                <a:gridCol w="2137229"/>
              </a:tblGrid>
              <a:tr h="376111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Entrópia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Entrópia Maximuma</a:t>
                      </a:r>
                    </a:p>
                  </a:txBody>
                  <a:tcPr marL="9525" marR="9525" marT="9525" marB="0" anchor="b"/>
                </a:tc>
              </a:tr>
              <a:tr h="376111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bme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1.0013607940261027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6.459431618637297</a:t>
                      </a:r>
                    </a:p>
                  </a:txBody>
                  <a:tcPr marL="9525" marR="9525" marT="9525" marB="0" anchor="b"/>
                </a:tc>
              </a:tr>
              <a:tr h="376111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szeged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1.0013161919863975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6.392317422778761</a:t>
                      </a:r>
                    </a:p>
                  </a:txBody>
                  <a:tcPr marL="9525" marR="9525" marT="9525" marB="0" anchor="b"/>
                </a:tc>
              </a:tr>
              <a:tr h="376111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vh1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1.851280638786121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7.727920454563199</a:t>
                      </a:r>
                    </a:p>
                  </a:txBody>
                  <a:tcPr marL="9525" marR="9525" marT="9525" marB="0" anchor="b"/>
                </a:tc>
              </a:tr>
              <a:tr h="376111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vh2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1.0013561074544708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6.629356620079609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6111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2.0513936552028604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6.832890014164741</a:t>
                      </a:r>
                    </a:p>
                  </a:txBody>
                  <a:tcPr marL="9525" marR="9525" marT="9525" marB="0" anchor="b"/>
                </a:tc>
              </a:tr>
              <a:tr h="376111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1.021311003277895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5.044394119358453</a:t>
                      </a:r>
                    </a:p>
                  </a:txBody>
                  <a:tcPr marL="9525" marR="9525" marT="9525" marB="0" anchor="b"/>
                </a:tc>
              </a:tr>
              <a:tr h="376111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2.123874218030973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8.055282435501189</a:t>
                      </a:r>
                    </a:p>
                  </a:txBody>
                  <a:tcPr marL="9525" marR="9525" marT="9525" marB="0" anchor="b"/>
                </a:tc>
              </a:tr>
              <a:tr h="376111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sydney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1.584219173863598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6.491853096329675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entrópia és kölcsönös információ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 feltételes entrópia két forrás átlagos információ tartalma</a:t>
            </a:r>
          </a:p>
          <a:p>
            <a:r>
              <a:rPr lang="hu-HU" dirty="0" smtClean="0"/>
              <a:t>Ha a két forrás:</a:t>
            </a:r>
          </a:p>
          <a:p>
            <a:pPr lvl="1"/>
            <a:r>
              <a:rPr lang="hu-HU" dirty="0" smtClean="0"/>
              <a:t>Teljesen független, akkor a két forrás entrópiájának összegét adja</a:t>
            </a:r>
          </a:p>
          <a:p>
            <a:pPr lvl="1"/>
            <a:r>
              <a:rPr lang="hu-HU" dirty="0" smtClean="0"/>
              <a:t>Teljesen meghatározott, akkor a nullát adja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650524" y="1825625"/>
            <a:ext cx="5703276" cy="4351338"/>
          </a:xfrm>
        </p:spPr>
        <p:txBody>
          <a:bodyPr/>
          <a:lstStyle/>
          <a:p>
            <a:r>
              <a:rPr lang="hu-HU" dirty="0" smtClean="0"/>
              <a:t>Kölcsönös információ az egyik forrásból meghatározott rész a másik  által</a:t>
            </a:r>
          </a:p>
          <a:p>
            <a:r>
              <a:rPr lang="hu-HU" dirty="0"/>
              <a:t>Ha a két forrás:</a:t>
            </a:r>
          </a:p>
          <a:p>
            <a:pPr lvl="1"/>
            <a:r>
              <a:rPr lang="hu-HU" dirty="0"/>
              <a:t>Teljesen független, akkor a nullát adja</a:t>
            </a:r>
          </a:p>
          <a:p>
            <a:pPr lvl="1"/>
            <a:r>
              <a:rPr lang="hu-HU" dirty="0" smtClean="0"/>
              <a:t>Teljesen </a:t>
            </a:r>
            <a:r>
              <a:rPr lang="hu-HU" dirty="0"/>
              <a:t>meghatározott, akkor </a:t>
            </a:r>
            <a:r>
              <a:rPr lang="hu-HU" dirty="0" smtClean="0"/>
              <a:t>az egyik forrás entrópiáját adja</a:t>
            </a:r>
            <a:endParaRPr lang="hu-HU" dirty="0"/>
          </a:p>
          <a:p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Baki Tamás - FNARVP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hu-HU" smtClean="0"/>
              <a:t>7</a:t>
            </a:fld>
            <a:endParaRPr lang="hu-HU" dirty="0"/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2384"/>
              </p:ext>
            </p:extLst>
          </p:nvPr>
        </p:nvGraphicFramePr>
        <p:xfrm>
          <a:off x="676275" y="4357688"/>
          <a:ext cx="46729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21"/>
                <a:gridCol w="1003010"/>
                <a:gridCol w="794838"/>
                <a:gridCol w="823817"/>
                <a:gridCol w="116327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eqix</a:t>
                      </a:r>
                      <a:endParaRPr lang="hu-HU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jinx</a:t>
                      </a:r>
                      <a:endParaRPr lang="hu-HU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linx</a:t>
                      </a:r>
                      <a:endParaRPr lang="hu-HU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sydney</a:t>
                      </a:r>
                      <a:endParaRPr lang="hu-HU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0,0617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0,1248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szeged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0,0272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0,0083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7,37E-06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0,0272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0,0084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7,82E-05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0,0272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0,0084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7,82E-05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35326"/>
              </p:ext>
            </p:extLst>
          </p:nvPr>
        </p:nvGraphicFramePr>
        <p:xfrm>
          <a:off x="6056142" y="4357688"/>
          <a:ext cx="4892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096"/>
                <a:gridCol w="1003010"/>
                <a:gridCol w="794838"/>
                <a:gridCol w="823817"/>
                <a:gridCol w="116327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eqix</a:t>
                      </a:r>
                      <a:endParaRPr lang="hu-HU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jinx</a:t>
                      </a:r>
                      <a:endParaRPr lang="hu-HU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linx</a:t>
                      </a:r>
                      <a:endParaRPr lang="hu-HU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sydney</a:t>
                      </a:r>
                      <a:endParaRPr lang="hu-HU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bme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0,9792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0,9769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0,9556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szeged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1,0071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1,0114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1,0598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1,0804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1,0071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1,0113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1,0598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1,0803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vh2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1,0071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1,0113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1,0598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1,0803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0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fő kérdés az volt, hogy a RIB </a:t>
            </a:r>
            <a:r>
              <a:rPr lang="hu-HU" dirty="0" err="1" smtClean="0"/>
              <a:t>next-hop</a:t>
            </a:r>
            <a:r>
              <a:rPr lang="hu-HU" dirty="0" smtClean="0"/>
              <a:t> információi adnak-e valamilyen megfigyelhető rendszert a FIB </a:t>
            </a:r>
            <a:r>
              <a:rPr lang="hu-HU" dirty="0" err="1" smtClean="0"/>
              <a:t>next-hop-jaihoz</a:t>
            </a:r>
            <a:r>
              <a:rPr lang="hu-HU" dirty="0"/>
              <a:t>?</a:t>
            </a:r>
            <a:endParaRPr lang="hu-HU" dirty="0" smtClean="0"/>
          </a:p>
          <a:p>
            <a:r>
              <a:rPr lang="hu-HU" dirty="0" smtClean="0"/>
              <a:t>A válasz igennek látszik, de nem az</a:t>
            </a:r>
          </a:p>
          <a:p>
            <a:r>
              <a:rPr lang="hu-HU" dirty="0" smtClean="0"/>
              <a:t>A mérést eltorzítják a nem kiosztott tartományok</a:t>
            </a:r>
          </a:p>
          <a:p>
            <a:r>
              <a:rPr lang="hu-HU" dirty="0" smtClean="0"/>
              <a:t>Nem volt cél konkrét választ adni</a:t>
            </a:r>
          </a:p>
          <a:p>
            <a:r>
              <a:rPr lang="hu-HU" dirty="0" smtClean="0"/>
              <a:t>A matematikai alap és elméleti tudás megszerzése volt a cél</a:t>
            </a:r>
          </a:p>
          <a:p>
            <a:r>
              <a:rPr lang="hu-HU" dirty="0" smtClean="0"/>
              <a:t>Az elkövetkezendő idők célja lesz a most megszerzett tudást felhasználva konkrét választ adni a kérdésre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2020. 12. 10.</a:t>
            </a:r>
            <a:endParaRPr lang="hu-HU" dirty="0" smtClean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Baki Tamás - FNARVP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70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251075"/>
            <a:ext cx="9144000" cy="23876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725988"/>
            <a:ext cx="9144000" cy="1655762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3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üggőleges lexikonok téma sablo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520_TF03460611.potx" id="{6E49F3FD-21FE-4487-A3B0-975A65CA1F2B}" vid="{2C8F1E10-5213-4B4E-A63C-77B7CDCD36AC}"/>
    </a:ext>
  </a:extLst>
</a:theme>
</file>

<file path=ppt/theme/theme2.xml><?xml version="1.0" encoding="utf-8"?>
<a:theme xmlns:a="http://schemas.openxmlformats.org/drawingml/2006/main" name="Office-téma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a4f35948-e619-41b3-aa29-22878b09cfd2"/>
    <ds:schemaRef ds:uri="http://purl.org/dc/terms/"/>
    <ds:schemaRef ds:uri="http://www.w3.org/XML/1998/namespace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169</TotalTime>
  <Words>480</Words>
  <Application>Microsoft Office PowerPoint</Application>
  <PresentationFormat>Szélesvásznú</PresentationFormat>
  <Paragraphs>200</Paragraphs>
  <Slides>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AA_Soutane AA Hun</vt:lpstr>
      <vt:lpstr>Arial</vt:lpstr>
      <vt:lpstr>Calibri</vt:lpstr>
      <vt:lpstr>Wingdings</vt:lpstr>
      <vt:lpstr>Függőleges lexikonok téma sablon</vt:lpstr>
      <vt:lpstr>Forgalom irányítási táblák next-hop információinak elemzése</vt:lpstr>
      <vt:lpstr>Bevezetés</vt:lpstr>
      <vt:lpstr>Motiváció</vt:lpstr>
      <vt:lpstr>Előzmények</vt:lpstr>
      <vt:lpstr>Adat feldolgozás</vt:lpstr>
      <vt:lpstr>Entrópia</vt:lpstr>
      <vt:lpstr>Feltételes entrópia és kölcsönös információ</vt:lpstr>
      <vt:lpstr>Összefoglalás</vt:lpstr>
      <vt:lpstr>Köszönöm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Forgalom irányítási táblák next-hop információinak elemzése</dc:title>
  <dc:creator>EDU_YYQS_9967@diakoffice.onmicrosoft.com</dc:creator>
  <cp:lastModifiedBy>EDU_YYQS_9967@diakoffice.onmicrosoft.com</cp:lastModifiedBy>
  <cp:revision>17</cp:revision>
  <dcterms:created xsi:type="dcterms:W3CDTF">2020-12-08T15:49:01Z</dcterms:created>
  <dcterms:modified xsi:type="dcterms:W3CDTF">2020-12-08T18:38:10Z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