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28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32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08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28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608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44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35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28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65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12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7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7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7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56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4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5369-C27B-4614-84D0-86D29F7D8C28}" type="datetimeFigureOut">
              <a:rPr lang="en-CA" smtClean="0"/>
              <a:t>2016-12-01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BDFEB9-25A8-4BE2-9C00-B030B495FF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7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CSC258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Brendan Neal and Filip Tomin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285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Logic Gate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6351"/>
            <a:ext cx="8596668" cy="4765012"/>
          </a:xfrm>
        </p:spPr>
        <p:txBody>
          <a:bodyPr/>
          <a:lstStyle/>
          <a:p>
            <a:r>
              <a:rPr lang="en-US" sz="2400" dirty="0" smtClean="0"/>
              <a:t>Win Condition</a:t>
            </a:r>
          </a:p>
          <a:p>
            <a:pPr lvl="1"/>
            <a:r>
              <a:rPr lang="en-US" sz="2400" dirty="0" smtClean="0"/>
              <a:t>Solve all 9 gates in 2 minutes</a:t>
            </a:r>
          </a:p>
          <a:p>
            <a:r>
              <a:rPr lang="en-US" sz="2400" dirty="0" smtClean="0"/>
              <a:t>Rules</a:t>
            </a:r>
          </a:p>
          <a:p>
            <a:pPr lvl="1"/>
            <a:r>
              <a:rPr lang="en-US" sz="2400" dirty="0" smtClean="0"/>
              <a:t>Logic gates are given randomly</a:t>
            </a:r>
          </a:p>
          <a:p>
            <a:pPr lvl="1"/>
            <a:r>
              <a:rPr lang="en-US" sz="2400" dirty="0" smtClean="0"/>
              <a:t>Player uses board switches to test the IO of the gate</a:t>
            </a:r>
          </a:p>
          <a:p>
            <a:pPr lvl="1"/>
            <a:r>
              <a:rPr lang="en-US" sz="2400" dirty="0" smtClean="0"/>
              <a:t>Player inputs a number corresponding to the gate</a:t>
            </a:r>
          </a:p>
          <a:p>
            <a:pPr lvl="1"/>
            <a:r>
              <a:rPr lang="en-US" sz="2400" dirty="0" smtClean="0"/>
              <a:t>Right number -&gt; move on to next gate</a:t>
            </a:r>
          </a:p>
          <a:p>
            <a:pPr lvl="1"/>
            <a:r>
              <a:rPr lang="en-US" sz="2400" dirty="0" smtClean="0"/>
              <a:t>Wrong number -&gt; player must select another gate number (with no IO support!)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387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 smtClean="0"/>
              <a:t>Diagram - Timer</a:t>
            </a:r>
            <a:endParaRPr lang="en-CA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80597" y="1295400"/>
            <a:ext cx="9009120" cy="4944531"/>
            <a:chOff x="480597" y="1295400"/>
            <a:chExt cx="9009120" cy="4944531"/>
          </a:xfrm>
        </p:grpSpPr>
        <p:sp>
          <p:nvSpPr>
            <p:cNvPr id="3" name="Rectangle 2"/>
            <p:cNvSpPr/>
            <p:nvPr/>
          </p:nvSpPr>
          <p:spPr>
            <a:xfrm>
              <a:off x="3727236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6-Counter</a:t>
              </a:r>
              <a:endParaRPr lang="en-CA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30902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Counter</a:t>
              </a:r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32008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Counter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33114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Counter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23570" y="2709333"/>
              <a:ext cx="1159933" cy="87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2-Counter</a:t>
              </a:r>
              <a:endParaRPr lang="en-CA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2261" y="2348468"/>
              <a:ext cx="963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 Sec</a:t>
              </a:r>
              <a:endParaRPr lang="en-CA" dirty="0"/>
            </a:p>
          </p:txBody>
        </p:sp>
        <p:cxnSp>
          <p:nvCxnSpPr>
            <p:cNvPr id="16" name="Straight Arrow Connector 15"/>
            <p:cNvCxnSpPr>
              <a:stCxn id="6" idx="1"/>
              <a:endCxn id="5" idx="3"/>
            </p:cNvCxnSpPr>
            <p:nvPr/>
          </p:nvCxnSpPr>
          <p:spPr>
            <a:xfrm flipH="1">
              <a:off x="7891941" y="3145366"/>
              <a:ext cx="341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4" idx="3"/>
            </p:cNvCxnSpPr>
            <p:nvPr/>
          </p:nvCxnSpPr>
          <p:spPr>
            <a:xfrm flipH="1">
              <a:off x="6390835" y="3145366"/>
              <a:ext cx="341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" idx="1"/>
              <a:endCxn id="3" idx="3"/>
            </p:cNvCxnSpPr>
            <p:nvPr/>
          </p:nvCxnSpPr>
          <p:spPr>
            <a:xfrm flipH="1">
              <a:off x="4887169" y="3145366"/>
              <a:ext cx="343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" idx="1"/>
              <a:endCxn id="7" idx="3"/>
            </p:cNvCxnSpPr>
            <p:nvPr/>
          </p:nvCxnSpPr>
          <p:spPr>
            <a:xfrm flipH="1">
              <a:off x="3383503" y="3145366"/>
              <a:ext cx="343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1"/>
            </p:cNvCxnSpPr>
            <p:nvPr/>
          </p:nvCxnSpPr>
          <p:spPr>
            <a:xfrm flipH="1">
              <a:off x="1761578" y="3145366"/>
              <a:ext cx="461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8136441" y="4017432"/>
              <a:ext cx="1353276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C-Sec Rate Divider</a:t>
              </a:r>
              <a:endParaRPr lang="en-CA" dirty="0"/>
            </a:p>
          </p:txBody>
        </p:sp>
        <p:cxnSp>
          <p:nvCxnSpPr>
            <p:cNvPr id="46" name="Straight Arrow Connector 45"/>
            <p:cNvCxnSpPr>
              <a:stCxn id="55" idx="0"/>
              <a:endCxn id="36" idx="2"/>
            </p:cNvCxnSpPr>
            <p:nvPr/>
          </p:nvCxnSpPr>
          <p:spPr>
            <a:xfrm flipV="1">
              <a:off x="8810065" y="4855632"/>
              <a:ext cx="3014" cy="359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80597" y="2815166"/>
              <a:ext cx="1280981" cy="660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 Pulse</a:t>
              </a:r>
              <a:endParaRPr lang="en-CA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8198614" y="5215463"/>
              <a:ext cx="1222902" cy="1024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50Mhz Clock</a:t>
              </a:r>
              <a:endParaRPr lang="en-CA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92084" y="4119032"/>
              <a:ext cx="1381696" cy="1024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Reset / Enable</a:t>
              </a:r>
              <a:endParaRPr lang="en-CA" dirty="0"/>
            </a:p>
          </p:txBody>
        </p:sp>
        <p:cxnSp>
          <p:nvCxnSpPr>
            <p:cNvPr id="60" name="Elbow Connector 59"/>
            <p:cNvCxnSpPr>
              <a:stCxn id="58" idx="0"/>
              <a:endCxn id="7" idx="2"/>
            </p:cNvCxnSpPr>
            <p:nvPr/>
          </p:nvCxnSpPr>
          <p:spPr>
            <a:xfrm rot="16200000" flipV="1">
              <a:off x="2574419" y="3810518"/>
              <a:ext cx="537633" cy="7939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8" idx="0"/>
              <a:endCxn id="3" idx="2"/>
            </p:cNvCxnSpPr>
            <p:nvPr/>
          </p:nvCxnSpPr>
          <p:spPr>
            <a:xfrm rot="5400000" flipH="1" flipV="1">
              <a:off x="3326251" y="3138081"/>
              <a:ext cx="537633" cy="14242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58" idx="0"/>
              <a:endCxn id="4" idx="2"/>
            </p:cNvCxnSpPr>
            <p:nvPr/>
          </p:nvCxnSpPr>
          <p:spPr>
            <a:xfrm rot="5400000" flipH="1" flipV="1">
              <a:off x="4078084" y="2386248"/>
              <a:ext cx="537633" cy="29279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58" idx="0"/>
              <a:endCxn id="5" idx="2"/>
            </p:cNvCxnSpPr>
            <p:nvPr/>
          </p:nvCxnSpPr>
          <p:spPr>
            <a:xfrm rot="5400000" flipH="1" flipV="1">
              <a:off x="4828637" y="1635695"/>
              <a:ext cx="537633" cy="44290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58" idx="0"/>
              <a:endCxn id="6" idx="2"/>
            </p:cNvCxnSpPr>
            <p:nvPr/>
          </p:nvCxnSpPr>
          <p:spPr>
            <a:xfrm rot="5400000" flipH="1" flipV="1">
              <a:off x="5579190" y="885142"/>
              <a:ext cx="537633" cy="5930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36" idx="3"/>
              <a:endCxn id="6" idx="3"/>
            </p:cNvCxnSpPr>
            <p:nvPr/>
          </p:nvCxnSpPr>
          <p:spPr>
            <a:xfrm flipH="1" flipV="1">
              <a:off x="9393047" y="3145366"/>
              <a:ext cx="96670" cy="1291166"/>
            </a:xfrm>
            <a:prstGeom prst="bentConnector3">
              <a:avLst>
                <a:gd name="adj1" fmla="val -2364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2169529" y="1295400"/>
              <a:ext cx="1268011" cy="880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Reset Val = 2</a:t>
              </a:r>
              <a:endParaRPr lang="en-CA" dirty="0"/>
            </a:p>
          </p:txBody>
        </p:sp>
        <p:cxnSp>
          <p:nvCxnSpPr>
            <p:cNvPr id="85" name="Elbow Connector 84"/>
            <p:cNvCxnSpPr>
              <a:stCxn id="83" idx="4"/>
              <a:endCxn id="7" idx="0"/>
            </p:cNvCxnSpPr>
            <p:nvPr/>
          </p:nvCxnSpPr>
          <p:spPr>
            <a:xfrm rot="16200000" flipH="1">
              <a:off x="2536836" y="2442632"/>
              <a:ext cx="533400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3670182" y="1295400"/>
              <a:ext cx="1268011" cy="880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Reset Val = 0</a:t>
              </a:r>
              <a:endParaRPr lang="en-CA" dirty="0"/>
            </a:p>
          </p:txBody>
        </p:sp>
        <p:cxnSp>
          <p:nvCxnSpPr>
            <p:cNvPr id="87" name="Elbow Connector 86"/>
            <p:cNvCxnSpPr>
              <a:stCxn id="86" idx="4"/>
              <a:endCxn id="3" idx="0"/>
            </p:cNvCxnSpPr>
            <p:nvPr/>
          </p:nvCxnSpPr>
          <p:spPr>
            <a:xfrm rot="16200000" flipH="1">
              <a:off x="4038995" y="2441125"/>
              <a:ext cx="533400" cy="30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86" idx="4"/>
              <a:endCxn id="4" idx="0"/>
            </p:cNvCxnSpPr>
            <p:nvPr/>
          </p:nvCxnSpPr>
          <p:spPr>
            <a:xfrm rot="16200000" flipH="1">
              <a:off x="4790828" y="1689292"/>
              <a:ext cx="533400" cy="15066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6" idx="4"/>
              <a:endCxn id="5" idx="0"/>
            </p:cNvCxnSpPr>
            <p:nvPr/>
          </p:nvCxnSpPr>
          <p:spPr>
            <a:xfrm rot="16200000" flipH="1">
              <a:off x="5541381" y="938739"/>
              <a:ext cx="533400" cy="30077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38324" y="2348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</a:t>
              </a:r>
              <a:endParaRPr lang="en-CA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9689" y="23484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D-Sec</a:t>
              </a:r>
              <a:endParaRPr lang="en-CA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14459" y="2340001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Minutes</a:t>
              </a:r>
              <a:endParaRPr lang="en-CA" dirty="0"/>
            </a:p>
          </p:txBody>
        </p:sp>
        <p:cxnSp>
          <p:nvCxnSpPr>
            <p:cNvPr id="104" name="Elbow Connector 103"/>
            <p:cNvCxnSpPr>
              <a:stCxn id="86" idx="4"/>
              <a:endCxn id="6" idx="0"/>
            </p:cNvCxnSpPr>
            <p:nvPr/>
          </p:nvCxnSpPr>
          <p:spPr>
            <a:xfrm rot="16200000" flipH="1">
              <a:off x="6291934" y="188186"/>
              <a:ext cx="533400" cy="45088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430795" y="2348468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C-Sec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89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>
            <a:normAutofit/>
          </a:bodyPr>
          <a:lstStyle/>
          <a:p>
            <a:r>
              <a:rPr lang="en-US" dirty="0" smtClean="0"/>
              <a:t>Block </a:t>
            </a:r>
            <a:r>
              <a:rPr lang="en-US" dirty="0" smtClean="0"/>
              <a:t>Diagram – Gate Selector</a:t>
            </a:r>
            <a:endParaRPr lang="en-CA" dirty="0"/>
          </a:p>
        </p:txBody>
      </p:sp>
      <p:sp>
        <p:nvSpPr>
          <p:cNvPr id="14" name="Trapezoid 13"/>
          <p:cNvSpPr/>
          <p:nvPr/>
        </p:nvSpPr>
        <p:spPr>
          <a:xfrm rot="5400000">
            <a:off x="5553287" y="3312160"/>
            <a:ext cx="2887134" cy="812800"/>
          </a:xfrm>
          <a:prstGeom prst="trapezoid">
            <a:avLst>
              <a:gd name="adj" fmla="val 61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9-Muxes (1-hot)</a:t>
            </a:r>
            <a:endParaRPr lang="en-CA" dirty="0"/>
          </a:p>
        </p:txBody>
      </p:sp>
      <p:sp>
        <p:nvSpPr>
          <p:cNvPr id="47" name="Rectangle 46"/>
          <p:cNvSpPr/>
          <p:nvPr/>
        </p:nvSpPr>
        <p:spPr>
          <a:xfrm>
            <a:off x="4128346" y="28735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NAND</a:t>
            </a:r>
            <a:endParaRPr lang="en-CA" dirty="0"/>
          </a:p>
        </p:txBody>
      </p:sp>
      <p:sp>
        <p:nvSpPr>
          <p:cNvPr id="48" name="Rectangle 47"/>
          <p:cNvSpPr/>
          <p:nvPr/>
        </p:nvSpPr>
        <p:spPr>
          <a:xfrm>
            <a:off x="4128346" y="34831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</a:t>
            </a:r>
            <a:endParaRPr lang="en-CA" dirty="0"/>
          </a:p>
        </p:txBody>
      </p:sp>
      <p:sp>
        <p:nvSpPr>
          <p:cNvPr id="49" name="Rectangle 48"/>
          <p:cNvSpPr/>
          <p:nvPr/>
        </p:nvSpPr>
        <p:spPr>
          <a:xfrm>
            <a:off x="4128346" y="40927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NXOR</a:t>
            </a:r>
            <a:endParaRPr lang="en-CA" dirty="0"/>
          </a:p>
        </p:txBody>
      </p:sp>
      <p:sp>
        <p:nvSpPr>
          <p:cNvPr id="50" name="Rectangle 49"/>
          <p:cNvSpPr/>
          <p:nvPr/>
        </p:nvSpPr>
        <p:spPr>
          <a:xfrm>
            <a:off x="3171613" y="28735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</a:t>
            </a:r>
            <a:endParaRPr lang="en-CA" dirty="0"/>
          </a:p>
        </p:txBody>
      </p:sp>
      <p:sp>
        <p:nvSpPr>
          <p:cNvPr id="51" name="Rectangle 50"/>
          <p:cNvSpPr/>
          <p:nvPr/>
        </p:nvSpPr>
        <p:spPr>
          <a:xfrm>
            <a:off x="3171613" y="34831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CA" dirty="0"/>
          </a:p>
        </p:txBody>
      </p:sp>
      <p:sp>
        <p:nvSpPr>
          <p:cNvPr id="52" name="Rectangle 51"/>
          <p:cNvSpPr/>
          <p:nvPr/>
        </p:nvSpPr>
        <p:spPr>
          <a:xfrm>
            <a:off x="3171613" y="40927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XOR</a:t>
            </a:r>
            <a:endParaRPr lang="en-CA" dirty="0"/>
          </a:p>
        </p:txBody>
      </p:sp>
      <p:sp>
        <p:nvSpPr>
          <p:cNvPr id="53" name="Rectangle 52"/>
          <p:cNvSpPr/>
          <p:nvPr/>
        </p:nvSpPr>
        <p:spPr>
          <a:xfrm>
            <a:off x="5085079" y="28735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5085079" y="34831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CA" dirty="0"/>
          </a:p>
        </p:txBody>
      </p:sp>
      <p:sp>
        <p:nvSpPr>
          <p:cNvPr id="57" name="Rectangle 56"/>
          <p:cNvSpPr/>
          <p:nvPr/>
        </p:nvSpPr>
        <p:spPr>
          <a:xfrm>
            <a:off x="5085079" y="4092786"/>
            <a:ext cx="778933" cy="448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CA" dirty="0"/>
          </a:p>
        </p:txBody>
      </p:sp>
      <p:sp>
        <p:nvSpPr>
          <p:cNvPr id="17" name="Oval 16"/>
          <p:cNvSpPr/>
          <p:nvPr/>
        </p:nvSpPr>
        <p:spPr>
          <a:xfrm>
            <a:off x="1152311" y="3445086"/>
            <a:ext cx="1286935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In[1:0]</a:t>
            </a:r>
            <a:endParaRPr lang="en-CA" dirty="0"/>
          </a:p>
        </p:txBody>
      </p:sp>
      <p:sp>
        <p:nvSpPr>
          <p:cNvPr id="98" name="Rectangle 97"/>
          <p:cNvSpPr/>
          <p:nvPr/>
        </p:nvSpPr>
        <p:spPr>
          <a:xfrm>
            <a:off x="2987040" y="2773680"/>
            <a:ext cx="3055620" cy="1889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Arrow Connector 100"/>
          <p:cNvCxnSpPr>
            <a:stCxn id="17" idx="6"/>
            <a:endCxn id="98" idx="1"/>
          </p:cNvCxnSpPr>
          <p:nvPr/>
        </p:nvCxnSpPr>
        <p:spPr>
          <a:xfrm>
            <a:off x="2439246" y="3707553"/>
            <a:ext cx="54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042660" y="3707552"/>
            <a:ext cx="547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4" idx="0"/>
            <a:endCxn id="106" idx="2"/>
          </p:cNvCxnSpPr>
          <p:nvPr/>
        </p:nvCxnSpPr>
        <p:spPr>
          <a:xfrm>
            <a:off x="7403254" y="3718560"/>
            <a:ext cx="820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223674" y="3413760"/>
            <a:ext cx="134112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Output</a:t>
            </a:r>
            <a:endParaRPr lang="en-CA" dirty="0"/>
          </a:p>
        </p:txBody>
      </p:sp>
      <p:sp>
        <p:nvSpPr>
          <p:cNvPr id="110" name="Oval 109"/>
          <p:cNvSpPr/>
          <p:nvPr/>
        </p:nvSpPr>
        <p:spPr>
          <a:xfrm>
            <a:off x="6448214" y="1251797"/>
            <a:ext cx="1097280" cy="51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Bits</a:t>
            </a:r>
            <a:endParaRPr lang="en-CA" dirty="0"/>
          </a:p>
        </p:txBody>
      </p:sp>
      <p:cxnSp>
        <p:nvCxnSpPr>
          <p:cNvPr id="111" name="Straight Arrow Connector 110"/>
          <p:cNvCxnSpPr>
            <a:stCxn id="110" idx="4"/>
            <a:endCxn id="14" idx="1"/>
          </p:cNvCxnSpPr>
          <p:nvPr/>
        </p:nvCxnSpPr>
        <p:spPr>
          <a:xfrm>
            <a:off x="6996854" y="1762337"/>
            <a:ext cx="0" cy="76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4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>
            <a:normAutofit/>
          </a:bodyPr>
          <a:lstStyle/>
          <a:p>
            <a:r>
              <a:rPr lang="en-US" dirty="0" smtClean="0"/>
              <a:t>Block </a:t>
            </a:r>
            <a:r>
              <a:rPr lang="en-US" dirty="0" smtClean="0"/>
              <a:t>Diagram – Gate Control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2491740" y="2937087"/>
            <a:ext cx="212598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Selector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82880" y="3314277"/>
            <a:ext cx="1866900" cy="541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Inputs[1:0]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2758440" y="1561677"/>
            <a:ext cx="159258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2758440" y="5367867"/>
            <a:ext cx="159258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Gate</a:t>
            </a:r>
            <a:endParaRPr lang="en-CA" dirty="0"/>
          </a:p>
        </p:txBody>
      </p:sp>
      <p:cxnSp>
        <p:nvCxnSpPr>
          <p:cNvPr id="7" name="Straight Arrow Connector 6"/>
          <p:cNvCxnSpPr>
            <a:stCxn id="4" idx="6"/>
            <a:endCxn id="3" idx="1"/>
          </p:cNvCxnSpPr>
          <p:nvPr/>
        </p:nvCxnSpPr>
        <p:spPr>
          <a:xfrm>
            <a:off x="2049780" y="3584787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2" idx="0"/>
            <a:endCxn id="3" idx="2"/>
          </p:cNvCxnSpPr>
          <p:nvPr/>
        </p:nvCxnSpPr>
        <p:spPr>
          <a:xfrm flipV="1">
            <a:off x="3554730" y="4232487"/>
            <a:ext cx="0" cy="113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7420" y="4695521"/>
            <a:ext cx="283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Manipulates 1-hot Vector</a:t>
            </a:r>
            <a:endParaRPr lang="en-CA" dirty="0"/>
          </a:p>
        </p:txBody>
      </p:sp>
      <p:cxnSp>
        <p:nvCxnSpPr>
          <p:cNvPr id="16" name="Straight Arrow Connector 15"/>
          <p:cNvCxnSpPr>
            <a:stCxn id="5" idx="4"/>
            <a:endCxn id="3" idx="0"/>
          </p:cNvCxnSpPr>
          <p:nvPr/>
        </p:nvCxnSpPr>
        <p:spPr>
          <a:xfrm>
            <a:off x="3554730" y="2041737"/>
            <a:ext cx="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6114" y="2151572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“Locks in” Gate selection</a:t>
            </a:r>
            <a:endParaRPr lang="en-CA" dirty="0"/>
          </a:p>
        </p:txBody>
      </p:sp>
      <p:sp>
        <p:nvSpPr>
          <p:cNvPr id="18" name="Oval 17"/>
          <p:cNvSpPr/>
          <p:nvPr/>
        </p:nvSpPr>
        <p:spPr>
          <a:xfrm>
            <a:off x="5056210" y="1702978"/>
            <a:ext cx="1371600" cy="75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Output </a:t>
            </a:r>
            <a:endParaRPr lang="en-CA" dirty="0"/>
          </a:p>
        </p:txBody>
      </p:sp>
      <p:cxnSp>
        <p:nvCxnSpPr>
          <p:cNvPr id="20" name="Elbow Connector 19"/>
          <p:cNvCxnSpPr>
            <a:stCxn id="3" idx="3"/>
            <a:endCxn id="18" idx="2"/>
          </p:cNvCxnSpPr>
          <p:nvPr/>
        </p:nvCxnSpPr>
        <p:spPr>
          <a:xfrm flipV="1">
            <a:off x="4617720" y="2080168"/>
            <a:ext cx="438490" cy="1504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056210" y="2635535"/>
            <a:ext cx="2061716" cy="75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Blank Out</a:t>
            </a:r>
            <a:endParaRPr lang="en-CA" dirty="0"/>
          </a:p>
        </p:txBody>
      </p:sp>
      <p:cxnSp>
        <p:nvCxnSpPr>
          <p:cNvPr id="39" name="Elbow Connector 38"/>
          <p:cNvCxnSpPr>
            <a:stCxn id="3" idx="3"/>
            <a:endCxn id="38" idx="2"/>
          </p:cNvCxnSpPr>
          <p:nvPr/>
        </p:nvCxnSpPr>
        <p:spPr>
          <a:xfrm flipV="1">
            <a:off x="4617720" y="3012725"/>
            <a:ext cx="438490" cy="572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35240" y="3257127"/>
            <a:ext cx="1417320" cy="975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Control FSM (NYI)</a:t>
            </a:r>
            <a:endParaRPr lang="en-CA" dirty="0"/>
          </a:p>
        </p:txBody>
      </p:sp>
      <p:cxnSp>
        <p:nvCxnSpPr>
          <p:cNvPr id="31" name="Elbow Connector 30"/>
          <p:cNvCxnSpPr>
            <a:stCxn id="18" idx="6"/>
            <a:endCxn id="29" idx="0"/>
          </p:cNvCxnSpPr>
          <p:nvPr/>
        </p:nvCxnSpPr>
        <p:spPr>
          <a:xfrm>
            <a:off x="6427810" y="2080168"/>
            <a:ext cx="1916090" cy="1176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8" idx="6"/>
            <a:endCxn id="29" idx="0"/>
          </p:cNvCxnSpPr>
          <p:nvPr/>
        </p:nvCxnSpPr>
        <p:spPr>
          <a:xfrm>
            <a:off x="7117926" y="3012725"/>
            <a:ext cx="1225974" cy="244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" idx="4"/>
            <a:endCxn id="29" idx="2"/>
          </p:cNvCxnSpPr>
          <p:nvPr/>
        </p:nvCxnSpPr>
        <p:spPr>
          <a:xfrm rot="16200000" flipH="1">
            <a:off x="4541520" y="430107"/>
            <a:ext cx="377190" cy="7227570"/>
          </a:xfrm>
          <a:prstGeom prst="bentConnector3">
            <a:avLst>
              <a:gd name="adj1" fmla="val 629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2" idx="6"/>
            <a:endCxn id="29" idx="2"/>
          </p:cNvCxnSpPr>
          <p:nvPr/>
        </p:nvCxnSpPr>
        <p:spPr>
          <a:xfrm flipV="1">
            <a:off x="4351020" y="4232487"/>
            <a:ext cx="3992880" cy="1375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98347" y="4541095"/>
            <a:ext cx="1258146" cy="96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CA" dirty="0"/>
          </a:p>
        </p:txBody>
      </p:sp>
      <p:sp>
        <p:nvSpPr>
          <p:cNvPr id="45" name="Oval 44"/>
          <p:cNvSpPr/>
          <p:nvPr/>
        </p:nvSpPr>
        <p:spPr>
          <a:xfrm>
            <a:off x="5067300" y="3603274"/>
            <a:ext cx="1920240" cy="472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Enable</a:t>
            </a:r>
            <a:endParaRPr lang="en-CA" dirty="0"/>
          </a:p>
        </p:txBody>
      </p:sp>
      <p:cxnSp>
        <p:nvCxnSpPr>
          <p:cNvPr id="63" name="Elbow Connector 62"/>
          <p:cNvCxnSpPr>
            <a:stCxn id="3" idx="3"/>
            <a:endCxn id="45" idx="2"/>
          </p:cNvCxnSpPr>
          <p:nvPr/>
        </p:nvCxnSpPr>
        <p:spPr>
          <a:xfrm>
            <a:off x="4617720" y="3584787"/>
            <a:ext cx="449580" cy="254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5" idx="4"/>
            <a:endCxn id="44" idx="0"/>
          </p:cNvCxnSpPr>
          <p:nvPr/>
        </p:nvCxnSpPr>
        <p:spPr>
          <a:xfrm>
            <a:off x="6027420" y="4075714"/>
            <a:ext cx="0" cy="46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9406889" y="3355763"/>
            <a:ext cx="1363133" cy="778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Output</a:t>
            </a:r>
            <a:endParaRPr lang="en-CA" dirty="0"/>
          </a:p>
        </p:txBody>
      </p:sp>
      <p:cxnSp>
        <p:nvCxnSpPr>
          <p:cNvPr id="74" name="Straight Arrow Connector 73"/>
          <p:cNvCxnSpPr>
            <a:stCxn id="29" idx="3"/>
            <a:endCxn id="68" idx="2"/>
          </p:cNvCxnSpPr>
          <p:nvPr/>
        </p:nvCxnSpPr>
        <p:spPr>
          <a:xfrm>
            <a:off x="9052560" y="3744807"/>
            <a:ext cx="35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83118" y="1535622"/>
            <a:ext cx="2108622" cy="584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Gate (RNG)</a:t>
            </a:r>
            <a:endParaRPr lang="en-CA" dirty="0"/>
          </a:p>
        </p:txBody>
      </p:sp>
      <p:cxnSp>
        <p:nvCxnSpPr>
          <p:cNvPr id="80" name="Elbow Connector 79"/>
          <p:cNvCxnSpPr>
            <a:stCxn id="73" idx="4"/>
            <a:endCxn id="3" idx="0"/>
          </p:cNvCxnSpPr>
          <p:nvPr/>
        </p:nvCxnSpPr>
        <p:spPr>
          <a:xfrm rot="16200000" flipH="1">
            <a:off x="2087447" y="1469803"/>
            <a:ext cx="817265" cy="2117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9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>
            <a:normAutofit/>
          </a:bodyPr>
          <a:lstStyle/>
          <a:p>
            <a:r>
              <a:rPr lang="en-US" dirty="0" smtClean="0"/>
              <a:t>Block </a:t>
            </a:r>
            <a:r>
              <a:rPr lang="en-US" dirty="0" smtClean="0"/>
              <a:t>Diagram – VGA FSM (NYI)</a:t>
            </a:r>
            <a:endParaRPr lang="en-CA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024466" y="1354667"/>
            <a:ext cx="8678334" cy="5052941"/>
            <a:chOff x="194733" y="1030359"/>
            <a:chExt cx="8678334" cy="5052941"/>
          </a:xfrm>
        </p:grpSpPr>
        <p:sp>
          <p:nvSpPr>
            <p:cNvPr id="6" name="Oval 5"/>
            <p:cNvSpPr/>
            <p:nvPr/>
          </p:nvSpPr>
          <p:spPr>
            <a:xfrm>
              <a:off x="677333" y="1595966"/>
              <a:ext cx="2243667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Wire 1 </a:t>
              </a:r>
              <a:endParaRPr lang="en-CA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77335" y="2463800"/>
              <a:ext cx="2243667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Wire 2</a:t>
              </a:r>
              <a:endParaRPr lang="en-CA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77334" y="3302000"/>
              <a:ext cx="2243667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Wire 3</a:t>
              </a:r>
              <a:endParaRPr lang="en-CA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284134" y="1896533"/>
              <a:ext cx="2861733" cy="1151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Rectangle Dimension/Color Determination Modules</a:t>
              </a:r>
              <a:endParaRPr lang="en-CA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546600" y="3551767"/>
              <a:ext cx="2336800" cy="1202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Rectangle Drawer Module</a:t>
              </a:r>
              <a:endParaRPr lang="en-CA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69933" y="5185834"/>
              <a:ext cx="1490133" cy="897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VGA Output</a:t>
              </a:r>
              <a:endParaRPr lang="en-CA" dirty="0"/>
            </a:p>
          </p:txBody>
        </p:sp>
        <p:cxnSp>
          <p:nvCxnSpPr>
            <p:cNvPr id="12" name="Elbow Connector 11"/>
            <p:cNvCxnSpPr>
              <a:stCxn id="8" idx="2"/>
              <a:endCxn id="9" idx="2"/>
            </p:cNvCxnSpPr>
            <p:nvPr/>
          </p:nvCxnSpPr>
          <p:spPr>
            <a:xfrm rot="10800000" flipH="1" flipV="1">
              <a:off x="4546599" y="4152899"/>
              <a:ext cx="423333" cy="1481667"/>
            </a:xfrm>
            <a:prstGeom prst="bentConnector3">
              <a:avLst>
                <a:gd name="adj1" fmla="val -54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4"/>
              <a:endCxn id="9" idx="0"/>
            </p:cNvCxnSpPr>
            <p:nvPr/>
          </p:nvCxnSpPr>
          <p:spPr>
            <a:xfrm>
              <a:off x="5715000" y="4754033"/>
              <a:ext cx="0" cy="43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64001" y="4682634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en-CA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10198" y="4718334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CA" dirty="0"/>
            </a:p>
          </p:txBody>
        </p:sp>
        <p:cxnSp>
          <p:nvCxnSpPr>
            <p:cNvPr id="35" name="Straight Arrow Connector 34"/>
            <p:cNvCxnSpPr>
              <a:stCxn id="34" idx="4"/>
              <a:endCxn id="8" idx="0"/>
            </p:cNvCxnSpPr>
            <p:nvPr/>
          </p:nvCxnSpPr>
          <p:spPr>
            <a:xfrm flipH="1">
              <a:off x="5715000" y="3048000"/>
              <a:ext cx="1" cy="503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34" idx="2"/>
              <a:endCxn id="8" idx="1"/>
            </p:cNvCxnSpPr>
            <p:nvPr/>
          </p:nvCxnSpPr>
          <p:spPr>
            <a:xfrm rot="10800000" flipH="1" flipV="1">
              <a:off x="4284134" y="2472267"/>
              <a:ext cx="604682" cy="1255568"/>
            </a:xfrm>
            <a:prstGeom prst="bentConnector4">
              <a:avLst>
                <a:gd name="adj1" fmla="val -37805"/>
                <a:gd name="adj2" fmla="val 659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316131" y="2963218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Location</a:t>
              </a:r>
              <a:endParaRPr lang="en-CA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4734" y="2948685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Length</a:t>
              </a:r>
              <a:endParaRPr lang="en-CA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2025" y="3040787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Width</a:t>
              </a:r>
              <a:endParaRPr lang="en-CA" dirty="0"/>
            </a:p>
          </p:txBody>
        </p:sp>
        <p:cxnSp>
          <p:nvCxnSpPr>
            <p:cNvPr id="64" name="Elbow Connector 63"/>
            <p:cNvCxnSpPr>
              <a:stCxn id="34" idx="6"/>
              <a:endCxn id="8" idx="7"/>
            </p:cNvCxnSpPr>
            <p:nvPr/>
          </p:nvCxnSpPr>
          <p:spPr>
            <a:xfrm flipH="1">
              <a:off x="6541184" y="2472267"/>
              <a:ext cx="604683" cy="1255568"/>
            </a:xfrm>
            <a:prstGeom prst="bentConnector4">
              <a:avLst>
                <a:gd name="adj1" fmla="val -37805"/>
                <a:gd name="adj2" fmla="val 659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34" idx="6"/>
              <a:endCxn id="9" idx="6"/>
            </p:cNvCxnSpPr>
            <p:nvPr/>
          </p:nvCxnSpPr>
          <p:spPr>
            <a:xfrm flipH="1">
              <a:off x="6460066" y="2472267"/>
              <a:ext cx="685801" cy="3162300"/>
            </a:xfrm>
            <a:prstGeom prst="bentConnector3">
              <a:avLst>
                <a:gd name="adj1" fmla="val -333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747931" y="4669251"/>
              <a:ext cx="1151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Color</a:t>
              </a:r>
              <a:endParaRPr lang="en-CA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85799" y="4236308"/>
              <a:ext cx="2226733" cy="10354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Draw Completion Rectangle</a:t>
              </a:r>
              <a:endParaRPr lang="en-CA" dirty="0"/>
            </a:p>
          </p:txBody>
        </p:sp>
        <p:cxnSp>
          <p:nvCxnSpPr>
            <p:cNvPr id="78" name="Elbow Connector 77"/>
            <p:cNvCxnSpPr>
              <a:stCxn id="6" idx="6"/>
              <a:endCxn id="34" idx="1"/>
            </p:cNvCxnSpPr>
            <p:nvPr/>
          </p:nvCxnSpPr>
          <p:spPr>
            <a:xfrm>
              <a:off x="2921000" y="1888066"/>
              <a:ext cx="1782225" cy="1770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30" idx="6"/>
              <a:endCxn id="34" idx="1"/>
            </p:cNvCxnSpPr>
            <p:nvPr/>
          </p:nvCxnSpPr>
          <p:spPr>
            <a:xfrm flipV="1">
              <a:off x="2921002" y="2065161"/>
              <a:ext cx="1782223" cy="690739"/>
            </a:xfrm>
            <a:prstGeom prst="bentConnector4">
              <a:avLst>
                <a:gd name="adj1" fmla="val 38242"/>
                <a:gd name="adj2" fmla="val 125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32" idx="6"/>
              <a:endCxn id="34" idx="1"/>
            </p:cNvCxnSpPr>
            <p:nvPr/>
          </p:nvCxnSpPr>
          <p:spPr>
            <a:xfrm flipV="1">
              <a:off x="2921001" y="2065161"/>
              <a:ext cx="1782224" cy="1528939"/>
            </a:xfrm>
            <a:prstGeom prst="bentConnector4">
              <a:avLst>
                <a:gd name="adj1" fmla="val 38242"/>
                <a:gd name="adj2" fmla="val 1115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76" idx="6"/>
              <a:endCxn id="34" idx="1"/>
            </p:cNvCxnSpPr>
            <p:nvPr/>
          </p:nvCxnSpPr>
          <p:spPr>
            <a:xfrm flipV="1">
              <a:off x="2912532" y="2065161"/>
              <a:ext cx="1790693" cy="2688872"/>
            </a:xfrm>
            <a:prstGeom prst="bentConnector4">
              <a:avLst>
                <a:gd name="adj1" fmla="val 38298"/>
                <a:gd name="adj2" fmla="val 1072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553858" y="1494252"/>
              <a:ext cx="1274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Constants</a:t>
              </a:r>
              <a:endParaRPr lang="en-CA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7145867" y="1030359"/>
              <a:ext cx="1727200" cy="1244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I/O Wire Values</a:t>
              </a:r>
              <a:endParaRPr lang="en-CA" dirty="0"/>
            </a:p>
          </p:txBody>
        </p:sp>
        <p:cxnSp>
          <p:nvCxnSpPr>
            <p:cNvPr id="100" name="Elbow Connector 99"/>
            <p:cNvCxnSpPr>
              <a:stCxn id="98" idx="2"/>
              <a:endCxn id="34" idx="0"/>
            </p:cNvCxnSpPr>
            <p:nvPr/>
          </p:nvCxnSpPr>
          <p:spPr>
            <a:xfrm rot="10800000" flipV="1">
              <a:off x="5715001" y="1652659"/>
              <a:ext cx="1430866" cy="2438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8" idx="2"/>
              <a:endCxn id="126" idx="2"/>
            </p:cNvCxnSpPr>
            <p:nvPr/>
          </p:nvCxnSpPr>
          <p:spPr>
            <a:xfrm rot="10800000" flipV="1">
              <a:off x="1761058" y="4152899"/>
              <a:ext cx="2785543" cy="1316567"/>
            </a:xfrm>
            <a:prstGeom prst="bentConnector4">
              <a:avLst>
                <a:gd name="adj1" fmla="val 21885"/>
                <a:gd name="adj2" fmla="val 1173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6" idx="4"/>
              <a:endCxn id="30" idx="0"/>
            </p:cNvCxnSpPr>
            <p:nvPr/>
          </p:nvCxnSpPr>
          <p:spPr>
            <a:xfrm>
              <a:off x="1799167" y="2180166"/>
              <a:ext cx="2" cy="28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30" idx="4"/>
              <a:endCxn id="32" idx="0"/>
            </p:cNvCxnSpPr>
            <p:nvPr/>
          </p:nvCxnSpPr>
          <p:spPr>
            <a:xfrm flipH="1">
              <a:off x="1799168" y="3048000"/>
              <a:ext cx="1" cy="25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32" idx="4"/>
              <a:endCxn id="76" idx="0"/>
            </p:cNvCxnSpPr>
            <p:nvPr/>
          </p:nvCxnSpPr>
          <p:spPr>
            <a:xfrm flipH="1">
              <a:off x="1799166" y="3886200"/>
              <a:ext cx="2" cy="350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76" idx="2"/>
              <a:endCxn id="6" idx="2"/>
            </p:cNvCxnSpPr>
            <p:nvPr/>
          </p:nvCxnSpPr>
          <p:spPr>
            <a:xfrm rot="10800000">
              <a:off x="677333" y="1888067"/>
              <a:ext cx="8466" cy="2865967"/>
            </a:xfrm>
            <a:prstGeom prst="bentConnector3">
              <a:avLst>
                <a:gd name="adj1" fmla="val 28002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194733" y="1325034"/>
              <a:ext cx="3132647" cy="41444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92217" y="5658746"/>
              <a:ext cx="3093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Done Signal (acts like clock)</a:t>
              </a:r>
              <a:endParaRPr lang="en-CA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74688" y="3886200"/>
              <a:ext cx="213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Selection Edge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54164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Aspects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Two minute timer (not hex!)</a:t>
            </a:r>
          </a:p>
          <a:p>
            <a:pPr lvl="1"/>
            <a:r>
              <a:rPr lang="en-US" sz="2800" dirty="0" smtClean="0"/>
              <a:t>Looks cool</a:t>
            </a:r>
          </a:p>
          <a:p>
            <a:pPr lvl="1"/>
            <a:r>
              <a:rPr lang="en-US" sz="2800" dirty="0" smtClean="0"/>
              <a:t>Harder to get working than we thought</a:t>
            </a:r>
          </a:p>
          <a:p>
            <a:r>
              <a:rPr lang="en-US" sz="3200" dirty="0" smtClean="0"/>
              <a:t>Gate Selector</a:t>
            </a:r>
          </a:p>
          <a:p>
            <a:pPr lvl="1"/>
            <a:r>
              <a:rPr lang="en-US" sz="2800" dirty="0" smtClean="0"/>
              <a:t>Works flawlessly</a:t>
            </a:r>
          </a:p>
          <a:p>
            <a:pPr lvl="1"/>
            <a:r>
              <a:rPr lang="en-US" sz="2800" dirty="0"/>
              <a:t>E</a:t>
            </a:r>
            <a:r>
              <a:rPr lang="en-US" sz="2800" dirty="0" smtClean="0"/>
              <a:t>asy to incorporate in the final design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68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Board switches were inconsistent</a:t>
            </a:r>
          </a:p>
          <a:p>
            <a:r>
              <a:rPr lang="en-US" dirty="0" smtClean="0"/>
              <a:t>Timer odd-second skip issue (&lt;= vs. = assignment)</a:t>
            </a:r>
          </a:p>
          <a:p>
            <a:r>
              <a:rPr lang="en-US" dirty="0" smtClean="0"/>
              <a:t>Getting our background on the VGA</a:t>
            </a:r>
          </a:p>
          <a:p>
            <a:r>
              <a:rPr lang="en-US" dirty="0" smtClean="0"/>
              <a:t>Having to edit code to work on QP even though it worked on MS</a:t>
            </a:r>
          </a:p>
          <a:p>
            <a:r>
              <a:rPr lang="en-US" dirty="0" smtClean="0"/>
              <a:t>Not being able to simulate certain things on MS</a:t>
            </a:r>
          </a:p>
          <a:p>
            <a:r>
              <a:rPr lang="en-US" dirty="0" smtClean="0"/>
              <a:t>Uncertain MS simulations that work fine on the board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87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MS compiles differently than QP</a:t>
            </a:r>
          </a:p>
          <a:p>
            <a:r>
              <a:rPr lang="en-US" sz="2600" dirty="0" smtClean="0"/>
              <a:t>Things that work on MS may not work on QP and vice versa</a:t>
            </a:r>
          </a:p>
          <a:p>
            <a:r>
              <a:rPr lang="en-US" sz="2600" dirty="0" smtClean="0"/>
              <a:t>&lt;= may not always be appropriate for an always block</a:t>
            </a:r>
          </a:p>
          <a:p>
            <a:r>
              <a:rPr lang="en-US" sz="2600" dirty="0" smtClean="0"/>
              <a:t>Sometimes the board is the source of your problems</a:t>
            </a:r>
          </a:p>
          <a:p>
            <a:r>
              <a:rPr lang="en-US" sz="2600" dirty="0" smtClean="0"/>
              <a:t>Sometimes uncertain things in </a:t>
            </a:r>
            <a:r>
              <a:rPr lang="en-US" sz="2600" dirty="0" err="1" smtClean="0"/>
              <a:t>ModelSim</a:t>
            </a:r>
            <a:r>
              <a:rPr lang="en-US" sz="2600" dirty="0" smtClean="0"/>
              <a:t> work on the board</a:t>
            </a:r>
          </a:p>
        </p:txBody>
      </p:sp>
    </p:spTree>
    <p:extLst>
      <p:ext uri="{BB962C8B-B14F-4D97-AF65-F5344CB8AC3E}">
        <p14:creationId xmlns:p14="http://schemas.microsoft.com/office/powerpoint/2010/main" val="4020251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353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CSC258 Project</vt:lpstr>
      <vt:lpstr>Project Description – Logic Gate Quiz</vt:lpstr>
      <vt:lpstr>Block Diagram - Timer</vt:lpstr>
      <vt:lpstr>Block Diagram – Gate Selector</vt:lpstr>
      <vt:lpstr>Block Diagram – Gate Control</vt:lpstr>
      <vt:lpstr>Block Diagram – VGA FSM (NYI)</vt:lpstr>
      <vt:lpstr>Interesting Aspects</vt:lpstr>
      <vt:lpstr>Difficulties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CSC258 Project</dc:title>
  <dc:creator>gracemur@gmail.com</dc:creator>
  <cp:lastModifiedBy>gracemur@gmail.com</cp:lastModifiedBy>
  <cp:revision>15</cp:revision>
  <dcterms:created xsi:type="dcterms:W3CDTF">2016-12-01T00:54:34Z</dcterms:created>
  <dcterms:modified xsi:type="dcterms:W3CDTF">2016-12-01T19:21:39Z</dcterms:modified>
</cp:coreProperties>
</file>