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3" r:id="rId19"/>
    <p:sldId id="277" r:id="rId20"/>
    <p:sldId id="278" r:id="rId21"/>
    <p:sldId id="280" r:id="rId22"/>
    <p:sldId id="279" r:id="rId23"/>
    <p:sldId id="281" r:id="rId24"/>
    <p:sldId id="283" r:id="rId25"/>
    <p:sldId id="284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96228-639F-4361-8DD7-78743A44D3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359047-702D-474A-A2A2-4068412B5BD4}">
      <dgm:prSet/>
      <dgm:spPr/>
      <dgm:t>
        <a:bodyPr/>
        <a:lstStyle/>
        <a:p>
          <a:r>
            <a:rPr lang="zh-CN" dirty="0"/>
            <a:t>图片（位图、矢量图）</a:t>
          </a:r>
          <a:endParaRPr lang="en-US" dirty="0"/>
        </a:p>
      </dgm:t>
    </dgm:pt>
    <dgm:pt modelId="{34232A80-126B-4868-82DE-258235FE4A38}" type="parTrans" cxnId="{84C39B01-F46E-4C05-9DA8-BA2D0A81C122}">
      <dgm:prSet/>
      <dgm:spPr/>
      <dgm:t>
        <a:bodyPr/>
        <a:lstStyle/>
        <a:p>
          <a:endParaRPr lang="en-US"/>
        </a:p>
      </dgm:t>
    </dgm:pt>
    <dgm:pt modelId="{16AD8C3F-07FF-45A0-842A-98A295417CB3}" type="sibTrans" cxnId="{84C39B01-F46E-4C05-9DA8-BA2D0A81C122}">
      <dgm:prSet/>
      <dgm:spPr/>
      <dgm:t>
        <a:bodyPr/>
        <a:lstStyle/>
        <a:p>
          <a:endParaRPr lang="en-US"/>
        </a:p>
      </dgm:t>
    </dgm:pt>
    <dgm:pt modelId="{F7E9A518-7A21-4242-A7E1-3D5D7D7D5008}">
      <dgm:prSet/>
      <dgm:spPr/>
      <dgm:t>
        <a:bodyPr/>
        <a:lstStyle/>
        <a:p>
          <a:r>
            <a:rPr lang="zh-CN"/>
            <a:t>视频</a:t>
          </a:r>
          <a:endParaRPr lang="en-US"/>
        </a:p>
      </dgm:t>
    </dgm:pt>
    <dgm:pt modelId="{2AD81192-5EAB-4934-8621-092A56324D63}" type="parTrans" cxnId="{C7F90F82-A289-490D-B79F-2885DB3A092A}">
      <dgm:prSet/>
      <dgm:spPr/>
      <dgm:t>
        <a:bodyPr/>
        <a:lstStyle/>
        <a:p>
          <a:endParaRPr lang="en-US"/>
        </a:p>
      </dgm:t>
    </dgm:pt>
    <dgm:pt modelId="{D6766D93-2B01-40A6-8FED-6F09C6EDCFA7}" type="sibTrans" cxnId="{C7F90F82-A289-490D-B79F-2885DB3A092A}">
      <dgm:prSet/>
      <dgm:spPr/>
      <dgm:t>
        <a:bodyPr/>
        <a:lstStyle/>
        <a:p>
          <a:endParaRPr lang="en-US"/>
        </a:p>
      </dgm:t>
    </dgm:pt>
    <dgm:pt modelId="{B369841E-A33E-450A-A9E5-E15D9F410792}">
      <dgm:prSet/>
      <dgm:spPr/>
      <dgm:t>
        <a:bodyPr/>
        <a:lstStyle/>
        <a:p>
          <a:r>
            <a:rPr lang="zh-CN"/>
            <a:t>音频</a:t>
          </a:r>
          <a:endParaRPr lang="en-US"/>
        </a:p>
      </dgm:t>
    </dgm:pt>
    <dgm:pt modelId="{07AB9EE5-A386-47F0-BB02-A09DAE0C4FFE}" type="parTrans" cxnId="{EA3F6800-37BD-445C-A000-6B969CCA93E7}">
      <dgm:prSet/>
      <dgm:spPr/>
      <dgm:t>
        <a:bodyPr/>
        <a:lstStyle/>
        <a:p>
          <a:endParaRPr lang="en-US"/>
        </a:p>
      </dgm:t>
    </dgm:pt>
    <dgm:pt modelId="{65CDFF80-EDCE-4CF4-95F3-A04244E9BBA2}" type="sibTrans" cxnId="{EA3F6800-37BD-445C-A000-6B969CCA93E7}">
      <dgm:prSet/>
      <dgm:spPr/>
      <dgm:t>
        <a:bodyPr/>
        <a:lstStyle/>
        <a:p>
          <a:endParaRPr lang="en-US"/>
        </a:p>
      </dgm:t>
    </dgm:pt>
    <dgm:pt modelId="{461035D7-FD41-4172-81E3-9911629127D9}" type="pres">
      <dgm:prSet presAssocID="{1E496228-639F-4361-8DD7-78743A44D328}" presName="linear" presStyleCnt="0">
        <dgm:presLayoutVars>
          <dgm:animLvl val="lvl"/>
          <dgm:resizeHandles val="exact"/>
        </dgm:presLayoutVars>
      </dgm:prSet>
      <dgm:spPr/>
    </dgm:pt>
    <dgm:pt modelId="{F2E5FDBC-765C-4A3D-A2FA-56667A91AC97}" type="pres">
      <dgm:prSet presAssocID="{9A359047-702D-474A-A2A2-4068412B5BD4}" presName="parentText" presStyleLbl="node1" presStyleIdx="0" presStyleCnt="3" custLinFactY="99177" custLinFactNeighborY="100000">
        <dgm:presLayoutVars>
          <dgm:chMax val="0"/>
          <dgm:bulletEnabled val="1"/>
        </dgm:presLayoutVars>
      </dgm:prSet>
      <dgm:spPr/>
    </dgm:pt>
    <dgm:pt modelId="{F7A43111-83D0-416A-9834-D94F10A63482}" type="pres">
      <dgm:prSet presAssocID="{16AD8C3F-07FF-45A0-842A-98A295417CB3}" presName="spacer" presStyleCnt="0"/>
      <dgm:spPr/>
    </dgm:pt>
    <dgm:pt modelId="{8C21949A-EC10-49CD-ACDC-89AD57A5EDEE}" type="pres">
      <dgm:prSet presAssocID="{F7E9A518-7A21-4242-A7E1-3D5D7D7D5008}" presName="parentText" presStyleLbl="node1" presStyleIdx="1" presStyleCnt="3" custLinFactY="98527" custLinFactNeighborX="213" custLinFactNeighborY="100000">
        <dgm:presLayoutVars>
          <dgm:chMax val="0"/>
          <dgm:bulletEnabled val="1"/>
        </dgm:presLayoutVars>
      </dgm:prSet>
      <dgm:spPr/>
    </dgm:pt>
    <dgm:pt modelId="{1783A75F-2EF3-49DE-93D0-FFB5DE27C6E6}" type="pres">
      <dgm:prSet presAssocID="{D6766D93-2B01-40A6-8FED-6F09C6EDCFA7}" presName="spacer" presStyleCnt="0"/>
      <dgm:spPr/>
    </dgm:pt>
    <dgm:pt modelId="{B1A4F4F3-D9BB-4CAC-90BA-A62407087DAF}" type="pres">
      <dgm:prSet presAssocID="{B369841E-A33E-450A-A9E5-E15D9F410792}" presName="parentText" presStyleLbl="node1" presStyleIdx="2" presStyleCnt="3" custLinFactY="-199506" custLinFactNeighborX="106" custLinFactNeighborY="-200000">
        <dgm:presLayoutVars>
          <dgm:chMax val="0"/>
          <dgm:bulletEnabled val="1"/>
        </dgm:presLayoutVars>
      </dgm:prSet>
      <dgm:spPr/>
    </dgm:pt>
  </dgm:ptLst>
  <dgm:cxnLst>
    <dgm:cxn modelId="{EA3F6800-37BD-445C-A000-6B969CCA93E7}" srcId="{1E496228-639F-4361-8DD7-78743A44D328}" destId="{B369841E-A33E-450A-A9E5-E15D9F410792}" srcOrd="2" destOrd="0" parTransId="{07AB9EE5-A386-47F0-BB02-A09DAE0C4FFE}" sibTransId="{65CDFF80-EDCE-4CF4-95F3-A04244E9BBA2}"/>
    <dgm:cxn modelId="{84C39B01-F46E-4C05-9DA8-BA2D0A81C122}" srcId="{1E496228-639F-4361-8DD7-78743A44D328}" destId="{9A359047-702D-474A-A2A2-4068412B5BD4}" srcOrd="0" destOrd="0" parTransId="{34232A80-126B-4868-82DE-258235FE4A38}" sibTransId="{16AD8C3F-07FF-45A0-842A-98A295417CB3}"/>
    <dgm:cxn modelId="{39DB240A-009F-4507-8605-9047E997D45C}" type="presOf" srcId="{B369841E-A33E-450A-A9E5-E15D9F410792}" destId="{B1A4F4F3-D9BB-4CAC-90BA-A62407087DAF}" srcOrd="0" destOrd="0" presId="urn:microsoft.com/office/officeart/2005/8/layout/vList2"/>
    <dgm:cxn modelId="{C7F90F82-A289-490D-B79F-2885DB3A092A}" srcId="{1E496228-639F-4361-8DD7-78743A44D328}" destId="{F7E9A518-7A21-4242-A7E1-3D5D7D7D5008}" srcOrd="1" destOrd="0" parTransId="{2AD81192-5EAB-4934-8621-092A56324D63}" sibTransId="{D6766D93-2B01-40A6-8FED-6F09C6EDCFA7}"/>
    <dgm:cxn modelId="{E0084D84-2AD5-4B5D-AF71-434B323861D1}" type="presOf" srcId="{F7E9A518-7A21-4242-A7E1-3D5D7D7D5008}" destId="{8C21949A-EC10-49CD-ACDC-89AD57A5EDEE}" srcOrd="0" destOrd="0" presId="urn:microsoft.com/office/officeart/2005/8/layout/vList2"/>
    <dgm:cxn modelId="{CF45C68C-741E-4594-868F-657FE5B1B50F}" type="presOf" srcId="{9A359047-702D-474A-A2A2-4068412B5BD4}" destId="{F2E5FDBC-765C-4A3D-A2FA-56667A91AC97}" srcOrd="0" destOrd="0" presId="urn:microsoft.com/office/officeart/2005/8/layout/vList2"/>
    <dgm:cxn modelId="{18BD54F8-D411-484E-A4AB-D5D1990CE4E3}" type="presOf" srcId="{1E496228-639F-4361-8DD7-78743A44D328}" destId="{461035D7-FD41-4172-81E3-9911629127D9}" srcOrd="0" destOrd="0" presId="urn:microsoft.com/office/officeart/2005/8/layout/vList2"/>
    <dgm:cxn modelId="{58799608-FF09-44C9-A877-0811AC7E2869}" type="presParOf" srcId="{461035D7-FD41-4172-81E3-9911629127D9}" destId="{F2E5FDBC-765C-4A3D-A2FA-56667A91AC97}" srcOrd="0" destOrd="0" presId="urn:microsoft.com/office/officeart/2005/8/layout/vList2"/>
    <dgm:cxn modelId="{03BAAD24-35DC-4A0F-9E3A-DDF2B7B567D7}" type="presParOf" srcId="{461035D7-FD41-4172-81E3-9911629127D9}" destId="{F7A43111-83D0-416A-9834-D94F10A63482}" srcOrd="1" destOrd="0" presId="urn:microsoft.com/office/officeart/2005/8/layout/vList2"/>
    <dgm:cxn modelId="{2C543468-B0FC-47C6-85AE-BAB5A9606FB8}" type="presParOf" srcId="{461035D7-FD41-4172-81E3-9911629127D9}" destId="{8C21949A-EC10-49CD-ACDC-89AD57A5EDEE}" srcOrd="2" destOrd="0" presId="urn:microsoft.com/office/officeart/2005/8/layout/vList2"/>
    <dgm:cxn modelId="{28B9FB06-29FB-431E-8578-CE726689E26A}" type="presParOf" srcId="{461035D7-FD41-4172-81E3-9911629127D9}" destId="{1783A75F-2EF3-49DE-93D0-FFB5DE27C6E6}" srcOrd="3" destOrd="0" presId="urn:microsoft.com/office/officeart/2005/8/layout/vList2"/>
    <dgm:cxn modelId="{7678646B-D509-42A5-B1BC-98C2F9472518}" type="presParOf" srcId="{461035D7-FD41-4172-81E3-9911629127D9}" destId="{B1A4F4F3-D9BB-4CAC-90BA-A62407087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FDBC-765C-4A3D-A2FA-56667A91AC97}">
      <dsp:nvSpPr>
        <dsp:cNvPr id="0" name=""/>
        <dsp:cNvSpPr/>
      </dsp:nvSpPr>
      <dsp:spPr>
        <a:xfrm>
          <a:off x="0" y="1625772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 dirty="0"/>
            <a:t>图片（位图、矢量图）</a:t>
          </a:r>
          <a:endParaRPr lang="en-US" sz="5700" kern="1200" dirty="0"/>
        </a:p>
      </dsp:txBody>
      <dsp:txXfrm>
        <a:off x="69994" y="1695766"/>
        <a:ext cx="8630787" cy="1293847"/>
      </dsp:txXfrm>
    </dsp:sp>
    <dsp:sp modelId="{8C21949A-EC10-49CD-ACDC-89AD57A5EDEE}">
      <dsp:nvSpPr>
        <dsp:cNvPr id="0" name=""/>
        <dsp:cNvSpPr/>
      </dsp:nvSpPr>
      <dsp:spPr>
        <a:xfrm>
          <a:off x="0" y="3214447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视频</a:t>
          </a:r>
          <a:endParaRPr lang="en-US" sz="5700" kern="1200"/>
        </a:p>
      </dsp:txBody>
      <dsp:txXfrm>
        <a:off x="69994" y="3284441"/>
        <a:ext cx="8630787" cy="1293847"/>
      </dsp:txXfrm>
    </dsp:sp>
    <dsp:sp modelId="{B1A4F4F3-D9BB-4CAC-90BA-A62407087DAF}">
      <dsp:nvSpPr>
        <dsp:cNvPr id="0" name=""/>
        <dsp:cNvSpPr/>
      </dsp:nvSpPr>
      <dsp:spPr>
        <a:xfrm>
          <a:off x="0" y="46661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音频</a:t>
          </a:r>
          <a:endParaRPr lang="en-US" sz="5700" kern="1200"/>
        </a:p>
      </dsp:txBody>
      <dsp:txXfrm>
        <a:off x="69994" y="116655"/>
        <a:ext cx="8630787" cy="129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8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4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2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5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6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9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1E071F-F047-4654-8513-B2A4CFFCBB8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CC75-6837-4950-B5D7-5CF611A3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461" y="1735494"/>
            <a:ext cx="5216845" cy="2202742"/>
          </a:xfrm>
        </p:spPr>
        <p:txBody>
          <a:bodyPr anchor="ctr">
            <a:no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</a:rPr>
              <a:t>初探多媒体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4FF40-FE13-4EF7-9B90-466D7CD7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67" y="228601"/>
            <a:ext cx="5372738" cy="6431540"/>
          </a:xfrm>
          <a:noFill/>
        </p:spPr>
        <p:txBody>
          <a:bodyPr anchor="ctr">
            <a:normAutofit/>
          </a:bodyPr>
          <a:lstStyle/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————————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来自</a:t>
            </a:r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Br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的技术分享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E53F4-9B0D-41D3-B463-0E063A88D2EE}"/>
              </a:ext>
            </a:extLst>
          </p:cNvPr>
          <p:cNvSpPr txBox="1"/>
          <p:nvPr/>
        </p:nvSpPr>
        <p:spPr>
          <a:xfrm>
            <a:off x="4469364" y="5563978"/>
            <a:ext cx="72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PS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：感谢维基百科、百度图片、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Br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对本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PPT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中图片的大力支持（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XD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472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214A37-2BDE-4F82-990F-D8F01339979E}"/>
              </a:ext>
            </a:extLst>
          </p:cNvPr>
          <p:cNvSpPr txBox="1"/>
          <p:nvPr/>
        </p:nvSpPr>
        <p:spPr>
          <a:xfrm>
            <a:off x="1287624" y="590165"/>
            <a:ext cx="9246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像素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632299-FA22-4F05-9F86-7774511D8B57}"/>
              </a:ext>
            </a:extLst>
          </p:cNvPr>
          <p:cNvSpPr txBox="1"/>
          <p:nvPr/>
        </p:nvSpPr>
        <p:spPr>
          <a:xfrm>
            <a:off x="760444" y="1707502"/>
            <a:ext cx="89573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DPI</a:t>
            </a:r>
            <a:r>
              <a:rPr lang="zh-CN" altLang="en-US" sz="3200" dirty="0"/>
              <a:t>：</a:t>
            </a:r>
            <a:r>
              <a:rPr lang="en-US" altLang="zh-CN" sz="3200" dirty="0"/>
              <a:t>dots per inch</a:t>
            </a:r>
            <a:r>
              <a:rPr lang="zh-CN" altLang="en-US" sz="3200" dirty="0"/>
              <a:t>，每英寸点数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分辨率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失真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表现形式：</a:t>
            </a:r>
            <a:r>
              <a:rPr lang="en-US" altLang="zh-CN" sz="3200" dirty="0"/>
              <a:t>RGB</a:t>
            </a:r>
            <a:r>
              <a:rPr lang="zh-CN" altLang="en-US" sz="3200" dirty="0"/>
              <a:t>、灰度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5EF401-44DE-4DDF-A05D-264BE7B02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14" y="1134823"/>
            <a:ext cx="4495238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DBA85D-CE54-47E2-93FA-D4C0302E4257}"/>
              </a:ext>
            </a:extLst>
          </p:cNvPr>
          <p:cNvSpPr txBox="1"/>
          <p:nvPr/>
        </p:nvSpPr>
        <p:spPr>
          <a:xfrm>
            <a:off x="6735098" y="609600"/>
            <a:ext cx="4798142" cy="36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RGB : 3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通道，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通道，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24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位真彩色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3EA1F9-3EAD-4FCB-8503-99675715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48020"/>
            <a:ext cx="5462001" cy="376878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07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B8C438-6801-4F05-96F2-BE9E8904025E}"/>
              </a:ext>
            </a:extLst>
          </p:cNvPr>
          <p:cNvSpPr txBox="1"/>
          <p:nvPr/>
        </p:nvSpPr>
        <p:spPr>
          <a:xfrm>
            <a:off x="1751012" y="3883741"/>
            <a:ext cx="8676222" cy="13359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灰度：用黑色为基准色，不同的饱和度的黑色来显示图像</a:t>
            </a:r>
            <a:endParaRPr lang="en-US" altLang="zh-CN" sz="2600" b="1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通常采用每个采样像素</a:t>
            </a:r>
            <a:r>
              <a:rPr lang="en-US" altLang="zh-CN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8bit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1C07A023-7F4A-48D1-9369-C19AAA8AD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8361" y="824487"/>
            <a:ext cx="7195278" cy="2983054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8080B8-B72A-4C8E-8F26-F58FE0BCA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r="5908" b="1"/>
          <a:stretch/>
        </p:blipFill>
        <p:spPr>
          <a:xfrm>
            <a:off x="3004507" y="1284551"/>
            <a:ext cx="6182987" cy="20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1314DB-D60B-4584-A28C-664F52166E84}"/>
              </a:ext>
            </a:extLst>
          </p:cNvPr>
          <p:cNvSpPr txBox="1"/>
          <p:nvPr/>
        </p:nvSpPr>
        <p:spPr>
          <a:xfrm>
            <a:off x="6735098" y="609600"/>
            <a:ext cx="4798142" cy="36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Alpha</a:t>
            </a:r>
            <a:r>
              <a:rPr lang="zh-CN" altLang="en-US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</a:t>
            </a:r>
            <a:endParaRPr lang="en-US" altLang="zh-CN" sz="4800" b="1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altLang="zh-CN" sz="4800" b="1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32</a:t>
            </a:r>
            <a:r>
              <a:rPr lang="zh-CN" altLang="en-US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位真彩色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0D0131-3408-4EC8-8DD8-81B196959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112938"/>
            <a:ext cx="5462001" cy="26389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4861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CA3E0F-0CBB-48EA-833A-320376BBBC44}"/>
              </a:ext>
            </a:extLst>
          </p:cNvPr>
          <p:cNvSpPr txBox="1"/>
          <p:nvPr/>
        </p:nvSpPr>
        <p:spPr>
          <a:xfrm>
            <a:off x="4282751" y="550506"/>
            <a:ext cx="4152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位图图像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压缩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91EFC9-41F7-47EF-A963-89D551239E65}"/>
              </a:ext>
            </a:extLst>
          </p:cNvPr>
          <p:cNvSpPr txBox="1"/>
          <p:nvPr/>
        </p:nvSpPr>
        <p:spPr>
          <a:xfrm>
            <a:off x="1786567" y="2701441"/>
            <a:ext cx="3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空间冗余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EC262D-B38A-439E-82C4-DA0F812A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11" y="3908334"/>
            <a:ext cx="2140540" cy="1877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EC38C5-1B95-4AD3-9A92-FD852DDB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15" y="3853648"/>
            <a:ext cx="1983874" cy="19838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81D5BC-55AA-469C-B993-E194CEB8F157}"/>
              </a:ext>
            </a:extLst>
          </p:cNvPr>
          <p:cNvSpPr txBox="1"/>
          <p:nvPr/>
        </p:nvSpPr>
        <p:spPr>
          <a:xfrm>
            <a:off x="7656210" y="2701441"/>
            <a:ext cx="3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结构冗余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45337-31C9-4FC9-ABE6-B0B506FEF55C}"/>
              </a:ext>
            </a:extLst>
          </p:cNvPr>
          <p:cNvSpPr txBox="1"/>
          <p:nvPr/>
        </p:nvSpPr>
        <p:spPr>
          <a:xfrm>
            <a:off x="4730621" y="1839953"/>
            <a:ext cx="393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视觉冗余</a:t>
            </a:r>
          </a:p>
        </p:txBody>
      </p:sp>
    </p:spTree>
    <p:extLst>
      <p:ext uri="{BB962C8B-B14F-4D97-AF65-F5344CB8AC3E}">
        <p14:creationId xmlns:p14="http://schemas.microsoft.com/office/powerpoint/2010/main" val="425116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BMP</a:t>
            </a:r>
          </a:p>
          <a:p>
            <a:r>
              <a:rPr lang="en-US" altLang="zh-CN" sz="2800" dirty="0"/>
              <a:t>JPEG(JPG)</a:t>
            </a:r>
          </a:p>
          <a:p>
            <a:r>
              <a:rPr lang="en-US" altLang="zh-CN" sz="2800" dirty="0"/>
              <a:t>JPEG-LS</a:t>
            </a:r>
          </a:p>
          <a:p>
            <a:r>
              <a:rPr lang="en-US" altLang="zh-CN" sz="2800" dirty="0"/>
              <a:t>JPEG2000</a:t>
            </a:r>
          </a:p>
          <a:p>
            <a:r>
              <a:rPr lang="en-US" altLang="zh-CN" sz="2800" dirty="0"/>
              <a:t>GIF</a:t>
            </a:r>
          </a:p>
          <a:p>
            <a:r>
              <a:rPr lang="en-US" altLang="zh-CN" sz="2800" dirty="0"/>
              <a:t>PNG</a:t>
            </a:r>
          </a:p>
          <a:p>
            <a:r>
              <a:rPr lang="en-US" altLang="zh-CN" sz="2800" dirty="0"/>
              <a:t>PSD</a:t>
            </a:r>
          </a:p>
          <a:p>
            <a:r>
              <a:rPr lang="en-US" altLang="zh-CN" sz="2800" dirty="0"/>
              <a:t>TIF</a:t>
            </a:r>
          </a:p>
        </p:txBody>
      </p:sp>
    </p:spTree>
    <p:extLst>
      <p:ext uri="{BB962C8B-B14F-4D97-AF65-F5344CB8AC3E}">
        <p14:creationId xmlns:p14="http://schemas.microsoft.com/office/powerpoint/2010/main" val="20411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BMP</a:t>
            </a:r>
            <a:r>
              <a:rPr lang="zh-CN" altLang="en-US" sz="2800"/>
              <a:t>文件大小计算</a:t>
            </a:r>
            <a:endParaRPr lang="en-US" altLang="zh-CN" sz="2800" dirty="0"/>
          </a:p>
          <a:p>
            <a:r>
              <a:rPr lang="zh-CN" altLang="en-US" sz="2800" dirty="0"/>
              <a:t>长像素*宽像素*每个像素所占位数</a:t>
            </a:r>
            <a:endParaRPr lang="en-US" altLang="zh-CN" sz="2800" dirty="0"/>
          </a:p>
          <a:p>
            <a:r>
              <a:rPr lang="zh-CN" altLang="en-US" sz="2800" dirty="0"/>
              <a:t>≈文件大小</a:t>
            </a:r>
            <a:endParaRPr lang="en-US" altLang="zh-CN" sz="2800" dirty="0"/>
          </a:p>
          <a:p>
            <a:r>
              <a:rPr lang="zh-CN" altLang="en-US" sz="2800" dirty="0"/>
              <a:t>注：近似计算，位图文件的文件头（</a:t>
            </a:r>
            <a:r>
              <a:rPr lang="en-US" altLang="zh-CN" sz="2800" dirty="0"/>
              <a:t>54</a:t>
            </a:r>
            <a:r>
              <a:rPr lang="zh-CN" altLang="en-US" sz="2800" dirty="0"/>
              <a:t>位），或许有调色板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3206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4960111" y="130829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矢量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特点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常见的矢量图文件格式</a:t>
            </a:r>
            <a:endParaRPr lang="en-US" altLang="zh-CN" sz="3200" b="1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0283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BF0683-EB22-4077-A3DE-D418CFA61F92}"/>
              </a:ext>
            </a:extLst>
          </p:cNvPr>
          <p:cNvSpPr txBox="1"/>
          <p:nvPr/>
        </p:nvSpPr>
        <p:spPr>
          <a:xfrm>
            <a:off x="1446245" y="681135"/>
            <a:ext cx="889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什么是矢量图？</a:t>
            </a:r>
            <a:endParaRPr lang="en-US" altLang="zh-CN" sz="4800" dirty="0"/>
          </a:p>
          <a:p>
            <a:endParaRPr lang="en-US" altLang="zh-CN" sz="4800" dirty="0"/>
          </a:p>
          <a:p>
            <a:r>
              <a:rPr lang="zh-CN" altLang="en-US" sz="4800" dirty="0"/>
              <a:t>点、线、矩形、多边形、圆和弧线？</a:t>
            </a:r>
          </a:p>
        </p:txBody>
      </p:sp>
    </p:spTree>
    <p:extLst>
      <p:ext uri="{BB962C8B-B14F-4D97-AF65-F5344CB8AC3E}">
        <p14:creationId xmlns:p14="http://schemas.microsoft.com/office/powerpoint/2010/main" val="189509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1030D2-FC39-4112-8B34-CA20241B4282}"/>
              </a:ext>
            </a:extLst>
          </p:cNvPr>
          <p:cNvSpPr txBox="1"/>
          <p:nvPr/>
        </p:nvSpPr>
        <p:spPr>
          <a:xfrm>
            <a:off x="1352939" y="363894"/>
            <a:ext cx="93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矢量图和位图的区别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BE9495-BE99-4B7F-AB07-22EC76DA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79" y="466223"/>
            <a:ext cx="3405490" cy="59255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F826A3-0FB4-4568-81C7-8D24620DD2AE}"/>
              </a:ext>
            </a:extLst>
          </p:cNvPr>
          <p:cNvSpPr txBox="1"/>
          <p:nvPr/>
        </p:nvSpPr>
        <p:spPr>
          <a:xfrm>
            <a:off x="1405815" y="1931437"/>
            <a:ext cx="4805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放大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文件大小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表现力</a:t>
            </a:r>
          </a:p>
        </p:txBody>
      </p:sp>
    </p:spTree>
    <p:extLst>
      <p:ext uri="{BB962C8B-B14F-4D97-AF65-F5344CB8AC3E}">
        <p14:creationId xmlns:p14="http://schemas.microsoft.com/office/powerpoint/2010/main" val="273984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文本框 3">
            <a:extLst>
              <a:ext uri="{FF2B5EF4-FFF2-40B4-BE49-F238E27FC236}">
                <a16:creationId xmlns:a16="http://schemas.microsoft.com/office/drawing/2014/main" id="{1CF70E79-01F3-41F1-9A3F-C95D449ED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745315"/>
              </p:ext>
            </p:extLst>
          </p:nvPr>
        </p:nvGraphicFramePr>
        <p:xfrm>
          <a:off x="1446245" y="699796"/>
          <a:ext cx="8770775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7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cap="none" dirty="0"/>
              <a:t>ai(</a:t>
            </a:r>
            <a:r>
              <a:rPr lang="en-US" altLang="zh-CN" sz="2800" cap="none" dirty="0" err="1"/>
              <a:t>lllustrator</a:t>
            </a:r>
            <a:r>
              <a:rPr lang="en-US" altLang="zh-CN" sz="2800" cap="none" dirty="0"/>
              <a:t>)</a:t>
            </a:r>
            <a:endParaRPr lang="en-US" altLang="zh-CN" sz="2800" dirty="0"/>
          </a:p>
          <a:p>
            <a:r>
              <a:rPr lang="en-US" altLang="zh-CN" sz="2800" dirty="0"/>
              <a:t>.</a:t>
            </a:r>
            <a:r>
              <a:rPr lang="en-US" altLang="zh-CN" sz="2800" cap="none" dirty="0" err="1"/>
              <a:t>cdr</a:t>
            </a:r>
            <a:r>
              <a:rPr lang="en-US" altLang="zh-CN" sz="2800" cap="none" dirty="0"/>
              <a:t>(CorelDraw)</a:t>
            </a:r>
          </a:p>
          <a:p>
            <a:r>
              <a:rPr lang="en-US" altLang="zh-CN" sz="2800" cap="none" dirty="0"/>
              <a:t>.col(Autodesk Animator)</a:t>
            </a:r>
          </a:p>
          <a:p>
            <a:r>
              <a:rPr lang="en-US" altLang="zh-CN" sz="2800" cap="none" dirty="0"/>
              <a:t>.dwg</a:t>
            </a:r>
            <a:r>
              <a:rPr lang="zh-CN" altLang="en-US" sz="2800" cap="none" dirty="0"/>
              <a:t>、</a:t>
            </a:r>
            <a:r>
              <a:rPr lang="en-US" altLang="zh-CN" sz="2800" cap="none" dirty="0"/>
              <a:t>.</a:t>
            </a:r>
            <a:r>
              <a:rPr lang="en-US" altLang="zh-CN" sz="2800" cap="none" dirty="0" err="1"/>
              <a:t>dxb</a:t>
            </a:r>
            <a:r>
              <a:rPr lang="zh-CN" altLang="en-US" sz="2800" cap="none" dirty="0"/>
              <a:t>、</a:t>
            </a:r>
            <a:r>
              <a:rPr lang="en-US" altLang="zh-CN" sz="2800" cap="none" dirty="0"/>
              <a:t>.</a:t>
            </a:r>
            <a:r>
              <a:rPr lang="en-US" altLang="zh-CN" sz="2800" cap="none" dirty="0" err="1"/>
              <a:t>dxf</a:t>
            </a:r>
            <a:r>
              <a:rPr lang="zh-CN" altLang="en-US" sz="2800" cap="none" dirty="0"/>
              <a:t>（</a:t>
            </a:r>
            <a:r>
              <a:rPr lang="en-US" altLang="zh-CN" sz="2800" cap="none" dirty="0"/>
              <a:t>AutoCAD</a:t>
            </a:r>
            <a:r>
              <a:rPr lang="zh-CN" altLang="en-US" sz="2800" cap="none" dirty="0"/>
              <a:t>）</a:t>
            </a:r>
            <a:endParaRPr lang="en-US" altLang="zh-CN" sz="2800" cap="none" dirty="0"/>
          </a:p>
          <a:p>
            <a:r>
              <a:rPr lang="en-US" altLang="zh-CN" sz="2800" cap="none" dirty="0"/>
              <a:t>..</a:t>
            </a:r>
            <a:r>
              <a:rPr lang="en-US" altLang="zh-CN" sz="2800" cap="none" dirty="0" err="1"/>
              <a:t>wmf</a:t>
            </a:r>
            <a:r>
              <a:rPr lang="zh-CN" altLang="en-US" sz="2800" cap="none" dirty="0"/>
              <a:t>、</a:t>
            </a:r>
            <a:r>
              <a:rPr lang="en-US" altLang="zh-CN" sz="2800" cap="none" dirty="0"/>
              <a:t>.emf(Microsoft Office)</a:t>
            </a:r>
          </a:p>
          <a:p>
            <a:r>
              <a:rPr lang="en-US" altLang="zh-CN" sz="2800" cap="none" dirty="0"/>
              <a:t>.</a:t>
            </a:r>
            <a:r>
              <a:rPr lang="en-US" altLang="zh-CN" sz="2800" cap="none" dirty="0" err="1"/>
              <a:t>ico</a:t>
            </a:r>
            <a:r>
              <a:rPr lang="en-US" altLang="zh-CN" sz="2800" cap="none" dirty="0"/>
              <a:t>(windows)</a:t>
            </a:r>
          </a:p>
          <a:p>
            <a:r>
              <a:rPr lang="en-US" altLang="zh-CN" sz="2800" cap="none" dirty="0"/>
              <a:t>.</a:t>
            </a:r>
            <a:r>
              <a:rPr lang="en-US" altLang="zh-CN" sz="2800" cap="none" dirty="0" err="1"/>
              <a:t>lbm</a:t>
            </a:r>
            <a:r>
              <a:rPr lang="en-US" altLang="zh-CN" sz="2800" cap="none" dirty="0"/>
              <a:t>(Deluxe Paint)</a:t>
            </a:r>
          </a:p>
          <a:p>
            <a:r>
              <a:rPr lang="en-US" altLang="zh-CN" sz="2800" cap="none" dirty="0"/>
              <a:t>…….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00494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3" y="130829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视频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帧、帧率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视频压缩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常见的视频文件格式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视频文件大小的计算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78430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D46F89-AA66-4DB4-971A-543AAA887948}"/>
              </a:ext>
            </a:extLst>
          </p:cNvPr>
          <p:cNvSpPr txBox="1"/>
          <p:nvPr/>
        </p:nvSpPr>
        <p:spPr>
          <a:xfrm>
            <a:off x="1017037" y="475861"/>
            <a:ext cx="5685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帧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视觉暂留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帧率（画面更新率，</a:t>
            </a:r>
            <a:r>
              <a:rPr lang="en-US" altLang="zh-CN" sz="3600" b="1" dirty="0"/>
              <a:t>FPS</a:t>
            </a:r>
            <a:r>
              <a:rPr lang="zh-CN" altLang="en-US" sz="3600" b="1" dirty="0"/>
              <a:t>）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en-US" altLang="zh-CN" sz="3600" b="1" dirty="0"/>
              <a:t>PAL,NTSC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327B2-B91A-4297-AF6C-B9853B704174}"/>
              </a:ext>
            </a:extLst>
          </p:cNvPr>
          <p:cNvSpPr txBox="1"/>
          <p:nvPr/>
        </p:nvSpPr>
        <p:spPr>
          <a:xfrm>
            <a:off x="1017037" y="4889238"/>
            <a:ext cx="1028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为什么电影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帧很流畅而游戏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帧狗都不玩？</a:t>
            </a:r>
          </a:p>
        </p:txBody>
      </p:sp>
    </p:spTree>
    <p:extLst>
      <p:ext uri="{BB962C8B-B14F-4D97-AF65-F5344CB8AC3E}">
        <p14:creationId xmlns:p14="http://schemas.microsoft.com/office/powerpoint/2010/main" val="260111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CA3E0F-0CBB-48EA-833A-320376BBBC44}"/>
              </a:ext>
            </a:extLst>
          </p:cNvPr>
          <p:cNvSpPr txBox="1"/>
          <p:nvPr/>
        </p:nvSpPr>
        <p:spPr>
          <a:xfrm>
            <a:off x="6343261" y="610897"/>
            <a:ext cx="2659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视频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压缩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81D5BC-55AA-469C-B993-E194CEB8F157}"/>
              </a:ext>
            </a:extLst>
          </p:cNvPr>
          <p:cNvSpPr txBox="1"/>
          <p:nvPr/>
        </p:nvSpPr>
        <p:spPr>
          <a:xfrm>
            <a:off x="545596" y="466559"/>
            <a:ext cx="33148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prstClr val="white"/>
                </a:solidFill>
              </a:rPr>
              <a:t>空间冗余</a:t>
            </a:r>
          </a:p>
          <a:p>
            <a:endParaRPr lang="en-US" altLang="zh-CN" sz="5400" dirty="0"/>
          </a:p>
          <a:p>
            <a:r>
              <a:rPr lang="zh-CN" altLang="en-US" sz="5400" dirty="0"/>
              <a:t>时间冗余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zh-CN" altLang="en-US" sz="5400" dirty="0"/>
              <a:t>知识冗余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zh-CN" altLang="en-US" sz="5400" dirty="0"/>
              <a:t>视觉冗余</a:t>
            </a:r>
          </a:p>
          <a:p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5C9A4D-350F-4A5A-B210-08BB8DE0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96" y="2101262"/>
            <a:ext cx="7557774" cy="26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77072"/>
            <a:ext cx="9905998" cy="648092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MPEG(mpg,mp4,dat)</a:t>
            </a:r>
          </a:p>
          <a:p>
            <a:r>
              <a:rPr lang="en-US" altLang="zh-CN" sz="2800" dirty="0"/>
              <a:t>GIF</a:t>
            </a:r>
          </a:p>
          <a:p>
            <a:r>
              <a:rPr lang="en-US" altLang="zh-CN" sz="2800" dirty="0"/>
              <a:t>FLA</a:t>
            </a:r>
          </a:p>
          <a:p>
            <a:r>
              <a:rPr lang="en-US" altLang="zh-CN" sz="2800" dirty="0"/>
              <a:t>SWF</a:t>
            </a:r>
          </a:p>
          <a:p>
            <a:r>
              <a:rPr lang="en-US" altLang="zh-CN" sz="2800" dirty="0"/>
              <a:t>AVI</a:t>
            </a:r>
          </a:p>
          <a:p>
            <a:r>
              <a:rPr lang="en-US" altLang="zh-CN" sz="2800" dirty="0"/>
              <a:t>MOV</a:t>
            </a:r>
          </a:p>
          <a:p>
            <a:r>
              <a:rPr lang="en-US" altLang="zh-CN" sz="2800" dirty="0"/>
              <a:t>WMV</a:t>
            </a:r>
          </a:p>
          <a:p>
            <a:r>
              <a:rPr lang="en-US" altLang="zh-CN" sz="2800" dirty="0"/>
              <a:t>MKV</a:t>
            </a:r>
          </a:p>
          <a:p>
            <a:r>
              <a:rPr lang="en-US" altLang="zh-CN" sz="2800" dirty="0"/>
              <a:t>FLV</a:t>
            </a:r>
          </a:p>
          <a:p>
            <a:r>
              <a:rPr lang="en-US" altLang="zh-CN" sz="2800" dirty="0"/>
              <a:t>RA/RM</a:t>
            </a:r>
            <a:r>
              <a:rPr lang="en-US" altLang="zh-CN" sz="2800"/>
              <a:t>/RAM/RMVB</a:t>
            </a:r>
            <a:endParaRPr lang="en-US" altLang="zh-CN" sz="2800" dirty="0"/>
          </a:p>
          <a:p>
            <a:r>
              <a:rPr lang="en-US" altLang="zh-CN" sz="2800" dirty="0"/>
              <a:t>3GP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84238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视频理论原文件大小估算</a:t>
            </a:r>
            <a:endParaRPr lang="en-US" altLang="zh-CN" sz="2800" dirty="0"/>
          </a:p>
          <a:p>
            <a:r>
              <a:rPr lang="zh-CN" altLang="en-US" sz="2800" dirty="0"/>
              <a:t>长像素*宽像素*每个像素所占位数*</a:t>
            </a:r>
            <a:r>
              <a:rPr lang="en-US" altLang="zh-CN" sz="2800" dirty="0"/>
              <a:t>FPS</a:t>
            </a:r>
            <a:r>
              <a:rPr lang="zh-CN" altLang="en-US" sz="2800" dirty="0"/>
              <a:t>*时间（</a:t>
            </a:r>
            <a:r>
              <a:rPr lang="en-US" altLang="zh-CN" sz="2800" dirty="0"/>
              <a:t>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≈文件大小（</a:t>
            </a:r>
            <a:r>
              <a:rPr lang="en-US" altLang="zh-CN" sz="2800" dirty="0"/>
              <a:t>bit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strike="sngStrike" dirty="0"/>
              <a:t>（不会吧不会吧，还有人用不压缩的视频文件吧）</a:t>
            </a:r>
            <a:endParaRPr lang="en-US" altLang="zh-CN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164030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FEEC0C-873A-4DD0-B9DA-BEF98F26B435}"/>
              </a:ext>
            </a:extLst>
          </p:cNvPr>
          <p:cNvSpPr/>
          <p:nvPr/>
        </p:nvSpPr>
        <p:spPr>
          <a:xfrm>
            <a:off x="3438864" y="2967335"/>
            <a:ext cx="5314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终于结束了！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XD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855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4" y="13082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音频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模拟信号和数字信号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采样频率和比特率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音频压缩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常见的音频文件格式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5.</a:t>
            </a:r>
            <a:r>
              <a:rPr lang="zh-CN" altLang="en-US" sz="3200" b="1" dirty="0"/>
              <a:t>音频文件大小的计算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24389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7662FC-50DF-434F-93D9-9BA6959CBA24}"/>
              </a:ext>
            </a:extLst>
          </p:cNvPr>
          <p:cNvSpPr txBox="1"/>
          <p:nvPr/>
        </p:nvSpPr>
        <p:spPr>
          <a:xfrm>
            <a:off x="950167" y="1894114"/>
            <a:ext cx="10291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什么是模拟信号和数字信号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模拟信号和数字信号的失真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77D64-60FD-4200-9971-1D277B5A4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25" y="4177890"/>
            <a:ext cx="4962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097569-D749-445F-A699-6CFAF54D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34" y="933061"/>
            <a:ext cx="7158051" cy="4169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A8160-0CDD-4709-B3DB-FBC2ADB66CC9}"/>
              </a:ext>
            </a:extLst>
          </p:cNvPr>
          <p:cNvSpPr txBox="1"/>
          <p:nvPr/>
        </p:nvSpPr>
        <p:spPr>
          <a:xfrm>
            <a:off x="2472611" y="1881861"/>
            <a:ext cx="952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采样频率和每秒数据位数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8EF3C-FC26-4E05-9D01-7359A08D675A}"/>
              </a:ext>
            </a:extLst>
          </p:cNvPr>
          <p:cNvSpPr txBox="1"/>
          <p:nvPr/>
        </p:nvSpPr>
        <p:spPr>
          <a:xfrm>
            <a:off x="3788227" y="3795947"/>
            <a:ext cx="689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采集点的密集程度</a:t>
            </a:r>
            <a:endParaRPr lang="en-US" altLang="zh-CN" sz="3200" b="1" dirty="0"/>
          </a:p>
          <a:p>
            <a:r>
              <a:rPr lang="zh-CN" altLang="en-US" sz="3200" b="1" dirty="0"/>
              <a:t>分贝的选择</a:t>
            </a:r>
            <a:endParaRPr lang="en-US" altLang="zh-CN" sz="3200" b="1" dirty="0"/>
          </a:p>
          <a:p>
            <a:r>
              <a:rPr lang="zh-CN" altLang="en-US" sz="3200" b="1" dirty="0"/>
              <a:t>比特率：</a:t>
            </a:r>
            <a:r>
              <a:rPr lang="en-US" altLang="zh-CN" sz="3200" b="1" dirty="0"/>
              <a:t>bps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kbps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673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CA3E0F-0CBB-48EA-833A-320376BBBC44}"/>
              </a:ext>
            </a:extLst>
          </p:cNvPr>
          <p:cNvSpPr txBox="1"/>
          <p:nvPr/>
        </p:nvSpPr>
        <p:spPr>
          <a:xfrm>
            <a:off x="4668416" y="550506"/>
            <a:ext cx="285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音频压缩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91EFC9-41F7-47EF-A963-89D551239E65}"/>
              </a:ext>
            </a:extLst>
          </p:cNvPr>
          <p:cNvSpPr txBox="1"/>
          <p:nvPr/>
        </p:nvSpPr>
        <p:spPr>
          <a:xfrm>
            <a:off x="5299787" y="2865070"/>
            <a:ext cx="17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冗余</a:t>
            </a:r>
          </a:p>
        </p:txBody>
      </p:sp>
    </p:spTree>
    <p:extLst>
      <p:ext uri="{BB962C8B-B14F-4D97-AF65-F5344CB8AC3E}">
        <p14:creationId xmlns:p14="http://schemas.microsoft.com/office/powerpoint/2010/main" val="381361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CD</a:t>
            </a:r>
          </a:p>
          <a:p>
            <a:r>
              <a:rPr lang="en-US" altLang="zh-CN" sz="2800" dirty="0"/>
              <a:t>WAV</a:t>
            </a:r>
          </a:p>
          <a:p>
            <a:r>
              <a:rPr lang="en-US" altLang="zh-CN" sz="2800" dirty="0"/>
              <a:t>MP3</a:t>
            </a:r>
          </a:p>
          <a:p>
            <a:r>
              <a:rPr lang="en-US" altLang="zh-CN" sz="2800" dirty="0"/>
              <a:t>WMA</a:t>
            </a:r>
          </a:p>
          <a:p>
            <a:r>
              <a:rPr lang="en-US" altLang="zh-CN" sz="2800" dirty="0"/>
              <a:t>MID</a:t>
            </a:r>
          </a:p>
          <a:p>
            <a:r>
              <a:rPr lang="en-US" altLang="zh-CN" sz="2800"/>
              <a:t>RealAudio</a:t>
            </a:r>
            <a:endParaRPr lang="en-US" altLang="zh-CN" sz="2800" dirty="0"/>
          </a:p>
          <a:p>
            <a:r>
              <a:rPr lang="en-US" altLang="zh-CN" sz="2800" dirty="0"/>
              <a:t>OGG</a:t>
            </a:r>
          </a:p>
          <a:p>
            <a:r>
              <a:rPr lang="en-US" altLang="zh-CN" sz="2800" dirty="0"/>
              <a:t>FLAC</a:t>
            </a:r>
          </a:p>
          <a:p>
            <a:r>
              <a:rPr lang="en-US" altLang="zh-CN" sz="2800" dirty="0"/>
              <a:t>APE</a:t>
            </a:r>
          </a:p>
        </p:txBody>
      </p:sp>
    </p:spTree>
    <p:extLst>
      <p:ext uri="{BB962C8B-B14F-4D97-AF65-F5344CB8AC3E}">
        <p14:creationId xmlns:p14="http://schemas.microsoft.com/office/powerpoint/2010/main" val="33845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WAVE</a:t>
            </a:r>
            <a:r>
              <a:rPr lang="zh-CN" altLang="en-US" sz="2800" dirty="0"/>
              <a:t>文件（</a:t>
            </a:r>
            <a:r>
              <a:rPr lang="en-US" altLang="zh-CN" sz="2800" dirty="0"/>
              <a:t>WAV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采样频率</a:t>
            </a:r>
            <a:r>
              <a:rPr lang="en-US" altLang="zh-CN" sz="2800" dirty="0"/>
              <a:t>(HZ)/(KHZ)</a:t>
            </a:r>
            <a:r>
              <a:rPr lang="zh-CN" altLang="en-US" sz="2800" dirty="0"/>
              <a:t>*每秒数据位数*声道数*时间（</a:t>
            </a:r>
            <a:r>
              <a:rPr lang="en-US" altLang="zh-CN" sz="2800" dirty="0"/>
              <a:t>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=</a:t>
            </a:r>
            <a:r>
              <a:rPr lang="zh-CN" altLang="en-US" sz="2800" dirty="0"/>
              <a:t>比特率</a:t>
            </a:r>
            <a:r>
              <a:rPr lang="en-US" altLang="zh-CN" sz="2800" dirty="0"/>
              <a:t>(bps)/(kbps)*</a:t>
            </a:r>
            <a:r>
              <a:rPr lang="zh-CN" altLang="en-US" sz="2800" dirty="0"/>
              <a:t>时间</a:t>
            </a:r>
            <a:r>
              <a:rPr lang="en-US" altLang="zh-CN" sz="2800" dirty="0"/>
              <a:t>(s)</a:t>
            </a:r>
          </a:p>
          <a:p>
            <a:r>
              <a:rPr lang="en-US" altLang="zh-CN" sz="2800" dirty="0"/>
              <a:t>=</a:t>
            </a:r>
            <a:r>
              <a:rPr lang="zh-CN" altLang="en-US" sz="2800" dirty="0"/>
              <a:t>所占位数</a:t>
            </a:r>
            <a:r>
              <a:rPr lang="en-US" altLang="zh-CN" sz="2800" dirty="0"/>
              <a:t>(bit)/(KB)</a:t>
            </a:r>
          </a:p>
          <a:p>
            <a:r>
              <a:rPr lang="zh-CN" altLang="en-US" sz="2800" dirty="0"/>
              <a:t>注：近似计算，</a:t>
            </a:r>
            <a:r>
              <a:rPr lang="en-US" altLang="zh-CN" sz="2800" dirty="0"/>
              <a:t>kbps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khz</a:t>
            </a:r>
            <a:r>
              <a:rPr lang="zh-CN" altLang="en-US" sz="2800" dirty="0"/>
              <a:t>与</a:t>
            </a:r>
            <a:r>
              <a:rPr lang="en-US" altLang="zh-CN" sz="28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0312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4" y="13082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位图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像素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2.RGB</a:t>
            </a:r>
            <a:r>
              <a:rPr lang="zh-CN" altLang="en-US" sz="3200" b="1" dirty="0"/>
              <a:t>、灰度、</a:t>
            </a:r>
            <a:r>
              <a:rPr lang="en-US" altLang="zh-CN" sz="3200" b="1" dirty="0"/>
              <a:t>Alpha</a:t>
            </a:r>
            <a:r>
              <a:rPr lang="zh-CN" altLang="en-US" sz="3200" b="1" dirty="0"/>
              <a:t>通道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位图压缩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常见的位图文件格式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5.</a:t>
            </a:r>
            <a:r>
              <a:rPr lang="zh-CN" altLang="en-US" sz="3200" b="1" dirty="0"/>
              <a:t>位图文件大小的计算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292641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532</Words>
  <Application>Microsoft Office PowerPoint</Application>
  <PresentationFormat>宽屏</PresentationFormat>
  <Paragraphs>145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Aharoni</vt:lpstr>
      <vt:lpstr>Algerian</vt:lpstr>
      <vt:lpstr>Arial</vt:lpstr>
      <vt:lpstr>Century Gothic</vt:lpstr>
      <vt:lpstr>网状</vt:lpstr>
      <vt:lpstr>初探多媒体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初探多媒体</dc:title>
  <dc:creator>GXLYQ——AIR</dc:creator>
  <cp:lastModifiedBy>GXLYQ——AIR</cp:lastModifiedBy>
  <cp:revision>41</cp:revision>
  <dcterms:created xsi:type="dcterms:W3CDTF">2021-03-10T03:41:57Z</dcterms:created>
  <dcterms:modified xsi:type="dcterms:W3CDTF">2021-03-12T06:55:05Z</dcterms:modified>
</cp:coreProperties>
</file>