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68" r:id="rId6"/>
    <p:sldId id="259" r:id="rId7"/>
    <p:sldId id="267" r:id="rId8"/>
    <p:sldId id="269" r:id="rId9"/>
    <p:sldId id="274" r:id="rId10"/>
    <p:sldId id="275" r:id="rId11"/>
    <p:sldId id="276" r:id="rId12"/>
    <p:sldId id="270" r:id="rId13"/>
    <p:sldId id="272" r:id="rId14"/>
    <p:sldId id="266" r:id="rId15"/>
    <p:sldId id="260" r:id="rId16"/>
    <p:sldId id="262" r:id="rId17"/>
    <p:sldId id="273" r:id="rId18"/>
    <p:sldId id="26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diego.misetic@fer.hr" TargetMode="External"/><Relationship Id="rId3" Type="http://schemas.openxmlformats.org/officeDocument/2006/relationships/hyperlink" Target="mailto:antonia.mesic@fer.hr" TargetMode="External"/><Relationship Id="rId7" Type="http://schemas.openxmlformats.org/officeDocument/2006/relationships/hyperlink" Target="mailto:ivan.corluka@fer.hr" TargetMode="External"/><Relationship Id="rId2" Type="http://schemas.openxmlformats.org/officeDocument/2006/relationships/hyperlink" Target="mailto:tomislav.pranj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nte.soric@fer.hr" TargetMode="External"/><Relationship Id="rId5" Type="http://schemas.openxmlformats.org/officeDocument/2006/relationships/hyperlink" Target="mailto:nikola.peric@fer.hr" TargetMode="External"/><Relationship Id="rId4" Type="http://schemas.openxmlformats.org/officeDocument/2006/relationships/hyperlink" Target="mailto:josip.mihec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DentAll</a:t>
            </a:r>
            <a:br>
              <a:rPr lang="en-US" dirty="0"/>
            </a:br>
            <a:r>
              <a:rPr lang="en-US" sz="4400" dirty="0"/>
              <a:t>Error-404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2EDE51-D61A-C6FC-8A2D-A82884D9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(rest)</a:t>
            </a:r>
            <a:endParaRPr lang="hr-HR" dirty="0"/>
          </a:p>
        </p:txBody>
      </p:sp>
      <p:pic>
        <p:nvPicPr>
          <p:cNvPr id="6" name="Rezervirano mjesto sadržaja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D0DD9665-3909-B274-7FF5-BA76B7F7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9965"/>
            <a:ext cx="7886699" cy="5216961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003CD6C-C825-DD4C-1EE1-2870DDD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468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7BAF65-6D60-7773-BA44-7C1A83E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(service)</a:t>
            </a:r>
            <a:endParaRPr lang="hr-HR" dirty="0"/>
          </a:p>
        </p:txBody>
      </p:sp>
      <p:pic>
        <p:nvPicPr>
          <p:cNvPr id="6" name="Rezervirano mjesto sadržaja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52756556-ABE5-42E4-BC38-8AB33435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9965"/>
            <a:ext cx="7886700" cy="519083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CA6B15-28F0-68AA-AAA3-118C90F0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253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18099A-B968-6D70-D939-89FB1915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hr-HR" dirty="0"/>
          </a:p>
        </p:txBody>
      </p:sp>
      <p:pic>
        <p:nvPicPr>
          <p:cNvPr id="6" name="Rezervirano mjesto sadržaja 5" descr="Slika na kojoj se prikazuje tekst, snimka zaslona, dijagram, Plan&#10;&#10;Opis je automatski generiran">
            <a:extLst>
              <a:ext uri="{FF2B5EF4-FFF2-40B4-BE49-F238E27FC236}">
                <a16:creationId xmlns:a16="http://schemas.microsoft.com/office/drawing/2014/main" id="{68A704F4-A30B-220A-EFDF-F6016436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" y="1454331"/>
            <a:ext cx="8845246" cy="490292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437B896-77C7-1F43-0F69-A1A9323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379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22C660-9182-E0AF-9517-1265E5DA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razmještaja</a:t>
            </a:r>
            <a:endParaRPr lang="hr-HR" dirty="0"/>
          </a:p>
        </p:txBody>
      </p:sp>
      <p:pic>
        <p:nvPicPr>
          <p:cNvPr id="6" name="Rezervirano mjesto sadržaja 5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6F9A4F2F-8113-420B-437B-CC9D7D35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9" y="1567543"/>
            <a:ext cx="8895901" cy="4632960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634A371-579E-9790-11D5-2DC9326C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230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u="none" strike="noStrike" dirty="0">
                <a:effectLst/>
                <a:ea typeface="Arial" panose="020B0604020202020204" pitchFamily="34" charset="0"/>
              </a:rPr>
              <a:t>I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spitivanje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je ograničeno jer nisu sve funkcije implementirane</a:t>
            </a:r>
          </a:p>
          <a:p>
            <a:pPr>
              <a:lnSpc>
                <a:spcPct val="115000"/>
              </a:lnSpc>
            </a:pPr>
            <a:r>
              <a:rPr lang="en-US" u="none" strike="noStrike" dirty="0">
                <a:effectLst/>
                <a:ea typeface="Arial" panose="020B0604020202020204" pitchFamily="34" charset="0"/>
              </a:rPr>
              <a:t>O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mogućeno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dodavanje elemenata preko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backenda</a:t>
            </a:r>
            <a:endParaRPr lang="hr-HR" u="none" strike="noStrike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ea typeface="Arial" panose="020B0604020202020204" pitchFamily="34" charset="0"/>
              </a:rPr>
              <a:t>N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emogućnost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dodavanja s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frontenda</a:t>
            </a:r>
            <a:endParaRPr lang="hr-HR" u="none" strike="noStrike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ea typeface="Arial" panose="020B0604020202020204" pitchFamily="34" charset="0"/>
              </a:rPr>
              <a:t>F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rontend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ispisuje korisnike, vozače i smještaje, ali ne prikazuje administratore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Arial" panose="020B0604020202020204" pitchFamily="34" charset="0"/>
              </a:rPr>
              <a:t>N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emogućnost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promjene i brisanja upisanih podataka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Frontend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: VSC (Microsoft), Safari (Apple), Firefox (Mozilla), Chrome (Google),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React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TypeScript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Bootstrap</a:t>
            </a:r>
            <a:endParaRPr lang="en-US" sz="2400" u="none" strike="noStrike" dirty="0">
              <a:effectLst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Backend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: 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InteliJ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IDEA,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Postman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Spring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Java</a:t>
            </a:r>
            <a:endParaRPr lang="en-US" sz="2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Baza podataka: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PostgreSQL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pgAdmin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EDRPlus</a:t>
            </a:r>
            <a:endParaRPr lang="hr-HR" sz="3200" dirty="0"/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Dokumentacija: 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TeXstudio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(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LaTeX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), 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Astah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(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Change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Vision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),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Visual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Paradigm</a:t>
            </a:r>
            <a:endParaRPr lang="en-US" sz="2400" u="none" strike="noStrike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Ispitivanje: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JUnit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5,Spring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Boot,Java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,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Selenium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IDE (Firefox) </a:t>
            </a:r>
            <a:r>
              <a:rPr lang="hr-HR" sz="2400" dirty="0">
                <a:effectLst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Upravljanje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izvonog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koda: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Git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 (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GitHub</a:t>
            </a:r>
            <a:r>
              <a:rPr lang="hr-HR" sz="2400" u="none" strike="noStrike" dirty="0">
                <a:effectLst/>
                <a:ea typeface="Arial" panose="020B0604020202020204" pitchFamily="34" charset="0"/>
              </a:rPr>
              <a:t>)</a:t>
            </a:r>
            <a:r>
              <a:rPr lang="hr-HR" sz="2400" dirty="0">
                <a:effectLst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Komunikacija: WhatsApp, Microsoft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Teams</a:t>
            </a:r>
            <a:endParaRPr lang="hr-HR" sz="2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Puštanje aplikacija u pogon: </a:t>
            </a:r>
            <a:r>
              <a:rPr lang="hr-HR" sz="2400" u="none" strike="noStrike" dirty="0" err="1">
                <a:effectLst/>
                <a:ea typeface="Arial" panose="020B0604020202020204" pitchFamily="34" charset="0"/>
              </a:rPr>
              <a:t>Render</a:t>
            </a:r>
            <a:endParaRPr lang="hr-HR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886700" cy="17482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u="none" strike="noStrike" dirty="0">
                <a:effectLst/>
                <a:ea typeface="Arial" panose="020B0604020202020204" pitchFamily="34" charset="0"/>
              </a:rPr>
              <a:t>S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pecifikacija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-&gt; </a:t>
            </a:r>
            <a:r>
              <a:rPr lang="en-US" u="none" strike="noStrike" dirty="0">
                <a:effectLst/>
                <a:ea typeface="Arial" panose="020B0604020202020204" pitchFamily="34" charset="0"/>
              </a:rPr>
              <a:t>I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mplementacija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-&gt; </a:t>
            </a:r>
            <a:r>
              <a:rPr lang="en-US" u="none" strike="noStrike" dirty="0">
                <a:effectLst/>
                <a:ea typeface="Arial" panose="020B0604020202020204" pitchFamily="34" charset="0"/>
              </a:rPr>
              <a:t>I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spitivanje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-&gt; </a:t>
            </a:r>
            <a:r>
              <a:rPr lang="en-US" u="none" strike="noStrike" dirty="0">
                <a:effectLst/>
                <a:ea typeface="Arial" panose="020B0604020202020204" pitchFamily="34" charset="0"/>
              </a:rPr>
              <a:t>D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okumentiranje</a:t>
            </a:r>
            <a:endParaRPr lang="hr-HR" u="none" strike="noStrike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u="none" strike="noStrike" dirty="0">
                <a:effectLst/>
                <a:ea typeface="Arial" panose="020B0604020202020204" pitchFamily="34" charset="0"/>
              </a:rPr>
              <a:t>M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odel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vodopada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8" name="Slika 7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FCCDC5CC-3802-751D-60C5-C94EBD37D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6" y="3143795"/>
            <a:ext cx="8421188" cy="29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5900D4-A8B4-3DF9-3D80-52C5E4BC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/>
              <a:t>Raspodjela posla po članovima tima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071406-2790-48DF-4F6E-D93A7F88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Tomislav Pranjić: baza podataka (61 sat)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Antonia Mesić: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frontend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(20 sati)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Josip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Mihelčić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: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backend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(116 sati)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Nikola Perić: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frontend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(43 sata)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Ante Sorić: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backend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(44 sata)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Ivan Ćorluka: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frontend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(22 sati)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hr-HR" u="none" strike="noStrike" dirty="0">
                <a:effectLst/>
                <a:ea typeface="Arial" panose="020B0604020202020204" pitchFamily="34" charset="0"/>
              </a:rPr>
              <a:t>Diego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Mišetić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: baza podataka (38 sati)</a:t>
            </a:r>
            <a:endParaRPr lang="hr-HR" sz="1800" u="none" strike="noStrike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7991531-2C6E-E24F-4EB3-395D4611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135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Dobre strane: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u="none" strike="noStrike" dirty="0">
                <a:effectLst/>
                <a:ea typeface="Arial" panose="020B0604020202020204" pitchFamily="34" charset="0"/>
              </a:rPr>
              <a:t>N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aučene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vještine kroz rad s novim tehnologijama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ea typeface="Arial" panose="020B0604020202020204" pitchFamily="34" charset="0"/>
              </a:rPr>
              <a:t>O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rganizacija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rada u timovima za specifične zadatke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ea typeface="Arial" panose="020B0604020202020204" pitchFamily="34" charset="0"/>
              </a:rPr>
              <a:t>I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skustvo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izrade projekta u timu </a:t>
            </a:r>
            <a:endParaRPr lang="hr-HR" dirty="0"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</a:pPr>
            <a:r>
              <a:rPr lang="hr-HR" sz="2400" u="none" strike="noStrike" dirty="0">
                <a:effectLst/>
                <a:ea typeface="Arial" panose="020B0604020202020204" pitchFamily="34" charset="0"/>
              </a:rPr>
              <a:t>Moglo je i bolje: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ea typeface="Arial" panose="020B0604020202020204" pitchFamily="34" charset="0"/>
              </a:rPr>
              <a:t>D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jelomično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ispunjene funkcionalnosti dijela 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frontenda</a:t>
            </a:r>
            <a:endParaRPr lang="hr-HR" u="none" strike="noStrike" dirty="0">
              <a:effectLst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ea typeface="Arial" panose="020B0604020202020204" pitchFamily="34" charset="0"/>
              </a:rPr>
              <a:t>N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edostatak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koordinatora 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ea typeface="Arial" panose="020B0604020202020204" pitchFamily="34" charset="0"/>
              </a:rPr>
              <a:t>M</a:t>
            </a:r>
            <a:r>
              <a:rPr lang="hr-HR" u="none" strike="noStrike" dirty="0" err="1">
                <a:effectLst/>
                <a:ea typeface="Arial" panose="020B0604020202020204" pitchFamily="34" charset="0"/>
              </a:rPr>
              <a:t>anjak</a:t>
            </a:r>
            <a:r>
              <a:rPr lang="hr-HR" u="none" strike="noStrike" dirty="0">
                <a:effectLst/>
                <a:ea typeface="Arial" panose="020B0604020202020204" pitchFamily="34" charset="0"/>
              </a:rPr>
              <a:t> komunikacije među članovima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8EE94D-79B3-60A0-9E93-23042D35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pozornosti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3228548-3EAD-71D1-7E5E-BB14C2A4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:</a:t>
            </a: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Tomislav Pranjić: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2"/>
              </a:rPr>
              <a:t>tomislav.pranjic@fer.hr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Antonia Mesić: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3"/>
              </a:rPr>
              <a:t>antonia.mesic@fer.hr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Josip </a:t>
            </a:r>
            <a:r>
              <a:rPr lang="hr-HR" sz="2000" dirty="0" err="1">
                <a:effectLst/>
                <a:ea typeface="Arial" panose="020B0604020202020204" pitchFamily="34" charset="0"/>
              </a:rPr>
              <a:t>Mihelčić</a:t>
            </a:r>
            <a:r>
              <a:rPr lang="hr-HR" sz="2000" dirty="0">
                <a:effectLst/>
                <a:ea typeface="Arial" panose="020B0604020202020204" pitchFamily="34" charset="0"/>
              </a:rPr>
              <a:t>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4"/>
              </a:rPr>
              <a:t>josip.mihelcic@fer.hr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Nikola Perić: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5"/>
              </a:rPr>
              <a:t>nikola.peric@fer.hr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Ante Sorić: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6"/>
              </a:rPr>
              <a:t>ante.soric@fer.hr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Ivan Ćorluka: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7"/>
              </a:rPr>
              <a:t>ivan.corluka@fer.hr</a:t>
            </a:r>
            <a:endParaRPr lang="hr-HR" sz="2000" dirty="0">
              <a:effectLst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hr-HR" sz="2000" dirty="0">
                <a:effectLst/>
                <a:ea typeface="Arial" panose="020B0604020202020204" pitchFamily="34" charset="0"/>
              </a:rPr>
              <a:t>Diego </a:t>
            </a:r>
            <a:r>
              <a:rPr lang="hr-HR" sz="2000" dirty="0" err="1">
                <a:effectLst/>
                <a:ea typeface="Arial" panose="020B0604020202020204" pitchFamily="34" charset="0"/>
              </a:rPr>
              <a:t>Mišetić</a:t>
            </a:r>
            <a:r>
              <a:rPr lang="hr-HR" sz="2000" dirty="0">
                <a:effectLst/>
                <a:ea typeface="Arial" panose="020B0604020202020204" pitchFamily="34" charset="0"/>
              </a:rPr>
              <a:t>: </a:t>
            </a:r>
            <a:r>
              <a:rPr lang="hr-HR" sz="2000" u="sng" dirty="0">
                <a:solidFill>
                  <a:srgbClr val="1155CC"/>
                </a:solidFill>
                <a:effectLst/>
                <a:ea typeface="Arial" panose="020B0604020202020204" pitchFamily="34" charset="0"/>
                <a:hlinkClick r:id="rId8"/>
              </a:rPr>
              <a:t>diego.misetic@fer.hr</a:t>
            </a:r>
            <a:endParaRPr lang="hr-HR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B67C221-8764-A7AE-3ECA-423262E5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320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Tomislav </a:t>
            </a:r>
            <a:r>
              <a:rPr lang="en-US" dirty="0" err="1"/>
              <a:t>Pranjić</a:t>
            </a:r>
            <a:r>
              <a:rPr lang="en-US" dirty="0"/>
              <a:t> -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/>
              <a:t>Antonia </a:t>
            </a:r>
            <a:r>
              <a:rPr lang="en-US" dirty="0" err="1"/>
              <a:t>Mesić</a:t>
            </a:r>
            <a:r>
              <a:rPr lang="en-US" dirty="0"/>
              <a:t> - frontend</a:t>
            </a:r>
          </a:p>
          <a:p>
            <a:r>
              <a:rPr lang="en-US" dirty="0"/>
              <a:t>Josip </a:t>
            </a:r>
            <a:r>
              <a:rPr lang="en-US" dirty="0" err="1"/>
              <a:t>Mihelčić</a:t>
            </a:r>
            <a:r>
              <a:rPr lang="en-US" dirty="0"/>
              <a:t> - backend</a:t>
            </a:r>
          </a:p>
          <a:p>
            <a:r>
              <a:rPr lang="en-US" dirty="0"/>
              <a:t>Nikola </a:t>
            </a:r>
            <a:r>
              <a:rPr lang="en-US" dirty="0" err="1"/>
              <a:t>Perić</a:t>
            </a:r>
            <a:r>
              <a:rPr lang="en-US" dirty="0"/>
              <a:t> - frontend</a:t>
            </a:r>
          </a:p>
          <a:p>
            <a:r>
              <a:rPr lang="en-US" dirty="0"/>
              <a:t>Ante </a:t>
            </a:r>
            <a:r>
              <a:rPr lang="en-US" dirty="0" err="1"/>
              <a:t>Sorić</a:t>
            </a:r>
            <a:r>
              <a:rPr lang="en-US" dirty="0"/>
              <a:t> - backend</a:t>
            </a:r>
          </a:p>
          <a:p>
            <a:r>
              <a:rPr lang="en-US" dirty="0"/>
              <a:t>Ivan Ćorluka - frontend</a:t>
            </a:r>
          </a:p>
          <a:p>
            <a:r>
              <a:rPr lang="en-US" dirty="0"/>
              <a:t>Diego </a:t>
            </a:r>
            <a:r>
              <a:rPr lang="en-US" dirty="0" err="1"/>
              <a:t>Mišetić</a:t>
            </a:r>
            <a:r>
              <a:rPr lang="en-US" dirty="0"/>
              <a:t>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R</a:t>
            </a:r>
            <a:r>
              <a:rPr lang="hr-HR" b="0" i="0" u="none" strike="noStrike" baseline="0" dirty="0" err="1"/>
              <a:t>azvoj</a:t>
            </a:r>
            <a:r>
              <a:rPr lang="hr-HR" b="0" i="0" u="none" strike="noStrike" baseline="0" dirty="0"/>
              <a:t> aplikacije za evidenciju i koordinaciju </a:t>
            </a:r>
            <a:r>
              <a:rPr lang="en-US" b="0" i="0" u="none" strike="noStrike" baseline="0" dirty="0" err="1"/>
              <a:t>smještaja</a:t>
            </a:r>
            <a:r>
              <a:rPr lang="hr-HR" b="0" i="0" u="none" strike="noStrike" baseline="0" dirty="0"/>
              <a:t> i</a:t>
            </a:r>
            <a:r>
              <a:rPr lang="en-US" b="0" i="0" u="none" strike="noStrike" baseline="0" dirty="0"/>
              <a:t> </a:t>
            </a:r>
            <a:r>
              <a:rPr lang="hr-HR" b="0" i="0" u="none" strike="noStrike" baseline="0" dirty="0"/>
              <a:t>prijevoza korisnika usluga zdravstvenog turizma</a:t>
            </a:r>
            <a:r>
              <a:rPr lang="hr-HR" sz="3600" dirty="0"/>
              <a:t> </a:t>
            </a:r>
            <a:endParaRPr lang="en-US" sz="3600" dirty="0"/>
          </a:p>
          <a:p>
            <a:pPr algn="l"/>
            <a:r>
              <a:rPr lang="en-US" dirty="0"/>
              <a:t>S</a:t>
            </a:r>
            <a:r>
              <a:rPr lang="hr-HR" dirty="0"/>
              <a:t>vrha razvoja projekta</a:t>
            </a:r>
            <a:r>
              <a:rPr lang="en-US" dirty="0"/>
              <a:t> </a:t>
            </a:r>
          </a:p>
          <a:p>
            <a:pPr lvl="1"/>
            <a:r>
              <a:rPr lang="en-US" sz="2400" b="0" i="0" u="none" strike="noStrike" baseline="0" dirty="0" err="1"/>
              <a:t>Povećanje</a:t>
            </a:r>
            <a:r>
              <a:rPr lang="hr-HR" sz="2400" b="0" i="0" u="none" strike="noStrike" baseline="0" dirty="0"/>
              <a:t> </a:t>
            </a:r>
            <a:r>
              <a:rPr lang="en-US" sz="2400" b="0" i="0" u="none" strike="noStrike" baseline="0" dirty="0" err="1"/>
              <a:t>turizma</a:t>
            </a:r>
            <a:endParaRPr lang="en-US" sz="2400" b="0" i="0" u="none" strike="noStrike" baseline="0" dirty="0"/>
          </a:p>
          <a:p>
            <a:pPr lvl="1"/>
            <a:r>
              <a:rPr lang="en-US" sz="2400" dirty="0" err="1"/>
              <a:t>Pomaganje</a:t>
            </a:r>
            <a:r>
              <a:rPr lang="en-US" sz="2400" dirty="0"/>
              <a:t> d</a:t>
            </a:r>
            <a:r>
              <a:rPr lang="hr-HR" sz="2400" b="0" i="0" u="none" strike="noStrike" baseline="0" dirty="0"/>
              <a:t>oma</a:t>
            </a:r>
            <a:r>
              <a:rPr lang="en-US" sz="2400" b="0" i="0" u="none" strike="noStrike" baseline="0" dirty="0" err="1"/>
              <a:t>ćim</a:t>
            </a:r>
            <a:r>
              <a:rPr lang="en-US" sz="2400" b="0" i="0" u="none" strike="noStrike" baseline="0" dirty="0"/>
              <a:t> </a:t>
            </a:r>
            <a:r>
              <a:rPr lang="hr-HR" sz="2400" b="0" i="0" u="none" strike="noStrike" baseline="0" dirty="0"/>
              <a:t>klinikama</a:t>
            </a:r>
            <a:r>
              <a:rPr lang="en-US" sz="2400" b="0" i="0" u="none" strike="noStrike" baseline="0" dirty="0"/>
              <a:t>,</a:t>
            </a:r>
            <a:r>
              <a:rPr lang="hr-HR" sz="2400" b="0" i="0" u="none" strike="noStrike" baseline="0" dirty="0"/>
              <a:t> kojima bi se obujam posla </a:t>
            </a:r>
            <a:r>
              <a:rPr lang="hr-HR" sz="2400" b="0" i="0" u="none" strike="noStrike" baseline="0" dirty="0" err="1"/>
              <a:t>pove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 err="1"/>
              <a:t>ao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/>
              <a:t>Z</a:t>
            </a:r>
            <a:r>
              <a:rPr lang="hr-HR" sz="2400" b="0" i="0" u="none" strike="noStrike" baseline="0" dirty="0" err="1"/>
              <a:t>apo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 err="1"/>
              <a:t>ljavanje</a:t>
            </a:r>
            <a:r>
              <a:rPr lang="hr-HR" sz="2400" b="0" i="0" u="none" strike="noStrike" baseline="0" dirty="0"/>
              <a:t> </a:t>
            </a:r>
            <a:r>
              <a:rPr lang="hr-HR" sz="2400" b="0" i="0" u="none" strike="noStrike" baseline="0" dirty="0" err="1"/>
              <a:t>ve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 err="1"/>
              <a:t>eg</a:t>
            </a:r>
            <a:r>
              <a:rPr lang="hr-HR" sz="2400" b="0" i="0" u="none" strike="noStrike" baseline="0" dirty="0"/>
              <a:t> broja ljudi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5EDBA6-EEFE-0444-8483-1C7862DA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119"/>
            <a:ext cx="7886700" cy="844838"/>
          </a:xfrm>
        </p:spPr>
        <p:txBody>
          <a:bodyPr>
            <a:normAutofit fontScale="90000"/>
          </a:bodyPr>
          <a:lstStyle/>
          <a:p>
            <a:r>
              <a:rPr lang="hr-HR" sz="3600" dirty="0"/>
              <a:t>Postoji li na tržištu sličan programski proizvod?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5BAE757-EDED-ABB8-5E62-5E400F1D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medicinski</a:t>
            </a:r>
            <a:r>
              <a:rPr lang="en-US" dirty="0"/>
              <a:t> </a:t>
            </a:r>
            <a:r>
              <a:rPr lang="en-US" dirty="0" err="1"/>
              <a:t>usluga</a:t>
            </a:r>
            <a:r>
              <a:rPr lang="en-US" dirty="0"/>
              <a:t>, </a:t>
            </a:r>
            <a:r>
              <a:rPr lang="en-US" dirty="0" err="1"/>
              <a:t>prijevoza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smještaja</a:t>
            </a:r>
            <a:endParaRPr lang="en-US" dirty="0"/>
          </a:p>
          <a:p>
            <a:pPr algn="l"/>
            <a:r>
              <a:rPr lang="en-US" dirty="0"/>
              <a:t>Ne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b="0" i="0" u="none" strike="noStrike" baseline="0" dirty="0" err="1"/>
              <a:t>aplikacij</a:t>
            </a:r>
            <a:r>
              <a:rPr lang="en-US" dirty="0" err="1"/>
              <a:t>e</a:t>
            </a:r>
            <a:r>
              <a:rPr lang="hr-HR" b="0" i="0" u="none" strike="noStrike" baseline="0" dirty="0"/>
              <a:t> </a:t>
            </a:r>
            <a:r>
              <a:rPr lang="hr-HR" b="0" i="0" u="none" strike="noStrike" baseline="0" dirty="0" err="1"/>
              <a:t>koj</a:t>
            </a:r>
            <a:r>
              <a:rPr lang="en-US" b="0" i="0" u="none" strike="noStrike" baseline="0" dirty="0"/>
              <a:t>e</a:t>
            </a:r>
            <a:r>
              <a:rPr lang="hr-HR" b="0" i="0" u="none" strike="noStrike" baseline="0" dirty="0"/>
              <a:t> na izbor daj</a:t>
            </a:r>
            <a:r>
              <a:rPr lang="en-US" b="0" i="0" u="none" strike="noStrike" baseline="0" dirty="0"/>
              <a:t>u</a:t>
            </a:r>
            <a:r>
              <a:rPr lang="hr-HR" b="0" i="0" u="none" strike="noStrike" baseline="0" dirty="0"/>
              <a:t> sve mogu</a:t>
            </a:r>
            <a:r>
              <a:rPr lang="en-US" b="0" i="0" u="none" strike="noStrike" baseline="0" dirty="0"/>
              <a:t>ć</a:t>
            </a:r>
            <a:r>
              <a:rPr lang="hr-HR" b="0" i="0" u="none" strike="noStrike" baseline="0" dirty="0"/>
              <a:t>e prijevoznike, podatke, rutu putovanja, </a:t>
            </a:r>
            <a:r>
              <a:rPr lang="hr-HR" b="0" i="0" u="none" strike="noStrike" baseline="0" dirty="0" err="1"/>
              <a:t>raspolo</a:t>
            </a:r>
            <a:r>
              <a:rPr lang="en-US" b="0" i="0" u="none" strike="noStrike" baseline="0" dirty="0"/>
              <a:t>ž</a:t>
            </a:r>
            <a:r>
              <a:rPr lang="hr-HR" b="0" i="0" u="none" strike="noStrike" baseline="0" dirty="0"/>
              <a:t>ivi</a:t>
            </a:r>
            <a:r>
              <a:rPr lang="en-US" dirty="0"/>
              <a:t> </a:t>
            </a:r>
            <a:r>
              <a:rPr lang="hr-HR" b="0" i="0" u="none" strike="noStrike" baseline="0" dirty="0" err="1"/>
              <a:t>smje</a:t>
            </a:r>
            <a:r>
              <a:rPr lang="en-US" b="0" i="0" u="none" strike="noStrike" baseline="0" dirty="0"/>
              <a:t>š</a:t>
            </a:r>
            <a:r>
              <a:rPr lang="hr-HR" b="0" i="0" u="none" strike="noStrike" baseline="0" dirty="0"/>
              <a:t>taj</a:t>
            </a:r>
            <a:endParaRPr lang="en-US" b="0" i="0" u="none" strike="noStrike" baseline="0" dirty="0"/>
          </a:p>
          <a:p>
            <a:pPr algn="l"/>
            <a:r>
              <a:rPr lang="en-US" b="0" i="0" u="none" strike="noStrike" baseline="0" dirty="0" err="1"/>
              <a:t>Ovakva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aplikacija</a:t>
            </a:r>
            <a:r>
              <a:rPr lang="en-US" b="0" i="0" u="none" strike="noStrike" baseline="0" dirty="0"/>
              <a:t> </a:t>
            </a:r>
            <a:r>
              <a:rPr lang="hr-HR" b="0" i="0" u="none" strike="noStrike" baseline="0" dirty="0"/>
              <a:t>uvelike bi pojednostavila sam postupak planiranja putovanja korisnicima</a:t>
            </a:r>
            <a:r>
              <a:rPr lang="en-US" b="0" i="0" u="none" strike="noStrike" baseline="0" dirty="0"/>
              <a:t> </a:t>
            </a:r>
            <a:r>
              <a:rPr lang="hr-HR" b="0" i="0" u="none" strike="noStrike" baseline="0" dirty="0"/>
              <a:t>zdravstvenog turizma</a:t>
            </a:r>
            <a:endParaRPr lang="hr-HR" sz="400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0091E7B-D8C7-BDB9-9447-037B1B2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958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3740"/>
            <a:ext cx="7886700" cy="844838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623844"/>
            <a:ext cx="7886700" cy="555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glavni funkcionalni zahtjev</a:t>
            </a:r>
            <a:r>
              <a:rPr lang="en-US" sz="2400" dirty="0" err="1"/>
              <a:t>i</a:t>
            </a:r>
            <a:r>
              <a:rPr lang="hr-HR" sz="24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" name="Slika 9" descr="Slika na kojoj se prikazuje tekst, dijagram, crta&#10;&#10;Opis je automatski generiran">
            <a:extLst>
              <a:ext uri="{FF2B5EF4-FFF2-40B4-BE49-F238E27FC236}">
                <a16:creationId xmlns:a16="http://schemas.microsoft.com/office/drawing/2014/main" id="{6F0921D8-DA53-DE5F-3BE7-30DCB49D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36320"/>
            <a:ext cx="7886699" cy="53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32B41F-55DB-A2CC-0960-CFCC5BB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E6786C7-317B-1F32-2E27-E8B74955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9" y="1395554"/>
            <a:ext cx="8839200" cy="4931327"/>
          </a:xfrm>
        </p:spPr>
        <p:txBody>
          <a:bodyPr>
            <a:normAutofit fontScale="92500"/>
          </a:bodyPr>
          <a:lstStyle/>
          <a:p>
            <a:r>
              <a:rPr lang="hr-HR" sz="2800" dirty="0"/>
              <a:t>Nefunkcionalni i zahtjevi domene primjene</a:t>
            </a:r>
            <a:endParaRPr lang="en-US" sz="2800" dirty="0"/>
          </a:p>
          <a:p>
            <a:pPr lvl="1"/>
            <a:r>
              <a:rPr lang="hr-HR" sz="2400" b="0" i="0" u="none" strike="noStrike" baseline="0" dirty="0"/>
              <a:t>Aplikacija mora biti u mogu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 err="1"/>
              <a:t>nosti</a:t>
            </a:r>
            <a:r>
              <a:rPr lang="hr-HR" sz="2400" b="0" i="0" u="none" strike="noStrike" baseline="0" dirty="0"/>
              <a:t> </a:t>
            </a:r>
            <a:r>
              <a:rPr lang="hr-HR" sz="2400" b="0" i="0" u="none" strike="noStrike" baseline="0" dirty="0" err="1"/>
              <a:t>grafi</a:t>
            </a:r>
            <a:r>
              <a:rPr lang="en-US" sz="2400" b="0" i="0" u="none" strike="noStrike" baseline="0" dirty="0"/>
              <a:t>č</a:t>
            </a:r>
            <a:r>
              <a:rPr lang="hr-HR" sz="2400" b="0" i="0" u="none" strike="noStrike" baseline="0" dirty="0" err="1"/>
              <a:t>ki</a:t>
            </a:r>
            <a:r>
              <a:rPr lang="hr-HR" sz="2400" b="0" i="0" u="none" strike="noStrike" baseline="0" dirty="0"/>
              <a:t> prikazati geografski polo</a:t>
            </a:r>
            <a:r>
              <a:rPr lang="en-US" sz="2400" b="0" i="0" u="none" strike="noStrike" baseline="0" dirty="0"/>
              <a:t>ž</a:t>
            </a:r>
            <a:r>
              <a:rPr lang="hr-HR" sz="2400" b="0" i="0" u="none" strike="noStrike" baseline="0" dirty="0"/>
              <a:t>aj nekretnine kori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 err="1"/>
              <a:t>tenjem</a:t>
            </a:r>
            <a:r>
              <a:rPr lang="en-US" sz="2400" dirty="0"/>
              <a:t> </a:t>
            </a:r>
            <a:r>
              <a:rPr lang="hr-HR" sz="2400" b="0" i="0" u="none" strike="noStrike" baseline="0" dirty="0"/>
              <a:t>Google </a:t>
            </a:r>
            <a:r>
              <a:rPr lang="hr-HR" sz="2400" b="0" i="0" u="none" strike="noStrike" baseline="0" dirty="0" err="1"/>
              <a:t>Maps</a:t>
            </a:r>
            <a:r>
              <a:rPr lang="hr-HR" sz="2400" b="0" i="0" u="none" strike="noStrike" baseline="0" dirty="0"/>
              <a:t>/Open </a:t>
            </a:r>
            <a:r>
              <a:rPr lang="hr-HR" sz="2400" b="0" i="0" u="none" strike="noStrike" baseline="0" dirty="0" err="1"/>
              <a:t>Maps</a:t>
            </a:r>
            <a:r>
              <a:rPr lang="hr-HR" sz="2400" b="0" i="0" u="none" strike="noStrike" baseline="0" dirty="0"/>
              <a:t> usluge.</a:t>
            </a:r>
          </a:p>
          <a:p>
            <a:pPr lvl="1"/>
            <a:r>
              <a:rPr lang="hr-HR" sz="2400" b="0" i="0" u="none" strike="noStrike" baseline="0" dirty="0"/>
              <a:t>Aplikacijsko su</a:t>
            </a:r>
            <a:r>
              <a:rPr lang="en-US" sz="2400" b="0" i="0" u="none" strike="noStrike" baseline="0" dirty="0"/>
              <a:t>č</a:t>
            </a:r>
            <a:r>
              <a:rPr lang="hr-HR" sz="2400" b="0" i="0" u="none" strike="noStrike" baseline="0" dirty="0" err="1"/>
              <a:t>elje</a:t>
            </a:r>
            <a:r>
              <a:rPr lang="hr-HR" sz="2400" b="0" i="0" u="none" strike="noStrike" baseline="0" dirty="0"/>
              <a:t> mora imati mogu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 err="1"/>
              <a:t>nost</a:t>
            </a:r>
            <a:r>
              <a:rPr lang="hr-HR" sz="2400" b="0" i="0" u="none" strike="noStrike" baseline="0" dirty="0"/>
              <a:t> preuzimanja detalja korisnikovih tretmana iz</a:t>
            </a:r>
            <a:r>
              <a:rPr lang="en-US" sz="2400" b="0" i="0" u="none" strike="noStrike" baseline="0" dirty="0"/>
              <a:t> </a:t>
            </a:r>
            <a:r>
              <a:rPr lang="hr-HR" sz="2400" b="0" i="0" u="none" strike="noStrike" baseline="0" dirty="0"/>
              <a:t>aplikacije za evidenciju medicinskih usluga.</a:t>
            </a:r>
          </a:p>
          <a:p>
            <a:pPr lvl="1"/>
            <a:r>
              <a:rPr lang="pl-PL" sz="2400" b="0" i="0" u="none" strike="noStrike" baseline="0" dirty="0"/>
              <a:t>Sustav treba biti jednostavan za kori</a:t>
            </a:r>
            <a:r>
              <a:rPr lang="en-US" sz="2400" b="0" i="0" u="none" strike="noStrike" baseline="0" dirty="0"/>
              <a:t>š</a:t>
            </a:r>
            <a:r>
              <a:rPr lang="pl-PL" sz="2400" b="0" i="0" u="none" strike="noStrike" baseline="0" dirty="0"/>
              <a:t>tenje.</a:t>
            </a:r>
          </a:p>
          <a:p>
            <a:pPr lvl="1"/>
            <a:r>
              <a:rPr lang="hr-HR" sz="2400" b="0" i="0" u="none" strike="noStrike" baseline="0" dirty="0"/>
              <a:t>Kori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 err="1"/>
              <a:t>tenje</a:t>
            </a:r>
            <a:r>
              <a:rPr lang="hr-HR" sz="2400" b="0" i="0" u="none" strike="noStrike" baseline="0" dirty="0"/>
              <a:t> sustava ne smije naru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 err="1"/>
              <a:t>avati</a:t>
            </a:r>
            <a:r>
              <a:rPr lang="hr-HR" sz="2400" b="0" i="0" u="none" strike="noStrike" baseline="0" dirty="0"/>
              <a:t> njegovu funkcionalnost i rad.</a:t>
            </a:r>
          </a:p>
          <a:p>
            <a:pPr lvl="1"/>
            <a:r>
              <a:rPr lang="hr-HR" sz="2400" b="0" i="0" u="none" strike="noStrike" baseline="0" dirty="0"/>
              <a:t>Svi privatni podatci u sustavu moraju biti za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/>
              <a:t>ti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 err="1"/>
              <a:t>eni</a:t>
            </a:r>
            <a:r>
              <a:rPr lang="hr-HR" sz="2400" b="0" i="0" u="none" strike="noStrike" baseline="0" dirty="0"/>
              <a:t>.</a:t>
            </a:r>
          </a:p>
          <a:p>
            <a:pPr lvl="1"/>
            <a:r>
              <a:rPr lang="hr-HR" sz="2400" b="0" i="0" u="none" strike="noStrike" baseline="0" dirty="0"/>
              <a:t>Lozinke moraju biti sigurno spremljene u bazi.</a:t>
            </a:r>
          </a:p>
          <a:p>
            <a:pPr lvl="1"/>
            <a:r>
              <a:rPr lang="hr-HR" sz="2400" b="0" i="0" u="none" strike="noStrike" baseline="0" dirty="0"/>
              <a:t>Nadogradnja sustava ne smije naru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 err="1"/>
              <a:t>avati</a:t>
            </a:r>
            <a:r>
              <a:rPr lang="hr-HR" sz="2400" b="0" i="0" u="none" strike="noStrike" baseline="0" dirty="0"/>
              <a:t> njegove postoje</a:t>
            </a:r>
            <a:r>
              <a:rPr lang="en-US" sz="2400" b="0" i="0" u="none" strike="noStrike" baseline="0" dirty="0"/>
              <a:t>ć</a:t>
            </a:r>
            <a:r>
              <a:rPr lang="hr-HR" sz="2400" b="0" i="0" u="none" strike="noStrike" baseline="0" dirty="0"/>
              <a:t>e funkcije.</a:t>
            </a:r>
            <a:endParaRPr lang="en-US" sz="2400" b="0" i="0" u="none" strike="noStrike" baseline="0" dirty="0"/>
          </a:p>
          <a:p>
            <a:pPr lvl="1"/>
            <a:r>
              <a:rPr lang="hr-HR" sz="2400" b="0" i="0" u="none" strike="noStrike" baseline="0" dirty="0"/>
              <a:t>Sustav treba </a:t>
            </a:r>
            <a:r>
              <a:rPr lang="hr-HR" sz="2400" b="0" i="0" u="none" strike="noStrike" baseline="0" dirty="0" err="1"/>
              <a:t>podr</a:t>
            </a:r>
            <a:r>
              <a:rPr lang="en-US" sz="2400" b="0" i="0" u="none" strike="noStrike" baseline="0" dirty="0"/>
              <a:t>ž</a:t>
            </a:r>
            <a:r>
              <a:rPr lang="hr-HR" sz="2400" b="0" i="0" u="none" strike="noStrike" baseline="0" dirty="0" err="1"/>
              <a:t>avati</a:t>
            </a:r>
            <a:r>
              <a:rPr lang="hr-HR" sz="2400" b="0" i="0" u="none" strike="noStrike" baseline="0" dirty="0"/>
              <a:t> istovremeni rad vi</a:t>
            </a:r>
            <a:r>
              <a:rPr lang="en-US" sz="2400" b="0" i="0" u="none" strike="noStrike" baseline="0" dirty="0"/>
              <a:t>š</a:t>
            </a:r>
            <a:r>
              <a:rPr lang="hr-HR" sz="2400" b="0" i="0" u="none" strike="noStrike" baseline="0" dirty="0"/>
              <a:t>e korisnika.</a:t>
            </a:r>
            <a:endParaRPr lang="hr-HR" sz="400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3F0B51E-5F58-60E0-BFA8-A888E9FC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47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BF909F-7EBB-0C3C-6EEB-02BDAF3E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724"/>
            <a:ext cx="7818664" cy="844838"/>
          </a:xfrm>
        </p:spPr>
        <p:txBody>
          <a:bodyPr>
            <a:normAutofit/>
          </a:bodyPr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(</a:t>
            </a:r>
            <a:r>
              <a:rPr lang="en-US" dirty="0" err="1"/>
              <a:t>dao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26E1970-08D7-E46C-3D73-2140CBBE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Rezervirano mjesto sadržaja 6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6025EF8A-98A6-1CF2-9F91-8ACD988E0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17" y="1229562"/>
            <a:ext cx="4836565" cy="5243714"/>
          </a:xfrm>
        </p:spPr>
      </p:pic>
    </p:spTree>
    <p:extLst>
      <p:ext uri="{BB962C8B-B14F-4D97-AF65-F5344CB8AC3E}">
        <p14:creationId xmlns:p14="http://schemas.microsoft.com/office/powerpoint/2010/main" val="403770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7709B2-A53A-3E14-2F4E-E80E19F2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(domain)</a:t>
            </a:r>
            <a:endParaRPr lang="hr-HR" dirty="0"/>
          </a:p>
        </p:txBody>
      </p:sp>
      <p:pic>
        <p:nvPicPr>
          <p:cNvPr id="6" name="Rezervirano mjesto sadržaja 5" descr="Slika na kojoj se prikazuje tekst, Font, broj, rukopis&#10;&#10;Opis je automatski generiran">
            <a:extLst>
              <a:ext uri="{FF2B5EF4-FFF2-40B4-BE49-F238E27FC236}">
                <a16:creationId xmlns:a16="http://schemas.microsoft.com/office/drawing/2014/main" id="{394A64D7-EC20-1463-A8A8-E956B8D44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9965"/>
            <a:ext cx="7886700" cy="5216961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7F5AE01-7650-3D45-8A7F-852DE9D8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446531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1514</TotalTime>
  <Words>655</Words>
  <Application>Microsoft Office PowerPoint</Application>
  <PresentationFormat>Prikaz na zaslonu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DentAll Error-404</vt:lpstr>
      <vt:lpstr>Sadržaj</vt:lpstr>
      <vt:lpstr>Članovi tima</vt:lpstr>
      <vt:lpstr>Opis zadatka</vt:lpstr>
      <vt:lpstr>Postoji li na tržištu sličan programski proizvod? </vt:lpstr>
      <vt:lpstr>Pregled zahtjeva</vt:lpstr>
      <vt:lpstr>Pregled zahtjeva</vt:lpstr>
      <vt:lpstr>Dijagram razreda (dao)</vt:lpstr>
      <vt:lpstr>Dijagram razreda (domain)</vt:lpstr>
      <vt:lpstr>Dijagram razreda (rest)</vt:lpstr>
      <vt:lpstr>Dijagram razreda (service)</vt:lpstr>
      <vt:lpstr>Dijagram komponenti</vt:lpstr>
      <vt:lpstr>Dijagram razmještaja</vt:lpstr>
      <vt:lpstr>Ispitivanje sustava</vt:lpstr>
      <vt:lpstr>Korišteni alati i tehnologije</vt:lpstr>
      <vt:lpstr>Organizacija rada</vt:lpstr>
      <vt:lpstr>Raspodjela posla po članovima tima</vt:lpstr>
      <vt:lpstr>Naučene lekcije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Ćorluka</cp:lastModifiedBy>
  <cp:revision>39</cp:revision>
  <dcterms:created xsi:type="dcterms:W3CDTF">2016-01-18T13:10:52Z</dcterms:created>
  <dcterms:modified xsi:type="dcterms:W3CDTF">2024-01-22T13:46:13Z</dcterms:modified>
</cp:coreProperties>
</file>