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3B4D2EF-39C5-4084-B595-DCA60E703F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3B4D2EF-39C5-4084-B595-DCA60E703F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3B4D2EF-39C5-4084-B595-DCA60E703F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3B4D2EF-39C5-4084-B595-DCA60E703F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3B4D2EF-39C5-4084-B595-DCA60E703F1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3B4D2EF-39C5-4084-B595-DCA60E703F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3B4D2EF-39C5-4084-B595-DCA60E703F1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3B4D2EF-39C5-4084-B595-DCA60E703F1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4D2EF-39C5-4084-B595-DCA60E703F1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B4D2EF-39C5-4084-B595-DCA60E703F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B4D2EF-39C5-4084-B595-DCA60E703F1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74EB9-00B8-4A06-9761-DA70331BDFC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4D2EF-39C5-4084-B595-DCA60E703F1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74EB9-00B8-4A06-9761-DA70331BDFC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0330"/>
            <a:ext cx="12192000" cy="2938670"/>
          </a:xfrm>
        </p:spPr>
        <p:txBody>
          <a:bodyPr>
            <a:noAutofit/>
          </a:bodyPr>
          <a:lstStyle/>
          <a:p>
            <a:r>
              <a:rPr lang="en-US" sz="5400" b="1" dirty="0">
                <a:solidFill>
                  <a:srgbClr val="0000FF"/>
                </a:solidFill>
                <a:effectLst>
                  <a:outerShdw blurRad="38100" dist="38100" dir="2700000" algn="tl">
                    <a:srgbClr val="000000">
                      <a:alpha val="43137"/>
                    </a:srgbClr>
                  </a:outerShdw>
                </a:effectLst>
              </a:rPr>
              <a:t>Peer-graded Assignment: Capstone Project - </a:t>
            </a:r>
            <a:r>
              <a:rPr lang="en-US" sz="5400" b="1" dirty="0">
                <a:solidFill>
                  <a:srgbClr val="002060"/>
                </a:solidFill>
                <a:effectLst>
                  <a:outerShdw blurRad="38100" dist="38100" dir="2700000" algn="tl">
                    <a:srgbClr val="000000">
                      <a:alpha val="43137"/>
                    </a:srgbClr>
                  </a:outerShdw>
                </a:effectLst>
              </a:rPr>
              <a:t>The Battle of Neighborhoods (Week 1)</a:t>
            </a:r>
            <a:br>
              <a:rPr lang="en-US" sz="5400" b="1" dirty="0">
                <a:effectLst>
                  <a:outerShdw blurRad="38100" dist="38100" dir="2700000" algn="tl">
                    <a:srgbClr val="000000">
                      <a:alpha val="43137"/>
                    </a:srgbClr>
                  </a:outerShdw>
                </a:effectLst>
              </a:rPr>
            </a:br>
            <a:endParaRPr lang="en-US" sz="5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Autofit/>
          </a:bodyPr>
          <a:lstStyle/>
          <a:p>
            <a:r>
              <a:rPr lang="en-IN" sz="5400" b="1" dirty="0">
                <a:solidFill>
                  <a:srgbClr val="0070C0"/>
                </a:solidFill>
                <a:effectLst>
                  <a:outerShdw blurRad="38100" dist="38100" dir="2700000" algn="tl">
                    <a:srgbClr val="000000">
                      <a:alpha val="43137"/>
                    </a:srgbClr>
                  </a:outerShdw>
                </a:effectLst>
              </a:rPr>
              <a:t>By</a:t>
            </a:r>
            <a:endParaRPr lang="en-IN" sz="5400" b="1" dirty="0">
              <a:solidFill>
                <a:srgbClr val="0070C0"/>
              </a:solidFill>
              <a:effectLst>
                <a:outerShdw blurRad="38100" dist="38100" dir="2700000" algn="tl">
                  <a:srgbClr val="000000">
                    <a:alpha val="43137"/>
                  </a:srgbClr>
                </a:outerShdw>
              </a:effectLst>
            </a:endParaRPr>
          </a:p>
          <a:p>
            <a:r>
              <a:rPr lang="en-US" altLang="en-IN" sz="4800" b="1" dirty="0">
                <a:solidFill>
                  <a:srgbClr val="7030A0"/>
                </a:solidFill>
                <a:effectLst>
                  <a:outerShdw blurRad="38100" dist="38100" dir="2700000" algn="tl">
                    <a:srgbClr val="000000">
                      <a:alpha val="43137"/>
                    </a:srgbClr>
                  </a:outerShdw>
                </a:effectLst>
              </a:rPr>
              <a:t>Adegbiji Babatomiwa</a:t>
            </a:r>
            <a:endParaRPr lang="en-US" altLang="en-IN" sz="4800" b="1" dirty="0">
              <a:solidFill>
                <a:srgbClr val="7030A0"/>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391629"/>
            <a:ext cx="11383617" cy="1325563"/>
          </a:xfrm>
        </p:spPr>
        <p:txBody>
          <a:bodyPr>
            <a:normAutofit/>
          </a:bodyPr>
          <a:lstStyle/>
          <a:p>
            <a:r>
              <a:rPr lang="en-IN" sz="4000" b="1" u="sng" dirty="0">
                <a:solidFill>
                  <a:srgbClr val="002060"/>
                </a:solidFill>
                <a:effectLst>
                  <a:outerShdw blurRad="38100" dist="38100" dir="2700000" algn="tl">
                    <a:srgbClr val="000000">
                      <a:alpha val="43137"/>
                    </a:srgbClr>
                  </a:outerShdw>
                </a:effectLst>
              </a:rPr>
              <a:t>Course Objective</a:t>
            </a:r>
            <a:r>
              <a:rPr lang="en-IN" sz="4000" b="1" dirty="0">
                <a:solidFill>
                  <a:srgbClr val="7030A0"/>
                </a:solidFill>
              </a:rPr>
              <a:t>: To Build a Sushi Restaurant in London</a:t>
            </a:r>
            <a:endParaRPr lang="en-US" sz="4000" b="1" dirty="0">
              <a:solidFill>
                <a:srgbClr val="7030A0"/>
              </a:solidFill>
            </a:endParaRPr>
          </a:p>
        </p:txBody>
      </p:sp>
      <p:sp>
        <p:nvSpPr>
          <p:cNvPr id="3" name="Content Placeholder 2"/>
          <p:cNvSpPr>
            <a:spLocks noGrp="1"/>
          </p:cNvSpPr>
          <p:nvPr>
            <p:ph idx="1"/>
          </p:nvPr>
        </p:nvSpPr>
        <p:spPr>
          <a:xfrm>
            <a:off x="344557" y="2181018"/>
            <a:ext cx="11211339" cy="2814776"/>
          </a:xfrm>
        </p:spPr>
        <p:txBody>
          <a:bodyPr>
            <a:noAutofit/>
          </a:bodyPr>
          <a:lstStyle/>
          <a:p>
            <a:pPr marL="0" indent="0" algn="just">
              <a:buNone/>
            </a:pPr>
            <a:r>
              <a:rPr lang="en-IN" sz="3600" b="1" u="sng" dirty="0">
                <a:solidFill>
                  <a:srgbClr val="C00000"/>
                </a:solidFill>
                <a:effectLst>
                  <a:outerShdw blurRad="38100" dist="38100" dir="2700000" algn="tl">
                    <a:srgbClr val="000000">
                      <a:alpha val="43137"/>
                    </a:srgbClr>
                  </a:outerShdw>
                </a:effectLst>
              </a:rPr>
              <a:t>Problem Statement</a:t>
            </a:r>
            <a:r>
              <a:rPr lang="en-IN" sz="3600" dirty="0">
                <a:solidFill>
                  <a:srgbClr val="C00000"/>
                </a:solidFill>
              </a:rPr>
              <a:t>:</a:t>
            </a:r>
            <a:r>
              <a:rPr lang="en-IN" sz="3600" dirty="0"/>
              <a:t>  The goal is to use Data Analysis from web sources to pick the best spot in London to build a sushi restaurant. All the aspects must be taken into consideration to provide a list of best spots as a suggestion to the entrepreneur.</a:t>
            </a:r>
            <a:endParaRPr lang="en-IN" sz="3600" dirty="0"/>
          </a:p>
          <a:p>
            <a:pPr marL="0" indent="0" algn="just">
              <a:buNone/>
            </a:pPr>
            <a:r>
              <a:rPr lang="en-US" sz="3600" dirty="0"/>
              <a:t>The place should not have many Sushi Shops around to avoid competition and must be a rich neighborhood for best profits. </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7" y="391629"/>
            <a:ext cx="11383617" cy="1622701"/>
          </a:xfrm>
        </p:spPr>
        <p:txBody>
          <a:bodyPr>
            <a:normAutofit fontScale="90000"/>
          </a:bodyPr>
          <a:lstStyle/>
          <a:p>
            <a:r>
              <a:rPr lang="en-IN" sz="4000" b="1" u="sng" dirty="0">
                <a:solidFill>
                  <a:srgbClr val="002060"/>
                </a:solidFill>
                <a:effectLst>
                  <a:outerShdw blurRad="38100" dist="38100" dir="2700000" algn="tl">
                    <a:srgbClr val="000000">
                      <a:alpha val="43137"/>
                    </a:srgbClr>
                  </a:outerShdw>
                </a:effectLst>
              </a:rPr>
              <a:t>Background </a:t>
            </a:r>
            <a:r>
              <a:rPr lang="en-IN" sz="4000" b="1" dirty="0">
                <a:solidFill>
                  <a:srgbClr val="7030A0"/>
                </a:solidFill>
              </a:rPr>
              <a:t>: Our client wants to Build a Sushi Restaurant in London and requires our help in selecting best location so as to get maximum profits.</a:t>
            </a:r>
            <a:endParaRPr lang="en-US" sz="4000" b="1" dirty="0">
              <a:solidFill>
                <a:srgbClr val="7030A0"/>
              </a:solidFill>
            </a:endParaRPr>
          </a:p>
        </p:txBody>
      </p:sp>
      <p:sp>
        <p:nvSpPr>
          <p:cNvPr id="3" name="Content Placeholder 2"/>
          <p:cNvSpPr>
            <a:spLocks noGrp="1"/>
          </p:cNvSpPr>
          <p:nvPr>
            <p:ph idx="1"/>
          </p:nvPr>
        </p:nvSpPr>
        <p:spPr>
          <a:xfrm>
            <a:off x="304800" y="2373863"/>
            <a:ext cx="11582400" cy="4285354"/>
          </a:xfrm>
        </p:spPr>
        <p:txBody>
          <a:bodyPr>
            <a:noAutofit/>
          </a:bodyPr>
          <a:lstStyle/>
          <a:p>
            <a:pPr marL="0" indent="0" algn="just">
              <a:buNone/>
            </a:pPr>
            <a:r>
              <a:rPr lang="en-IN" sz="3600" b="1" u="sng" dirty="0">
                <a:solidFill>
                  <a:srgbClr val="C00000"/>
                </a:solidFill>
                <a:effectLst>
                  <a:outerShdw blurRad="38100" dist="38100" dir="2700000" algn="tl">
                    <a:srgbClr val="000000">
                      <a:alpha val="43137"/>
                    </a:srgbClr>
                  </a:outerShdw>
                </a:effectLst>
              </a:rPr>
              <a:t>Objectives to be met</a:t>
            </a:r>
            <a:r>
              <a:rPr lang="en-IN" sz="3600" dirty="0">
                <a:solidFill>
                  <a:srgbClr val="C00000"/>
                </a:solidFill>
              </a:rPr>
              <a:t>:</a:t>
            </a:r>
            <a:r>
              <a:rPr lang="en-IN" sz="3600" dirty="0"/>
              <a:t>  The following objectives are to be met by the project:</a:t>
            </a:r>
            <a:endParaRPr lang="en-IN" sz="3600" dirty="0"/>
          </a:p>
          <a:p>
            <a:pPr lvl="2" algn="just">
              <a:buFont typeface="Wingdings" panose="05000000000000000000" pitchFamily="2" charset="2"/>
              <a:buChar char="Ø"/>
            </a:pPr>
            <a:r>
              <a:rPr lang="en-IN" sz="2800" dirty="0"/>
              <a:t>Gather data on the spending patterns in various regions of London</a:t>
            </a:r>
            <a:endParaRPr lang="en-IN" sz="2800" dirty="0"/>
          </a:p>
          <a:p>
            <a:pPr lvl="2" algn="just">
              <a:buFont typeface="Wingdings" panose="05000000000000000000" pitchFamily="2" charset="2"/>
              <a:buChar char="Ø"/>
            </a:pPr>
            <a:r>
              <a:rPr lang="en-IN" sz="2800" dirty="0"/>
              <a:t>Gather data on existing sushi restaurants in London</a:t>
            </a:r>
            <a:endParaRPr lang="en-IN" sz="2800" dirty="0"/>
          </a:p>
          <a:p>
            <a:pPr lvl="2" algn="just">
              <a:buFont typeface="Wingdings" panose="05000000000000000000" pitchFamily="2" charset="2"/>
              <a:buChar char="Ø"/>
            </a:pPr>
            <a:r>
              <a:rPr lang="en-IN" sz="2800" dirty="0"/>
              <a:t>Get the average business by a sushi restaurant by dividing the wealth against number of sushi restaurants in the area.</a:t>
            </a:r>
            <a:endParaRPr lang="en-IN" sz="2800" dirty="0"/>
          </a:p>
          <a:p>
            <a:pPr lvl="2" algn="just">
              <a:buFont typeface="Wingdings" panose="05000000000000000000" pitchFamily="2" charset="2"/>
              <a:buChar char="Ø"/>
            </a:pPr>
            <a:r>
              <a:rPr lang="en-IN" sz="2800" dirty="0"/>
              <a:t>Create a comprehensive set of maps that can give clear and precise view of the opportunities to the client</a:t>
            </a:r>
            <a:endParaRPr lang="en-IN" sz="2800" dirty="0"/>
          </a:p>
          <a:p>
            <a:pPr lvl="2" algn="just">
              <a:buFont typeface="Wingdings" panose="05000000000000000000" pitchFamily="2" charset="2"/>
              <a:buChar char="Ø"/>
            </a:pP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82" y="0"/>
            <a:ext cx="10515600" cy="1325563"/>
          </a:xfrm>
        </p:spPr>
        <p:txBody>
          <a:bodyPr/>
          <a:lstStyle/>
          <a:p>
            <a:pPr algn="ctr"/>
            <a:r>
              <a:rPr lang="en-IN" sz="4000" b="1" u="sng" dirty="0">
                <a:solidFill>
                  <a:srgbClr val="002060"/>
                </a:solidFill>
                <a:effectLst>
                  <a:outerShdw blurRad="38100" dist="38100" dir="2700000" algn="tl">
                    <a:srgbClr val="000000">
                      <a:alpha val="43137"/>
                    </a:srgbClr>
                  </a:outerShdw>
                </a:effectLst>
              </a:rPr>
              <a:t>Data Sources for The Project</a:t>
            </a:r>
            <a:endParaRPr lang="en-US" sz="4000" b="1"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1062" y="1497496"/>
            <a:ext cx="11635408" cy="4809538"/>
          </a:xfrm>
        </p:spPr>
        <p:txBody>
          <a:bodyPr>
            <a:normAutofit/>
          </a:bodyPr>
          <a:lstStyle/>
          <a:p>
            <a:pPr marL="0" indent="0">
              <a:buNone/>
            </a:pPr>
            <a:r>
              <a:rPr lang="en-IN" sz="3900" b="1" dirty="0">
                <a:solidFill>
                  <a:srgbClr val="C00000"/>
                </a:solidFill>
              </a:rPr>
              <a:t>The following are the data sources for the project:</a:t>
            </a:r>
            <a:endParaRPr lang="en-IN" sz="3900" b="1" dirty="0">
              <a:solidFill>
                <a:srgbClr val="C00000"/>
              </a:solidFill>
            </a:endParaRPr>
          </a:p>
          <a:p>
            <a:pPr marL="0" indent="0">
              <a:buNone/>
            </a:pPr>
            <a:endParaRPr lang="en-IN" sz="2400" b="1" dirty="0">
              <a:solidFill>
                <a:srgbClr val="C00000"/>
              </a:solidFill>
            </a:endParaRPr>
          </a:p>
          <a:p>
            <a:pPr lvl="1"/>
            <a:r>
              <a:rPr lang="en-IN" b="1" u="sng" dirty="0">
                <a:solidFill>
                  <a:srgbClr val="7030A0"/>
                </a:solidFill>
              </a:rPr>
              <a:t>Web Link for the List of Existing Sushi Restaurants</a:t>
            </a:r>
            <a:r>
              <a:rPr lang="en-IN" dirty="0"/>
              <a:t>: https://www.quandoo.co.uk/london/tags/sushi-restaurants?TC=EN_GB_SEM_TOP_10001871_ADWORDS&amp;utm_source=Adwords&amp;utm_medium=cpc&amp;utm_campaign=EN_GB_SEM_TOP_10001871_ADWORDS&amp;matchtype=b&amp;network=g&amp;device=c&amp;keyword=&amp;placement=&amp;adposition=1t1&amp;gclid=Cj0KCQiA68bhBRCKARIsABYUGicFTZh9LohT9wpTrs03aWwz4hZx4z30JPVhOUOWC-657PUP3DLIpc8aAsR6EALw_wcB</a:t>
            </a:r>
            <a:endParaRPr lang="en-IN" dirty="0"/>
          </a:p>
          <a:p>
            <a:pPr lvl="1"/>
            <a:endParaRPr lang="en-IN" dirty="0"/>
          </a:p>
          <a:p>
            <a:pPr lvl="1"/>
            <a:r>
              <a:rPr lang="en-IN" b="1" u="sng" dirty="0">
                <a:solidFill>
                  <a:srgbClr val="7030A0"/>
                </a:solidFill>
              </a:rPr>
              <a:t>Excel Sheet For report on Income as per Boroughs</a:t>
            </a:r>
            <a:r>
              <a:rPr lang="en-IN" dirty="0"/>
              <a:t>:</a:t>
            </a:r>
            <a:r>
              <a:rPr lang="en-US" dirty="0"/>
              <a:t> https://londondatastore-upload.s3.amazonaws.com/fol/fol-2010-income-report-data.xls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5400" b="1" u="sng" dirty="0">
                <a:solidFill>
                  <a:srgbClr val="0070C0"/>
                </a:solidFill>
                <a:effectLst>
                  <a:outerShdw blurRad="38100" dist="38100" dir="2700000" algn="tl">
                    <a:srgbClr val="000000">
                      <a:alpha val="43137"/>
                    </a:srgbClr>
                  </a:outerShdw>
                </a:effectLst>
              </a:rPr>
              <a:t>How would the Data Be used</a:t>
            </a:r>
            <a:endParaRPr lang="en-US" sz="5400" b="1" u="sng" dirty="0">
              <a:solidFill>
                <a:srgbClr val="0070C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791" y="1825625"/>
            <a:ext cx="11661913" cy="4351338"/>
          </a:xfrm>
        </p:spPr>
        <p:txBody>
          <a:bodyPr>
            <a:normAutofit lnSpcReduction="10000"/>
          </a:bodyPr>
          <a:lstStyle/>
          <a:p>
            <a:pPr marL="0" indent="0">
              <a:buNone/>
            </a:pPr>
            <a:r>
              <a:rPr lang="en-IN" dirty="0"/>
              <a:t>The excel sheet will be used to Map the Boroughs in London for the richest boroughs to maximize client’s profits.</a:t>
            </a:r>
            <a:endParaRPr lang="en-IN" dirty="0"/>
          </a:p>
          <a:p>
            <a:pPr marL="0" indent="0">
              <a:buNone/>
            </a:pPr>
            <a:endParaRPr lang="en-IN" dirty="0"/>
          </a:p>
          <a:p>
            <a:pPr marL="0" indent="0">
              <a:buNone/>
            </a:pPr>
            <a:r>
              <a:rPr lang="en-IN" dirty="0"/>
              <a:t>Then we will add popup’s onto the map and mark all the existing Sushi restaurants in the regions. </a:t>
            </a:r>
            <a:endParaRPr lang="en-IN" dirty="0"/>
          </a:p>
          <a:p>
            <a:pPr marL="0" indent="0">
              <a:buNone/>
            </a:pPr>
            <a:endParaRPr lang="en-IN" dirty="0"/>
          </a:p>
          <a:p>
            <a:pPr marL="0" indent="0">
              <a:buNone/>
            </a:pPr>
            <a:r>
              <a:rPr lang="en-IN" dirty="0"/>
              <a:t>We will then divide the spending power in the power by the number of Sushi restaurants to get the profit per restaurant in each region. This data will be used to create a final (choropleth) map that will suggest best places in London to start a Sushi restaurant for the client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2198</Words>
  <Application>WPS Writer</Application>
  <PresentationFormat>Widescreen</PresentationFormat>
  <Paragraphs>35</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Calibri Light</vt:lpstr>
      <vt:lpstr>Helvetica Neue</vt:lpstr>
      <vt:lpstr>Calibri</vt:lpstr>
      <vt:lpstr>微软雅黑</vt:lpstr>
      <vt:lpstr>汉仪旗黑</vt:lpstr>
      <vt:lpstr>Arial Unicode MS</vt:lpstr>
      <vt:lpstr>Office Theme</vt:lpstr>
      <vt:lpstr>Peer-graded Assignment: Capstone Project - The Battle of Neighborhoods (Week 1) </vt:lpstr>
      <vt:lpstr>Course Objective: To Build a Sushi Restaurant in London</vt:lpstr>
      <vt:lpstr>Background : Our client wants to Build a Sushi Restaurant in London and requires our help in selecting best location so as to get maximum profits.</vt:lpstr>
      <vt:lpstr>Data Sources for The Project</vt:lpstr>
      <vt:lpstr>How would the Data Be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1)</dc:title>
  <dc:creator>Pawan Kumar</dc:creator>
  <cp:lastModifiedBy>gbengaadegbiji</cp:lastModifiedBy>
  <cp:revision>17</cp:revision>
  <dcterms:created xsi:type="dcterms:W3CDTF">2020-12-31T05:03:03Z</dcterms:created>
  <dcterms:modified xsi:type="dcterms:W3CDTF">2020-12-31T05:03:03Z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1033-3.0.1.4957</vt:lpwstr>
  </property>
</Properties>
</file>