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6" r:id="rId5"/>
    <p:sldId id="262" r:id="rId6"/>
    <p:sldId id="261" r:id="rId7"/>
    <p:sldId id="265"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6279"/>
    <a:srgbClr val="DD9692"/>
    <a:srgbClr val="7F6E98"/>
    <a:srgbClr val="8A4974"/>
    <a:srgbClr val="3D322E"/>
    <a:srgbClr val="4E21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98AD4-E373-FD79-C14A-7C717455C11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4F614D2-D9E3-3AAE-E465-64F9376D0A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43A342A-B8D9-6A7B-893A-C7CA149537ED}"/>
              </a:ext>
            </a:extLst>
          </p:cNvPr>
          <p:cNvSpPr>
            <a:spLocks noGrp="1"/>
          </p:cNvSpPr>
          <p:nvPr>
            <p:ph type="dt" sz="half" idx="10"/>
          </p:nvPr>
        </p:nvSpPr>
        <p:spPr/>
        <p:txBody>
          <a:bodyPr/>
          <a:lstStyle/>
          <a:p>
            <a:fld id="{E075B85C-2CEB-4EE2-B882-11F2A6EA469C}" type="datetimeFigureOut">
              <a:rPr lang="en-US" smtClean="0"/>
              <a:t>3/23/2023</a:t>
            </a:fld>
            <a:endParaRPr lang="en-US"/>
          </a:p>
        </p:txBody>
      </p:sp>
      <p:sp>
        <p:nvSpPr>
          <p:cNvPr id="5" name="Footer Placeholder 4">
            <a:extLst>
              <a:ext uri="{FF2B5EF4-FFF2-40B4-BE49-F238E27FC236}">
                <a16:creationId xmlns:a16="http://schemas.microsoft.com/office/drawing/2014/main" id="{926B6E28-3AD0-65EA-4727-4C2A6D98B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863DE3-FCB0-38E6-08DF-A0CD848DFDD2}"/>
              </a:ext>
            </a:extLst>
          </p:cNvPr>
          <p:cNvSpPr>
            <a:spLocks noGrp="1"/>
          </p:cNvSpPr>
          <p:nvPr>
            <p:ph type="sldNum" sz="quarter" idx="12"/>
          </p:nvPr>
        </p:nvSpPr>
        <p:spPr/>
        <p:txBody>
          <a:bodyPr/>
          <a:lstStyle/>
          <a:p>
            <a:fld id="{414B8D76-D688-42FE-A356-9367A01EAD88}" type="slidenum">
              <a:rPr lang="en-US" smtClean="0"/>
              <a:t>‹#›</a:t>
            </a:fld>
            <a:endParaRPr lang="en-US"/>
          </a:p>
        </p:txBody>
      </p:sp>
    </p:spTree>
    <p:extLst>
      <p:ext uri="{BB962C8B-B14F-4D97-AF65-F5344CB8AC3E}">
        <p14:creationId xmlns:p14="http://schemas.microsoft.com/office/powerpoint/2010/main" val="94047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60626-6730-0AE7-DAAF-D4562DA5125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04AE25D-3BE6-033E-262C-97807597239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2D78D2F-7B0D-A793-68FF-54EE9FF98D8F}"/>
              </a:ext>
            </a:extLst>
          </p:cNvPr>
          <p:cNvSpPr>
            <a:spLocks noGrp="1"/>
          </p:cNvSpPr>
          <p:nvPr>
            <p:ph type="dt" sz="half" idx="10"/>
          </p:nvPr>
        </p:nvSpPr>
        <p:spPr/>
        <p:txBody>
          <a:bodyPr/>
          <a:lstStyle/>
          <a:p>
            <a:fld id="{E075B85C-2CEB-4EE2-B882-11F2A6EA469C}" type="datetimeFigureOut">
              <a:rPr lang="en-US" smtClean="0"/>
              <a:t>3/23/2023</a:t>
            </a:fld>
            <a:endParaRPr lang="en-US"/>
          </a:p>
        </p:txBody>
      </p:sp>
      <p:sp>
        <p:nvSpPr>
          <p:cNvPr id="5" name="Footer Placeholder 4">
            <a:extLst>
              <a:ext uri="{FF2B5EF4-FFF2-40B4-BE49-F238E27FC236}">
                <a16:creationId xmlns:a16="http://schemas.microsoft.com/office/drawing/2014/main" id="{9A0AA9E1-17DD-99AC-7E42-C1961D663B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3745D-4D70-29D9-B743-ADC4C1B6440B}"/>
              </a:ext>
            </a:extLst>
          </p:cNvPr>
          <p:cNvSpPr>
            <a:spLocks noGrp="1"/>
          </p:cNvSpPr>
          <p:nvPr>
            <p:ph type="sldNum" sz="quarter" idx="12"/>
          </p:nvPr>
        </p:nvSpPr>
        <p:spPr/>
        <p:txBody>
          <a:bodyPr/>
          <a:lstStyle/>
          <a:p>
            <a:fld id="{414B8D76-D688-42FE-A356-9367A01EAD88}" type="slidenum">
              <a:rPr lang="en-US" smtClean="0"/>
              <a:t>‹#›</a:t>
            </a:fld>
            <a:endParaRPr lang="en-US"/>
          </a:p>
        </p:txBody>
      </p:sp>
    </p:spTree>
    <p:extLst>
      <p:ext uri="{BB962C8B-B14F-4D97-AF65-F5344CB8AC3E}">
        <p14:creationId xmlns:p14="http://schemas.microsoft.com/office/powerpoint/2010/main" val="417490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E36B8F-A5C2-5B1E-1A77-CD8F648D032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A0F7234-93CB-5AE6-CB8B-E1F4334CBE2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07815F-5709-0B36-B3A4-B19B74AE1CF1}"/>
              </a:ext>
            </a:extLst>
          </p:cNvPr>
          <p:cNvSpPr>
            <a:spLocks noGrp="1"/>
          </p:cNvSpPr>
          <p:nvPr>
            <p:ph type="dt" sz="half" idx="10"/>
          </p:nvPr>
        </p:nvSpPr>
        <p:spPr/>
        <p:txBody>
          <a:bodyPr/>
          <a:lstStyle/>
          <a:p>
            <a:fld id="{E075B85C-2CEB-4EE2-B882-11F2A6EA469C}" type="datetimeFigureOut">
              <a:rPr lang="en-US" smtClean="0"/>
              <a:t>3/23/2023</a:t>
            </a:fld>
            <a:endParaRPr lang="en-US"/>
          </a:p>
        </p:txBody>
      </p:sp>
      <p:sp>
        <p:nvSpPr>
          <p:cNvPr id="5" name="Footer Placeholder 4">
            <a:extLst>
              <a:ext uri="{FF2B5EF4-FFF2-40B4-BE49-F238E27FC236}">
                <a16:creationId xmlns:a16="http://schemas.microsoft.com/office/drawing/2014/main" id="{EE14C7B7-27BE-0D85-7C9C-90A53EE6E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B1E4F-D9D6-346F-C1C1-A8B449DC6FE6}"/>
              </a:ext>
            </a:extLst>
          </p:cNvPr>
          <p:cNvSpPr>
            <a:spLocks noGrp="1"/>
          </p:cNvSpPr>
          <p:nvPr>
            <p:ph type="sldNum" sz="quarter" idx="12"/>
          </p:nvPr>
        </p:nvSpPr>
        <p:spPr/>
        <p:txBody>
          <a:bodyPr/>
          <a:lstStyle/>
          <a:p>
            <a:fld id="{414B8D76-D688-42FE-A356-9367A01EAD88}" type="slidenum">
              <a:rPr lang="en-US" smtClean="0"/>
              <a:t>‹#›</a:t>
            </a:fld>
            <a:endParaRPr lang="en-US"/>
          </a:p>
        </p:txBody>
      </p:sp>
    </p:spTree>
    <p:extLst>
      <p:ext uri="{BB962C8B-B14F-4D97-AF65-F5344CB8AC3E}">
        <p14:creationId xmlns:p14="http://schemas.microsoft.com/office/powerpoint/2010/main" val="56266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5E54-4B47-2DCB-D3FF-53E906F5D64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8D84C2B-1EF2-7340-96F7-5616E680FAD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1A37A9C-AA4C-3086-41D2-2500521EAC06}"/>
              </a:ext>
            </a:extLst>
          </p:cNvPr>
          <p:cNvSpPr>
            <a:spLocks noGrp="1"/>
          </p:cNvSpPr>
          <p:nvPr>
            <p:ph type="dt" sz="half" idx="10"/>
          </p:nvPr>
        </p:nvSpPr>
        <p:spPr/>
        <p:txBody>
          <a:bodyPr/>
          <a:lstStyle/>
          <a:p>
            <a:fld id="{E075B85C-2CEB-4EE2-B882-11F2A6EA469C}" type="datetimeFigureOut">
              <a:rPr lang="en-US" smtClean="0"/>
              <a:t>3/23/2023</a:t>
            </a:fld>
            <a:endParaRPr lang="en-US"/>
          </a:p>
        </p:txBody>
      </p:sp>
      <p:sp>
        <p:nvSpPr>
          <p:cNvPr id="5" name="Footer Placeholder 4">
            <a:extLst>
              <a:ext uri="{FF2B5EF4-FFF2-40B4-BE49-F238E27FC236}">
                <a16:creationId xmlns:a16="http://schemas.microsoft.com/office/drawing/2014/main" id="{345BEA67-92F1-559C-982E-C87FDD6545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C4B51-32AB-CDF1-D54B-2C8FDDA3409A}"/>
              </a:ext>
            </a:extLst>
          </p:cNvPr>
          <p:cNvSpPr>
            <a:spLocks noGrp="1"/>
          </p:cNvSpPr>
          <p:nvPr>
            <p:ph type="sldNum" sz="quarter" idx="12"/>
          </p:nvPr>
        </p:nvSpPr>
        <p:spPr/>
        <p:txBody>
          <a:bodyPr/>
          <a:lstStyle/>
          <a:p>
            <a:fld id="{414B8D76-D688-42FE-A356-9367A01EAD88}" type="slidenum">
              <a:rPr lang="en-US" smtClean="0"/>
              <a:t>‹#›</a:t>
            </a:fld>
            <a:endParaRPr lang="en-US"/>
          </a:p>
        </p:txBody>
      </p:sp>
    </p:spTree>
    <p:extLst>
      <p:ext uri="{BB962C8B-B14F-4D97-AF65-F5344CB8AC3E}">
        <p14:creationId xmlns:p14="http://schemas.microsoft.com/office/powerpoint/2010/main" val="1993630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FA82-733F-5286-A0D1-8B3C7EA1B39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2DA434B-35DA-7E5A-0B10-ED0B1E0657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ED0C708-4CA1-80F7-6E61-C3E56C41ED82}"/>
              </a:ext>
            </a:extLst>
          </p:cNvPr>
          <p:cNvSpPr>
            <a:spLocks noGrp="1"/>
          </p:cNvSpPr>
          <p:nvPr>
            <p:ph type="dt" sz="half" idx="10"/>
          </p:nvPr>
        </p:nvSpPr>
        <p:spPr/>
        <p:txBody>
          <a:bodyPr/>
          <a:lstStyle/>
          <a:p>
            <a:fld id="{E075B85C-2CEB-4EE2-B882-11F2A6EA469C}" type="datetimeFigureOut">
              <a:rPr lang="en-US" smtClean="0"/>
              <a:t>3/23/2023</a:t>
            </a:fld>
            <a:endParaRPr lang="en-US"/>
          </a:p>
        </p:txBody>
      </p:sp>
      <p:sp>
        <p:nvSpPr>
          <p:cNvPr id="5" name="Footer Placeholder 4">
            <a:extLst>
              <a:ext uri="{FF2B5EF4-FFF2-40B4-BE49-F238E27FC236}">
                <a16:creationId xmlns:a16="http://schemas.microsoft.com/office/drawing/2014/main" id="{4D74E10E-CDBE-8A8E-5BF2-3EC3DBBAEB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13F3E-74E1-5E36-E9D9-6C2F6A20A7DC}"/>
              </a:ext>
            </a:extLst>
          </p:cNvPr>
          <p:cNvSpPr>
            <a:spLocks noGrp="1"/>
          </p:cNvSpPr>
          <p:nvPr>
            <p:ph type="sldNum" sz="quarter" idx="12"/>
          </p:nvPr>
        </p:nvSpPr>
        <p:spPr/>
        <p:txBody>
          <a:bodyPr/>
          <a:lstStyle/>
          <a:p>
            <a:fld id="{414B8D76-D688-42FE-A356-9367A01EAD88}" type="slidenum">
              <a:rPr lang="en-US" smtClean="0"/>
              <a:t>‹#›</a:t>
            </a:fld>
            <a:endParaRPr lang="en-US"/>
          </a:p>
        </p:txBody>
      </p:sp>
    </p:spTree>
    <p:extLst>
      <p:ext uri="{BB962C8B-B14F-4D97-AF65-F5344CB8AC3E}">
        <p14:creationId xmlns:p14="http://schemas.microsoft.com/office/powerpoint/2010/main" val="1076450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76DA-93D2-AF9A-20C2-043A12DD4D3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8B36B7E-3FAD-1115-5FD6-5C08E611BA4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424E2D2-B8FD-C83A-2C66-ECA3A717395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6759C7D-E7A0-E807-7113-16D4BF9E061E}"/>
              </a:ext>
            </a:extLst>
          </p:cNvPr>
          <p:cNvSpPr>
            <a:spLocks noGrp="1"/>
          </p:cNvSpPr>
          <p:nvPr>
            <p:ph type="dt" sz="half" idx="10"/>
          </p:nvPr>
        </p:nvSpPr>
        <p:spPr/>
        <p:txBody>
          <a:bodyPr/>
          <a:lstStyle/>
          <a:p>
            <a:fld id="{E075B85C-2CEB-4EE2-B882-11F2A6EA469C}" type="datetimeFigureOut">
              <a:rPr lang="en-US" smtClean="0"/>
              <a:t>3/23/2023</a:t>
            </a:fld>
            <a:endParaRPr lang="en-US"/>
          </a:p>
        </p:txBody>
      </p:sp>
      <p:sp>
        <p:nvSpPr>
          <p:cNvPr id="6" name="Footer Placeholder 5">
            <a:extLst>
              <a:ext uri="{FF2B5EF4-FFF2-40B4-BE49-F238E27FC236}">
                <a16:creationId xmlns:a16="http://schemas.microsoft.com/office/drawing/2014/main" id="{E91F3590-C829-5353-2BE1-141E927CC4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0F1447-B86E-D6D9-6882-613762539BB5}"/>
              </a:ext>
            </a:extLst>
          </p:cNvPr>
          <p:cNvSpPr>
            <a:spLocks noGrp="1"/>
          </p:cNvSpPr>
          <p:nvPr>
            <p:ph type="sldNum" sz="quarter" idx="12"/>
          </p:nvPr>
        </p:nvSpPr>
        <p:spPr/>
        <p:txBody>
          <a:bodyPr/>
          <a:lstStyle/>
          <a:p>
            <a:fld id="{414B8D76-D688-42FE-A356-9367A01EAD88}" type="slidenum">
              <a:rPr lang="en-US" smtClean="0"/>
              <a:t>‹#›</a:t>
            </a:fld>
            <a:endParaRPr lang="en-US"/>
          </a:p>
        </p:txBody>
      </p:sp>
    </p:spTree>
    <p:extLst>
      <p:ext uri="{BB962C8B-B14F-4D97-AF65-F5344CB8AC3E}">
        <p14:creationId xmlns:p14="http://schemas.microsoft.com/office/powerpoint/2010/main" val="2031022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48AEB-3E68-71D3-118E-CD98C5CE9FA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4F146D4-5373-B32C-AD8F-DCA5630095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9547FA0-2871-2640-1DF3-561ADB06354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B7ADECE-F082-34B7-AEB2-718700544F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CC0F169-C2E5-07BE-170B-A8DA674AA74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1942BBC-E3A5-29BB-02C8-CC98FD9B6484}"/>
              </a:ext>
            </a:extLst>
          </p:cNvPr>
          <p:cNvSpPr>
            <a:spLocks noGrp="1"/>
          </p:cNvSpPr>
          <p:nvPr>
            <p:ph type="dt" sz="half" idx="10"/>
          </p:nvPr>
        </p:nvSpPr>
        <p:spPr/>
        <p:txBody>
          <a:bodyPr/>
          <a:lstStyle/>
          <a:p>
            <a:fld id="{E075B85C-2CEB-4EE2-B882-11F2A6EA469C}" type="datetimeFigureOut">
              <a:rPr lang="en-US" smtClean="0"/>
              <a:t>3/23/2023</a:t>
            </a:fld>
            <a:endParaRPr lang="en-US"/>
          </a:p>
        </p:txBody>
      </p:sp>
      <p:sp>
        <p:nvSpPr>
          <p:cNvPr id="8" name="Footer Placeholder 7">
            <a:extLst>
              <a:ext uri="{FF2B5EF4-FFF2-40B4-BE49-F238E27FC236}">
                <a16:creationId xmlns:a16="http://schemas.microsoft.com/office/drawing/2014/main" id="{8A61E36C-5AC1-FD91-FF59-E4558EC72A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882233-F3AB-C6EC-A1DA-160B7FA8C7FF}"/>
              </a:ext>
            </a:extLst>
          </p:cNvPr>
          <p:cNvSpPr>
            <a:spLocks noGrp="1"/>
          </p:cNvSpPr>
          <p:nvPr>
            <p:ph type="sldNum" sz="quarter" idx="12"/>
          </p:nvPr>
        </p:nvSpPr>
        <p:spPr/>
        <p:txBody>
          <a:bodyPr/>
          <a:lstStyle/>
          <a:p>
            <a:fld id="{414B8D76-D688-42FE-A356-9367A01EAD88}" type="slidenum">
              <a:rPr lang="en-US" smtClean="0"/>
              <a:t>‹#›</a:t>
            </a:fld>
            <a:endParaRPr lang="en-US"/>
          </a:p>
        </p:txBody>
      </p:sp>
    </p:spTree>
    <p:extLst>
      <p:ext uri="{BB962C8B-B14F-4D97-AF65-F5344CB8AC3E}">
        <p14:creationId xmlns:p14="http://schemas.microsoft.com/office/powerpoint/2010/main" val="1259815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F789-2866-6FA2-EFA2-DD0582D28CE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3B7C8C0-3D80-9C75-71ED-85E4DD452896}"/>
              </a:ext>
            </a:extLst>
          </p:cNvPr>
          <p:cNvSpPr>
            <a:spLocks noGrp="1"/>
          </p:cNvSpPr>
          <p:nvPr>
            <p:ph type="dt" sz="half" idx="10"/>
          </p:nvPr>
        </p:nvSpPr>
        <p:spPr/>
        <p:txBody>
          <a:bodyPr/>
          <a:lstStyle/>
          <a:p>
            <a:fld id="{E075B85C-2CEB-4EE2-B882-11F2A6EA469C}" type="datetimeFigureOut">
              <a:rPr lang="en-US" smtClean="0"/>
              <a:t>3/23/2023</a:t>
            </a:fld>
            <a:endParaRPr lang="en-US"/>
          </a:p>
        </p:txBody>
      </p:sp>
      <p:sp>
        <p:nvSpPr>
          <p:cNvPr id="4" name="Footer Placeholder 3">
            <a:extLst>
              <a:ext uri="{FF2B5EF4-FFF2-40B4-BE49-F238E27FC236}">
                <a16:creationId xmlns:a16="http://schemas.microsoft.com/office/drawing/2014/main" id="{A0B82861-F6BD-0ADC-C546-EF008D07C0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225841-94C4-B61C-8D90-B0349F07DB54}"/>
              </a:ext>
            </a:extLst>
          </p:cNvPr>
          <p:cNvSpPr>
            <a:spLocks noGrp="1"/>
          </p:cNvSpPr>
          <p:nvPr>
            <p:ph type="sldNum" sz="quarter" idx="12"/>
          </p:nvPr>
        </p:nvSpPr>
        <p:spPr/>
        <p:txBody>
          <a:bodyPr/>
          <a:lstStyle/>
          <a:p>
            <a:fld id="{414B8D76-D688-42FE-A356-9367A01EAD88}" type="slidenum">
              <a:rPr lang="en-US" smtClean="0"/>
              <a:t>‹#›</a:t>
            </a:fld>
            <a:endParaRPr lang="en-US"/>
          </a:p>
        </p:txBody>
      </p:sp>
    </p:spTree>
    <p:extLst>
      <p:ext uri="{BB962C8B-B14F-4D97-AF65-F5344CB8AC3E}">
        <p14:creationId xmlns:p14="http://schemas.microsoft.com/office/powerpoint/2010/main" val="704887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4265B-B008-7BFA-633A-0D08E5DED772}"/>
              </a:ext>
            </a:extLst>
          </p:cNvPr>
          <p:cNvSpPr>
            <a:spLocks noGrp="1"/>
          </p:cNvSpPr>
          <p:nvPr>
            <p:ph type="dt" sz="half" idx="10"/>
          </p:nvPr>
        </p:nvSpPr>
        <p:spPr/>
        <p:txBody>
          <a:bodyPr/>
          <a:lstStyle/>
          <a:p>
            <a:fld id="{E075B85C-2CEB-4EE2-B882-11F2A6EA469C}" type="datetimeFigureOut">
              <a:rPr lang="en-US" smtClean="0"/>
              <a:t>3/23/2023</a:t>
            </a:fld>
            <a:endParaRPr lang="en-US"/>
          </a:p>
        </p:txBody>
      </p:sp>
      <p:sp>
        <p:nvSpPr>
          <p:cNvPr id="3" name="Footer Placeholder 2">
            <a:extLst>
              <a:ext uri="{FF2B5EF4-FFF2-40B4-BE49-F238E27FC236}">
                <a16:creationId xmlns:a16="http://schemas.microsoft.com/office/drawing/2014/main" id="{CE2E69AE-537B-3B09-CC90-1FC305FFB0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AD511D-BAAD-600E-8ACC-FB5C8720CB14}"/>
              </a:ext>
            </a:extLst>
          </p:cNvPr>
          <p:cNvSpPr>
            <a:spLocks noGrp="1"/>
          </p:cNvSpPr>
          <p:nvPr>
            <p:ph type="sldNum" sz="quarter" idx="12"/>
          </p:nvPr>
        </p:nvSpPr>
        <p:spPr/>
        <p:txBody>
          <a:bodyPr/>
          <a:lstStyle/>
          <a:p>
            <a:fld id="{414B8D76-D688-42FE-A356-9367A01EAD88}" type="slidenum">
              <a:rPr lang="en-US" smtClean="0"/>
              <a:t>‹#›</a:t>
            </a:fld>
            <a:endParaRPr lang="en-US"/>
          </a:p>
        </p:txBody>
      </p:sp>
    </p:spTree>
    <p:extLst>
      <p:ext uri="{BB962C8B-B14F-4D97-AF65-F5344CB8AC3E}">
        <p14:creationId xmlns:p14="http://schemas.microsoft.com/office/powerpoint/2010/main" val="107497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B1EEA-0C92-C34D-F8FC-124F8812542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6EC097B-6ADB-586B-683C-7D78F919D4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F7F9238-204E-A199-1386-E85E2DE91B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0844F7F-B7DE-39BE-28C0-72CF6AA8650A}"/>
              </a:ext>
            </a:extLst>
          </p:cNvPr>
          <p:cNvSpPr>
            <a:spLocks noGrp="1"/>
          </p:cNvSpPr>
          <p:nvPr>
            <p:ph type="dt" sz="half" idx="10"/>
          </p:nvPr>
        </p:nvSpPr>
        <p:spPr/>
        <p:txBody>
          <a:bodyPr/>
          <a:lstStyle/>
          <a:p>
            <a:fld id="{E075B85C-2CEB-4EE2-B882-11F2A6EA469C}" type="datetimeFigureOut">
              <a:rPr lang="en-US" smtClean="0"/>
              <a:t>3/23/2023</a:t>
            </a:fld>
            <a:endParaRPr lang="en-US"/>
          </a:p>
        </p:txBody>
      </p:sp>
      <p:sp>
        <p:nvSpPr>
          <p:cNvPr id="6" name="Footer Placeholder 5">
            <a:extLst>
              <a:ext uri="{FF2B5EF4-FFF2-40B4-BE49-F238E27FC236}">
                <a16:creationId xmlns:a16="http://schemas.microsoft.com/office/drawing/2014/main" id="{A0A71DC4-1C5D-A3D3-B2B7-4BF487651C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075A3-B0C2-7BFA-110E-4ADF762B4AFB}"/>
              </a:ext>
            </a:extLst>
          </p:cNvPr>
          <p:cNvSpPr>
            <a:spLocks noGrp="1"/>
          </p:cNvSpPr>
          <p:nvPr>
            <p:ph type="sldNum" sz="quarter" idx="12"/>
          </p:nvPr>
        </p:nvSpPr>
        <p:spPr/>
        <p:txBody>
          <a:bodyPr/>
          <a:lstStyle/>
          <a:p>
            <a:fld id="{414B8D76-D688-42FE-A356-9367A01EAD88}" type="slidenum">
              <a:rPr lang="en-US" smtClean="0"/>
              <a:t>‹#›</a:t>
            </a:fld>
            <a:endParaRPr lang="en-US"/>
          </a:p>
        </p:txBody>
      </p:sp>
    </p:spTree>
    <p:extLst>
      <p:ext uri="{BB962C8B-B14F-4D97-AF65-F5344CB8AC3E}">
        <p14:creationId xmlns:p14="http://schemas.microsoft.com/office/powerpoint/2010/main" val="1976388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61E3-36EF-3BCF-2373-8A7E8A10BB6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AC9D67A-6CB0-97CF-01B3-6CA2512519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AD6A7A-4D07-173D-BD88-860CCE648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B978ED3-4D68-41BE-D8DE-DCC08E23DDC1}"/>
              </a:ext>
            </a:extLst>
          </p:cNvPr>
          <p:cNvSpPr>
            <a:spLocks noGrp="1"/>
          </p:cNvSpPr>
          <p:nvPr>
            <p:ph type="dt" sz="half" idx="10"/>
          </p:nvPr>
        </p:nvSpPr>
        <p:spPr/>
        <p:txBody>
          <a:bodyPr/>
          <a:lstStyle/>
          <a:p>
            <a:fld id="{E075B85C-2CEB-4EE2-B882-11F2A6EA469C}" type="datetimeFigureOut">
              <a:rPr lang="en-US" smtClean="0"/>
              <a:t>3/23/2023</a:t>
            </a:fld>
            <a:endParaRPr lang="en-US"/>
          </a:p>
        </p:txBody>
      </p:sp>
      <p:sp>
        <p:nvSpPr>
          <p:cNvPr id="6" name="Footer Placeholder 5">
            <a:extLst>
              <a:ext uri="{FF2B5EF4-FFF2-40B4-BE49-F238E27FC236}">
                <a16:creationId xmlns:a16="http://schemas.microsoft.com/office/drawing/2014/main" id="{53B173AE-3CCB-FD6C-0222-68D8949665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98D3B8-19CC-15E5-26DA-A140B9518ADE}"/>
              </a:ext>
            </a:extLst>
          </p:cNvPr>
          <p:cNvSpPr>
            <a:spLocks noGrp="1"/>
          </p:cNvSpPr>
          <p:nvPr>
            <p:ph type="sldNum" sz="quarter" idx="12"/>
          </p:nvPr>
        </p:nvSpPr>
        <p:spPr/>
        <p:txBody>
          <a:bodyPr/>
          <a:lstStyle/>
          <a:p>
            <a:fld id="{414B8D76-D688-42FE-A356-9367A01EAD88}" type="slidenum">
              <a:rPr lang="en-US" smtClean="0"/>
              <a:t>‹#›</a:t>
            </a:fld>
            <a:endParaRPr lang="en-US"/>
          </a:p>
        </p:txBody>
      </p:sp>
    </p:spTree>
    <p:extLst>
      <p:ext uri="{BB962C8B-B14F-4D97-AF65-F5344CB8AC3E}">
        <p14:creationId xmlns:p14="http://schemas.microsoft.com/office/powerpoint/2010/main" val="1162694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40D80B-583C-ECE8-9575-3F2C8ADF9E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F18D540-0D0B-C476-2D57-6114CE1F7B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E99F8AD-11D5-17B4-4966-82E0BEFBD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75B85C-2CEB-4EE2-B882-11F2A6EA469C}" type="datetimeFigureOut">
              <a:rPr lang="en-US" smtClean="0"/>
              <a:t>3/23/2023</a:t>
            </a:fld>
            <a:endParaRPr lang="en-US"/>
          </a:p>
        </p:txBody>
      </p:sp>
      <p:sp>
        <p:nvSpPr>
          <p:cNvPr id="5" name="Footer Placeholder 4">
            <a:extLst>
              <a:ext uri="{FF2B5EF4-FFF2-40B4-BE49-F238E27FC236}">
                <a16:creationId xmlns:a16="http://schemas.microsoft.com/office/drawing/2014/main" id="{918C4C46-1017-5F92-0E8D-C0AEB315BE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DD25EB-8BC5-3D36-0206-E80F6C8754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B8D76-D688-42FE-A356-9367A01EAD88}" type="slidenum">
              <a:rPr lang="en-US" smtClean="0"/>
              <a:t>‹#›</a:t>
            </a:fld>
            <a:endParaRPr lang="en-US"/>
          </a:p>
        </p:txBody>
      </p:sp>
    </p:spTree>
    <p:extLst>
      <p:ext uri="{BB962C8B-B14F-4D97-AF65-F5344CB8AC3E}">
        <p14:creationId xmlns:p14="http://schemas.microsoft.com/office/powerpoint/2010/main" val="74310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4CAD91B-1F6D-FDCC-5A81-107ACB4A1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02DD2442-4E98-495E-9247-21EEF5F8456F}"/>
              </a:ext>
            </a:extLst>
          </p:cNvPr>
          <p:cNvSpPr/>
          <p:nvPr/>
        </p:nvSpPr>
        <p:spPr>
          <a:xfrm>
            <a:off x="1" y="1609725"/>
            <a:ext cx="12191999" cy="3638550"/>
          </a:xfrm>
          <a:prstGeom prst="rect">
            <a:avLst/>
          </a:prstGeom>
          <a:solidFill>
            <a:srgbClr val="126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F827D0D-DFCA-4D13-B101-FFC644B33B23}"/>
              </a:ext>
            </a:extLst>
          </p:cNvPr>
          <p:cNvSpPr txBox="1"/>
          <p:nvPr/>
        </p:nvSpPr>
        <p:spPr>
          <a:xfrm>
            <a:off x="2381527" y="1609726"/>
            <a:ext cx="7268500" cy="3200876"/>
          </a:xfrm>
          <a:prstGeom prst="rect">
            <a:avLst/>
          </a:prstGeom>
          <a:noFill/>
        </p:spPr>
        <p:txBody>
          <a:bodyPr wrap="square" rtlCol="0">
            <a:spAutoFit/>
          </a:bodyPr>
          <a:lstStyle/>
          <a:p>
            <a:pPr algn="ctr"/>
            <a:r>
              <a:rPr lang="en-US" sz="4000" b="1" dirty="0">
                <a:solidFill>
                  <a:schemeClr val="bg1"/>
                </a:solidFill>
              </a:rPr>
              <a:t>NIGERIAN ARTISTE YOUTUBE DATA REPORT</a:t>
            </a:r>
          </a:p>
          <a:p>
            <a:pPr algn="ctr"/>
            <a:r>
              <a:rPr lang="en-US" sz="1400" b="1" dirty="0">
                <a:solidFill>
                  <a:schemeClr val="bg1"/>
                </a:solidFill>
              </a:rPr>
              <a:t>2006 - 2023</a:t>
            </a:r>
            <a:endParaRPr lang="en-US" sz="1400" dirty="0">
              <a:solidFill>
                <a:schemeClr val="bg1"/>
              </a:solidFill>
            </a:endParaRPr>
          </a:p>
          <a:p>
            <a:endParaRPr lang="en-US" dirty="0">
              <a:solidFill>
                <a:schemeClr val="bg1"/>
              </a:solidFill>
            </a:endParaRPr>
          </a:p>
          <a:p>
            <a:endParaRPr lang="en-US" dirty="0">
              <a:solidFill>
                <a:schemeClr val="bg1"/>
              </a:solidFill>
            </a:endParaRPr>
          </a:p>
          <a:p>
            <a:pPr algn="ctr"/>
            <a:r>
              <a:rPr lang="en-US" sz="2400" dirty="0">
                <a:solidFill>
                  <a:schemeClr val="bg1"/>
                </a:solidFill>
              </a:rPr>
              <a:t>PRESENTED BY ENTERTAINMENT TEAM 1</a:t>
            </a:r>
          </a:p>
          <a:p>
            <a:pPr algn="ctr"/>
            <a:endParaRPr lang="en-US" sz="2400" dirty="0">
              <a:solidFill>
                <a:schemeClr val="bg1"/>
              </a:solidFill>
            </a:endParaRPr>
          </a:p>
          <a:p>
            <a:pPr algn="ctr"/>
            <a:r>
              <a:rPr lang="en-US" sz="2400" dirty="0">
                <a:solidFill>
                  <a:schemeClr val="bg1"/>
                </a:solidFill>
              </a:rPr>
              <a:t>MARCH 23, 2023</a:t>
            </a:r>
            <a:endParaRPr lang="en-US" dirty="0"/>
          </a:p>
        </p:txBody>
      </p:sp>
    </p:spTree>
    <p:extLst>
      <p:ext uri="{BB962C8B-B14F-4D97-AF65-F5344CB8AC3E}">
        <p14:creationId xmlns:p14="http://schemas.microsoft.com/office/powerpoint/2010/main" val="2175083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Single Corner Snipped 4">
            <a:extLst>
              <a:ext uri="{FF2B5EF4-FFF2-40B4-BE49-F238E27FC236}">
                <a16:creationId xmlns:a16="http://schemas.microsoft.com/office/drawing/2014/main" id="{922CC011-E17C-B732-B21C-30A1D8982A31}"/>
              </a:ext>
            </a:extLst>
          </p:cNvPr>
          <p:cNvSpPr/>
          <p:nvPr/>
        </p:nvSpPr>
        <p:spPr>
          <a:xfrm>
            <a:off x="0" y="6581770"/>
            <a:ext cx="6381750" cy="276230"/>
          </a:xfrm>
          <a:prstGeom prst="snip1Rect">
            <a:avLst>
              <a:gd name="adj" fmla="val 50000"/>
            </a:avLst>
          </a:prstGeom>
          <a:solidFill>
            <a:srgbClr val="126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3A09E7A-4079-24B7-442C-C5A3617B8E5F}"/>
              </a:ext>
            </a:extLst>
          </p:cNvPr>
          <p:cNvSpPr txBox="1"/>
          <p:nvPr/>
        </p:nvSpPr>
        <p:spPr>
          <a:xfrm>
            <a:off x="190498" y="805370"/>
            <a:ext cx="4314825" cy="523220"/>
          </a:xfrm>
          <a:prstGeom prst="rect">
            <a:avLst/>
          </a:prstGeom>
          <a:noFill/>
        </p:spPr>
        <p:txBody>
          <a:bodyPr wrap="square" rtlCol="0">
            <a:spAutoFit/>
          </a:bodyPr>
          <a:lstStyle/>
          <a:p>
            <a:r>
              <a:rPr lang="en-US" sz="2800" b="1" dirty="0"/>
              <a:t>EXECUTIVE SUMMARY</a:t>
            </a:r>
          </a:p>
        </p:txBody>
      </p:sp>
      <p:sp>
        <p:nvSpPr>
          <p:cNvPr id="7" name="TextBox 6">
            <a:extLst>
              <a:ext uri="{FF2B5EF4-FFF2-40B4-BE49-F238E27FC236}">
                <a16:creationId xmlns:a16="http://schemas.microsoft.com/office/drawing/2014/main" id="{D1B918A0-89C4-F286-1E15-D0FA4A3AB258}"/>
              </a:ext>
            </a:extLst>
          </p:cNvPr>
          <p:cNvSpPr txBox="1"/>
          <p:nvPr/>
        </p:nvSpPr>
        <p:spPr>
          <a:xfrm>
            <a:off x="1019173" y="1371766"/>
            <a:ext cx="4314825" cy="1600438"/>
          </a:xfrm>
          <a:prstGeom prst="rect">
            <a:avLst/>
          </a:prstGeom>
          <a:noFill/>
        </p:spPr>
        <p:txBody>
          <a:bodyPr wrap="square" rtlCol="0">
            <a:spAutoFit/>
          </a:bodyPr>
          <a:lstStyle/>
          <a:p>
            <a:r>
              <a:rPr lang="en-US" sz="1400" dirty="0"/>
              <a:t>The focus of this report is to highlight the performance of Nigerian Artiste on YouTube Platform. The dataset contains data from </a:t>
            </a:r>
            <a:r>
              <a:rPr lang="en-US" sz="1400" b="1" dirty="0"/>
              <a:t>November 2006 – February 2023.</a:t>
            </a:r>
          </a:p>
          <a:p>
            <a:r>
              <a:rPr lang="en-US" sz="1400" dirty="0"/>
              <a:t>The data for this report was already collected by the organizers of this Hackathon.</a:t>
            </a:r>
          </a:p>
          <a:p>
            <a:r>
              <a:rPr lang="en-US" sz="1400" dirty="0"/>
              <a:t>The data was later cleaned, transformed, modelled and used for Analysis and Visualization.</a:t>
            </a:r>
          </a:p>
        </p:txBody>
      </p:sp>
      <p:sp>
        <p:nvSpPr>
          <p:cNvPr id="8" name="TextBox 7">
            <a:extLst>
              <a:ext uri="{FF2B5EF4-FFF2-40B4-BE49-F238E27FC236}">
                <a16:creationId xmlns:a16="http://schemas.microsoft.com/office/drawing/2014/main" id="{10C30CE2-B3C4-2FEB-6478-D83686A8E06D}"/>
              </a:ext>
            </a:extLst>
          </p:cNvPr>
          <p:cNvSpPr txBox="1"/>
          <p:nvPr/>
        </p:nvSpPr>
        <p:spPr>
          <a:xfrm>
            <a:off x="1019173" y="3082605"/>
            <a:ext cx="4314825" cy="1600438"/>
          </a:xfrm>
          <a:prstGeom prst="rect">
            <a:avLst/>
          </a:prstGeom>
          <a:noFill/>
        </p:spPr>
        <p:txBody>
          <a:bodyPr wrap="square" rtlCol="0">
            <a:spAutoFit/>
          </a:bodyPr>
          <a:lstStyle/>
          <a:p>
            <a:r>
              <a:rPr lang="en-US" sz="1400" dirty="0"/>
              <a:t>This report was analyzed using Power BI. Several transformations was done like converting datatypes, cleaning whitespaces, splitting columns etc. Calculations was also carried out to arrive at the key metrics in this report.</a:t>
            </a:r>
          </a:p>
          <a:p>
            <a:r>
              <a:rPr lang="en-US" sz="1400" dirty="0"/>
              <a:t>Some of the calculations include Total Views, Subscribers, No of Artistes etc.</a:t>
            </a:r>
          </a:p>
        </p:txBody>
      </p:sp>
      <p:sp>
        <p:nvSpPr>
          <p:cNvPr id="9" name="TextBox 8">
            <a:extLst>
              <a:ext uri="{FF2B5EF4-FFF2-40B4-BE49-F238E27FC236}">
                <a16:creationId xmlns:a16="http://schemas.microsoft.com/office/drawing/2014/main" id="{2373450D-3B24-B2EB-16C0-74877A59B835}"/>
              </a:ext>
            </a:extLst>
          </p:cNvPr>
          <p:cNvSpPr txBox="1"/>
          <p:nvPr/>
        </p:nvSpPr>
        <p:spPr>
          <a:xfrm>
            <a:off x="1019174" y="4832846"/>
            <a:ext cx="4314825" cy="954107"/>
          </a:xfrm>
          <a:prstGeom prst="rect">
            <a:avLst/>
          </a:prstGeom>
          <a:noFill/>
        </p:spPr>
        <p:txBody>
          <a:bodyPr wrap="square" rtlCol="0">
            <a:spAutoFit/>
          </a:bodyPr>
          <a:lstStyle/>
          <a:p>
            <a:r>
              <a:rPr lang="en-US" sz="1400" dirty="0"/>
              <a:t>The important metrics used in this report include Monthly Trend of Views, Top 10 Artiste by Subscribers, Views, Most Viewed Songs, Relationship between Subscribers and Views, Artistes Information</a:t>
            </a:r>
          </a:p>
        </p:txBody>
      </p:sp>
      <p:sp>
        <p:nvSpPr>
          <p:cNvPr id="10" name="Rectangle 9">
            <a:extLst>
              <a:ext uri="{FF2B5EF4-FFF2-40B4-BE49-F238E27FC236}">
                <a16:creationId xmlns:a16="http://schemas.microsoft.com/office/drawing/2014/main" id="{EC766A78-9036-5C36-5997-A2419B2E9920}"/>
              </a:ext>
            </a:extLst>
          </p:cNvPr>
          <p:cNvSpPr/>
          <p:nvPr/>
        </p:nvSpPr>
        <p:spPr>
          <a:xfrm>
            <a:off x="190498" y="1747077"/>
            <a:ext cx="781050" cy="762000"/>
          </a:xfrm>
          <a:prstGeom prst="rect">
            <a:avLst/>
          </a:prstGeom>
          <a:solidFill>
            <a:srgbClr val="126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62A337D-7279-C006-C861-1E1402EC63DE}"/>
              </a:ext>
            </a:extLst>
          </p:cNvPr>
          <p:cNvSpPr/>
          <p:nvPr/>
        </p:nvSpPr>
        <p:spPr>
          <a:xfrm>
            <a:off x="190498" y="3419266"/>
            <a:ext cx="781050" cy="762000"/>
          </a:xfrm>
          <a:prstGeom prst="rect">
            <a:avLst/>
          </a:prstGeom>
          <a:solidFill>
            <a:srgbClr val="126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F1A064-2FB8-6A71-0238-87BBBB882178}"/>
              </a:ext>
            </a:extLst>
          </p:cNvPr>
          <p:cNvSpPr/>
          <p:nvPr/>
        </p:nvSpPr>
        <p:spPr>
          <a:xfrm>
            <a:off x="190498" y="4940504"/>
            <a:ext cx="781050" cy="762000"/>
          </a:xfrm>
          <a:prstGeom prst="rect">
            <a:avLst/>
          </a:prstGeom>
          <a:solidFill>
            <a:srgbClr val="126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F39055B-BAE7-6F23-AFF3-56310426F706}"/>
              </a:ext>
            </a:extLst>
          </p:cNvPr>
          <p:cNvSpPr txBox="1"/>
          <p:nvPr/>
        </p:nvSpPr>
        <p:spPr>
          <a:xfrm>
            <a:off x="271459" y="1818842"/>
            <a:ext cx="619127" cy="584775"/>
          </a:xfrm>
          <a:prstGeom prst="rect">
            <a:avLst/>
          </a:prstGeom>
          <a:noFill/>
        </p:spPr>
        <p:txBody>
          <a:bodyPr wrap="square" rtlCol="0">
            <a:spAutoFit/>
          </a:bodyPr>
          <a:lstStyle/>
          <a:p>
            <a:r>
              <a:rPr lang="en-US" sz="3200" b="1" dirty="0">
                <a:solidFill>
                  <a:schemeClr val="bg1"/>
                </a:solidFill>
              </a:rPr>
              <a:t>01</a:t>
            </a:r>
          </a:p>
        </p:txBody>
      </p:sp>
      <p:sp>
        <p:nvSpPr>
          <p:cNvPr id="14" name="TextBox 13">
            <a:extLst>
              <a:ext uri="{FF2B5EF4-FFF2-40B4-BE49-F238E27FC236}">
                <a16:creationId xmlns:a16="http://schemas.microsoft.com/office/drawing/2014/main" id="{EB5750B0-3DAD-C0BF-3B8A-88EE100858C4}"/>
              </a:ext>
            </a:extLst>
          </p:cNvPr>
          <p:cNvSpPr txBox="1"/>
          <p:nvPr/>
        </p:nvSpPr>
        <p:spPr>
          <a:xfrm>
            <a:off x="271459" y="3502213"/>
            <a:ext cx="619127" cy="584775"/>
          </a:xfrm>
          <a:prstGeom prst="rect">
            <a:avLst/>
          </a:prstGeom>
          <a:noFill/>
        </p:spPr>
        <p:txBody>
          <a:bodyPr wrap="square" rtlCol="0">
            <a:spAutoFit/>
          </a:bodyPr>
          <a:lstStyle/>
          <a:p>
            <a:r>
              <a:rPr lang="en-US" sz="3200" b="1" dirty="0">
                <a:solidFill>
                  <a:schemeClr val="bg1"/>
                </a:solidFill>
              </a:rPr>
              <a:t>02</a:t>
            </a:r>
          </a:p>
        </p:txBody>
      </p:sp>
      <p:sp>
        <p:nvSpPr>
          <p:cNvPr id="15" name="TextBox 14">
            <a:extLst>
              <a:ext uri="{FF2B5EF4-FFF2-40B4-BE49-F238E27FC236}">
                <a16:creationId xmlns:a16="http://schemas.microsoft.com/office/drawing/2014/main" id="{F89C3F7F-6A93-C00F-5BA7-72B91E78CFB9}"/>
              </a:ext>
            </a:extLst>
          </p:cNvPr>
          <p:cNvSpPr txBox="1"/>
          <p:nvPr/>
        </p:nvSpPr>
        <p:spPr>
          <a:xfrm>
            <a:off x="264313" y="5019591"/>
            <a:ext cx="619127" cy="584775"/>
          </a:xfrm>
          <a:prstGeom prst="rect">
            <a:avLst/>
          </a:prstGeom>
          <a:noFill/>
        </p:spPr>
        <p:txBody>
          <a:bodyPr wrap="square" rtlCol="0">
            <a:spAutoFit/>
          </a:bodyPr>
          <a:lstStyle/>
          <a:p>
            <a:r>
              <a:rPr lang="en-US" sz="3200" b="1" dirty="0">
                <a:solidFill>
                  <a:schemeClr val="bg1"/>
                </a:solidFill>
              </a:rPr>
              <a:t>03</a:t>
            </a:r>
          </a:p>
        </p:txBody>
      </p:sp>
      <p:sp>
        <p:nvSpPr>
          <p:cNvPr id="3" name="Rectangle: Single Corner Snipped 2">
            <a:extLst>
              <a:ext uri="{FF2B5EF4-FFF2-40B4-BE49-F238E27FC236}">
                <a16:creationId xmlns:a16="http://schemas.microsoft.com/office/drawing/2014/main" id="{E6B21D13-118A-EF4D-C2F5-474ADE79AE06}"/>
              </a:ext>
            </a:extLst>
          </p:cNvPr>
          <p:cNvSpPr/>
          <p:nvPr/>
        </p:nvSpPr>
        <p:spPr>
          <a:xfrm rot="10800000">
            <a:off x="5191123" y="-13602"/>
            <a:ext cx="7000877" cy="276230"/>
          </a:xfrm>
          <a:prstGeom prst="snip1Rect">
            <a:avLst>
              <a:gd name="adj" fmla="val 50000"/>
            </a:avLst>
          </a:prstGeom>
          <a:solidFill>
            <a:srgbClr val="126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Graphical user interface&#10;&#10;Description automatically generated">
            <a:extLst>
              <a:ext uri="{FF2B5EF4-FFF2-40B4-BE49-F238E27FC236}">
                <a16:creationId xmlns:a16="http://schemas.microsoft.com/office/drawing/2014/main" id="{70E80E3F-8152-7431-8088-20A2207D97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398" y="0"/>
            <a:ext cx="6858000" cy="6858000"/>
          </a:xfrm>
          <a:prstGeom prst="rect">
            <a:avLst/>
          </a:prstGeom>
        </p:spPr>
      </p:pic>
    </p:spTree>
    <p:extLst>
      <p:ext uri="{BB962C8B-B14F-4D97-AF65-F5344CB8AC3E}">
        <p14:creationId xmlns:p14="http://schemas.microsoft.com/office/powerpoint/2010/main" val="9028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animBg="1"/>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Single Corner Snipped 2">
            <a:extLst>
              <a:ext uri="{FF2B5EF4-FFF2-40B4-BE49-F238E27FC236}">
                <a16:creationId xmlns:a16="http://schemas.microsoft.com/office/drawing/2014/main" id="{E6B21D13-118A-EF4D-C2F5-474ADE79AE06}"/>
              </a:ext>
            </a:extLst>
          </p:cNvPr>
          <p:cNvSpPr/>
          <p:nvPr/>
        </p:nvSpPr>
        <p:spPr>
          <a:xfrm rot="10800000">
            <a:off x="5333999" y="-2"/>
            <a:ext cx="6857997" cy="276226"/>
          </a:xfrm>
          <a:prstGeom prst="snip1Rect">
            <a:avLst>
              <a:gd name="adj" fmla="val 50000"/>
            </a:avLst>
          </a:prstGeom>
          <a:solidFill>
            <a:srgbClr val="126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Single Corner Snipped 4">
            <a:extLst>
              <a:ext uri="{FF2B5EF4-FFF2-40B4-BE49-F238E27FC236}">
                <a16:creationId xmlns:a16="http://schemas.microsoft.com/office/drawing/2014/main" id="{922CC011-E17C-B732-B21C-30A1D8982A31}"/>
              </a:ext>
            </a:extLst>
          </p:cNvPr>
          <p:cNvSpPr/>
          <p:nvPr/>
        </p:nvSpPr>
        <p:spPr>
          <a:xfrm>
            <a:off x="0" y="6599528"/>
            <a:ext cx="6753225" cy="276228"/>
          </a:xfrm>
          <a:prstGeom prst="snip1Rect">
            <a:avLst>
              <a:gd name="adj" fmla="val 50000"/>
            </a:avLst>
          </a:prstGeom>
          <a:solidFill>
            <a:srgbClr val="126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3A09E7A-4079-24B7-442C-C5A3617B8E5F}"/>
              </a:ext>
            </a:extLst>
          </p:cNvPr>
          <p:cNvSpPr txBox="1"/>
          <p:nvPr/>
        </p:nvSpPr>
        <p:spPr>
          <a:xfrm>
            <a:off x="266700" y="805370"/>
            <a:ext cx="4314825" cy="523220"/>
          </a:xfrm>
          <a:prstGeom prst="rect">
            <a:avLst/>
          </a:prstGeom>
          <a:noFill/>
        </p:spPr>
        <p:txBody>
          <a:bodyPr wrap="square" rtlCol="0">
            <a:spAutoFit/>
          </a:bodyPr>
          <a:lstStyle/>
          <a:p>
            <a:r>
              <a:rPr lang="en-US" sz="2800" b="1" dirty="0"/>
              <a:t>KEY FINDINGS</a:t>
            </a:r>
          </a:p>
        </p:txBody>
      </p:sp>
      <p:sp>
        <p:nvSpPr>
          <p:cNvPr id="7" name="TextBox 6">
            <a:extLst>
              <a:ext uri="{FF2B5EF4-FFF2-40B4-BE49-F238E27FC236}">
                <a16:creationId xmlns:a16="http://schemas.microsoft.com/office/drawing/2014/main" id="{D1B918A0-89C4-F286-1E15-D0FA4A3AB258}"/>
              </a:ext>
            </a:extLst>
          </p:cNvPr>
          <p:cNvSpPr txBox="1"/>
          <p:nvPr/>
        </p:nvSpPr>
        <p:spPr>
          <a:xfrm>
            <a:off x="266700" y="1328590"/>
            <a:ext cx="4314825" cy="434086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400" dirty="0"/>
              <a:t>A total number of </a:t>
            </a:r>
            <a:r>
              <a:rPr lang="en-US" sz="1400" b="1" dirty="0"/>
              <a:t>100 Nigerian Artiste </a:t>
            </a:r>
            <a:r>
              <a:rPr lang="en-US" sz="1400" dirty="0"/>
              <a:t>were used for analysis. </a:t>
            </a:r>
            <a:r>
              <a:rPr lang="en-US" sz="1400" b="1" dirty="0"/>
              <a:t>53million subscribers </a:t>
            </a:r>
            <a:r>
              <a:rPr lang="en-US" sz="1400" dirty="0"/>
              <a:t>and </a:t>
            </a:r>
            <a:r>
              <a:rPr lang="en-US" sz="1400" b="1" dirty="0"/>
              <a:t>12billion views </a:t>
            </a:r>
            <a:r>
              <a:rPr lang="en-US" sz="1400" dirty="0"/>
              <a:t>was recorded for the time frame of Analysis</a:t>
            </a:r>
          </a:p>
          <a:p>
            <a:pPr marL="285750" indent="-285750">
              <a:lnSpc>
                <a:spcPct val="200000"/>
              </a:lnSpc>
              <a:buFont typeface="Arial" panose="020B0604020202020204" pitchFamily="34" charset="0"/>
              <a:buChar char="•"/>
            </a:pPr>
            <a:endParaRPr lang="en-US" sz="1400" dirty="0"/>
          </a:p>
          <a:p>
            <a:pPr marL="285750" indent="-285750">
              <a:lnSpc>
                <a:spcPct val="200000"/>
              </a:lnSpc>
              <a:buFont typeface="Arial" panose="020B0604020202020204" pitchFamily="34" charset="0"/>
              <a:buChar char="•"/>
            </a:pPr>
            <a:r>
              <a:rPr lang="en-US" sz="1400" dirty="0"/>
              <a:t>The views has been increasing at a rather slow pace from 2006 and then there was an increase in </a:t>
            </a:r>
            <a:r>
              <a:rPr lang="en-US" sz="1400" b="1" dirty="0"/>
              <a:t>2017</a:t>
            </a:r>
            <a:r>
              <a:rPr lang="en-US" sz="1400" dirty="0"/>
              <a:t> which has the overall views of </a:t>
            </a:r>
            <a:r>
              <a:rPr lang="en-US" sz="1400" b="1" dirty="0"/>
              <a:t>2.17billion</a:t>
            </a:r>
            <a:r>
              <a:rPr lang="en-US" sz="1400" dirty="0"/>
              <a:t> compared to 2020 when the world was on lockdown. </a:t>
            </a:r>
          </a:p>
          <a:p>
            <a:pPr marL="285750" indent="-285750">
              <a:lnSpc>
                <a:spcPct val="200000"/>
              </a:lnSpc>
              <a:buFont typeface="Arial" panose="020B0604020202020204" pitchFamily="34" charset="0"/>
              <a:buChar char="•"/>
            </a:pPr>
            <a:r>
              <a:rPr lang="en-US" sz="1400" dirty="0"/>
              <a:t>After 2019 with another 2.1billion views, there has been a sharp decline in the number of views. </a:t>
            </a:r>
          </a:p>
        </p:txBody>
      </p:sp>
      <p:pic>
        <p:nvPicPr>
          <p:cNvPr id="10" name="Picture 9">
            <a:extLst>
              <a:ext uri="{FF2B5EF4-FFF2-40B4-BE49-F238E27FC236}">
                <a16:creationId xmlns:a16="http://schemas.microsoft.com/office/drawing/2014/main" id="{06CC9F41-94FC-6448-08EF-6261EA04319A}"/>
              </a:ext>
            </a:extLst>
          </p:cNvPr>
          <p:cNvPicPr>
            <a:picLocks noChangeAspect="1"/>
          </p:cNvPicPr>
          <p:nvPr/>
        </p:nvPicPr>
        <p:blipFill>
          <a:blip r:embed="rId2"/>
          <a:stretch>
            <a:fillRect/>
          </a:stretch>
        </p:blipFill>
        <p:spPr>
          <a:xfrm>
            <a:off x="5788175" y="1410752"/>
            <a:ext cx="1609950" cy="657317"/>
          </a:xfrm>
          <a:prstGeom prst="rect">
            <a:avLst/>
          </a:prstGeom>
        </p:spPr>
      </p:pic>
      <p:pic>
        <p:nvPicPr>
          <p:cNvPr id="12" name="Picture 11">
            <a:extLst>
              <a:ext uri="{FF2B5EF4-FFF2-40B4-BE49-F238E27FC236}">
                <a16:creationId xmlns:a16="http://schemas.microsoft.com/office/drawing/2014/main" id="{6B7D1AE8-67D6-6F88-6A69-D0B4FD209206}"/>
              </a:ext>
            </a:extLst>
          </p:cNvPr>
          <p:cNvPicPr>
            <a:picLocks noChangeAspect="1"/>
          </p:cNvPicPr>
          <p:nvPr/>
        </p:nvPicPr>
        <p:blipFill>
          <a:blip r:embed="rId3"/>
          <a:stretch>
            <a:fillRect/>
          </a:stretch>
        </p:blipFill>
        <p:spPr>
          <a:xfrm>
            <a:off x="7821817" y="1410752"/>
            <a:ext cx="1438476" cy="685896"/>
          </a:xfrm>
          <a:prstGeom prst="rect">
            <a:avLst/>
          </a:prstGeom>
        </p:spPr>
      </p:pic>
      <p:pic>
        <p:nvPicPr>
          <p:cNvPr id="16" name="Picture 15">
            <a:extLst>
              <a:ext uri="{FF2B5EF4-FFF2-40B4-BE49-F238E27FC236}">
                <a16:creationId xmlns:a16="http://schemas.microsoft.com/office/drawing/2014/main" id="{4258B91A-8A9C-912B-06D9-439036B2AB6D}"/>
              </a:ext>
            </a:extLst>
          </p:cNvPr>
          <p:cNvPicPr>
            <a:picLocks noChangeAspect="1"/>
          </p:cNvPicPr>
          <p:nvPr/>
        </p:nvPicPr>
        <p:blipFill rotWithShape="1">
          <a:blip r:embed="rId4"/>
          <a:srcRect l="2409"/>
          <a:stretch/>
        </p:blipFill>
        <p:spPr>
          <a:xfrm>
            <a:off x="5744243" y="2869604"/>
            <a:ext cx="4155147" cy="2037776"/>
          </a:xfrm>
          <a:prstGeom prst="rect">
            <a:avLst/>
          </a:prstGeom>
        </p:spPr>
      </p:pic>
    </p:spTree>
    <p:extLst>
      <p:ext uri="{BB962C8B-B14F-4D97-AF65-F5344CB8AC3E}">
        <p14:creationId xmlns:p14="http://schemas.microsoft.com/office/powerpoint/2010/main" val="349536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3" end="3"/>
                                            </p:txEl>
                                          </p:spTgt>
                                        </p:tgtEl>
                                        <p:attrNameLst>
                                          <p:attrName>style.visibility</p:attrName>
                                        </p:attrNameLst>
                                      </p:cBhvr>
                                      <p:to>
                                        <p:strVal val="visible"/>
                                      </p:to>
                                    </p:set>
                                    <p:animEffect transition="in" filter="fade">
                                      <p:cBhvr>
                                        <p:cTn id="42" dur="1000"/>
                                        <p:tgtEl>
                                          <p:spTgt spid="7">
                                            <p:txEl>
                                              <p:pRg st="3" end="3"/>
                                            </p:txEl>
                                          </p:spTgt>
                                        </p:tgtEl>
                                      </p:cBhvr>
                                    </p:animEffect>
                                    <p:anim calcmode="lin" valueType="num">
                                      <p:cBhvr>
                                        <p:cTn id="4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Single Corner Snipped 2">
            <a:extLst>
              <a:ext uri="{FF2B5EF4-FFF2-40B4-BE49-F238E27FC236}">
                <a16:creationId xmlns:a16="http://schemas.microsoft.com/office/drawing/2014/main" id="{E6B21D13-118A-EF4D-C2F5-474ADE79AE06}"/>
              </a:ext>
            </a:extLst>
          </p:cNvPr>
          <p:cNvSpPr/>
          <p:nvPr/>
        </p:nvSpPr>
        <p:spPr>
          <a:xfrm rot="10800000">
            <a:off x="5333999" y="-2"/>
            <a:ext cx="6857997" cy="276226"/>
          </a:xfrm>
          <a:prstGeom prst="snip1Rect">
            <a:avLst>
              <a:gd name="adj" fmla="val 50000"/>
            </a:avLst>
          </a:prstGeom>
          <a:solidFill>
            <a:srgbClr val="126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Single Corner Snipped 4">
            <a:extLst>
              <a:ext uri="{FF2B5EF4-FFF2-40B4-BE49-F238E27FC236}">
                <a16:creationId xmlns:a16="http://schemas.microsoft.com/office/drawing/2014/main" id="{922CC011-E17C-B732-B21C-30A1D8982A31}"/>
              </a:ext>
            </a:extLst>
          </p:cNvPr>
          <p:cNvSpPr/>
          <p:nvPr/>
        </p:nvSpPr>
        <p:spPr>
          <a:xfrm>
            <a:off x="0" y="6599528"/>
            <a:ext cx="6753225" cy="276228"/>
          </a:xfrm>
          <a:prstGeom prst="snip1Rect">
            <a:avLst>
              <a:gd name="adj" fmla="val 50000"/>
            </a:avLst>
          </a:prstGeom>
          <a:solidFill>
            <a:srgbClr val="126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3A09E7A-4079-24B7-442C-C5A3617B8E5F}"/>
              </a:ext>
            </a:extLst>
          </p:cNvPr>
          <p:cNvSpPr txBox="1"/>
          <p:nvPr/>
        </p:nvSpPr>
        <p:spPr>
          <a:xfrm>
            <a:off x="266700" y="805370"/>
            <a:ext cx="4314825" cy="523220"/>
          </a:xfrm>
          <a:prstGeom prst="rect">
            <a:avLst/>
          </a:prstGeom>
          <a:noFill/>
        </p:spPr>
        <p:txBody>
          <a:bodyPr wrap="square" rtlCol="0">
            <a:spAutoFit/>
          </a:bodyPr>
          <a:lstStyle/>
          <a:p>
            <a:r>
              <a:rPr lang="en-US" sz="2800" b="1" dirty="0"/>
              <a:t>KEY FINDINGS</a:t>
            </a:r>
          </a:p>
        </p:txBody>
      </p:sp>
      <p:sp>
        <p:nvSpPr>
          <p:cNvPr id="7" name="TextBox 6">
            <a:extLst>
              <a:ext uri="{FF2B5EF4-FFF2-40B4-BE49-F238E27FC236}">
                <a16:creationId xmlns:a16="http://schemas.microsoft.com/office/drawing/2014/main" id="{D1B918A0-89C4-F286-1E15-D0FA4A3AB258}"/>
              </a:ext>
            </a:extLst>
          </p:cNvPr>
          <p:cNvSpPr txBox="1"/>
          <p:nvPr/>
        </p:nvSpPr>
        <p:spPr>
          <a:xfrm>
            <a:off x="266700" y="1328590"/>
            <a:ext cx="4314825" cy="3479094"/>
          </a:xfrm>
          <a:prstGeom prst="rect">
            <a:avLst/>
          </a:prstGeom>
          <a:noFill/>
        </p:spPr>
        <p:txBody>
          <a:bodyPr wrap="square" rtlCol="0">
            <a:spAutoFit/>
          </a:bodyPr>
          <a:lstStyle/>
          <a:p>
            <a:pPr>
              <a:lnSpc>
                <a:spcPct val="200000"/>
              </a:lnSpc>
            </a:pPr>
            <a:endParaRPr lang="en-US" sz="1400" dirty="0"/>
          </a:p>
          <a:p>
            <a:pPr marL="285750" indent="-285750">
              <a:lnSpc>
                <a:spcPct val="200000"/>
              </a:lnSpc>
              <a:buFont typeface="Arial" panose="020B0604020202020204" pitchFamily="34" charset="0"/>
              <a:buChar char="•"/>
            </a:pPr>
            <a:r>
              <a:rPr lang="en-US" sz="1400" dirty="0"/>
              <a:t>The month of </a:t>
            </a:r>
            <a:r>
              <a:rPr lang="en-US" sz="1400" b="1" dirty="0"/>
              <a:t>February </a:t>
            </a:r>
            <a:r>
              <a:rPr lang="en-US" sz="1400" dirty="0"/>
              <a:t>has recorded the highest number of views with a total of </a:t>
            </a:r>
            <a:r>
              <a:rPr lang="en-US" sz="1400" b="1" dirty="0"/>
              <a:t>1.48billion</a:t>
            </a:r>
            <a:r>
              <a:rPr lang="en-US" sz="1400" dirty="0"/>
              <a:t>  and a difference of over 900million from January which recorded the lowest views of 491million</a:t>
            </a:r>
            <a:r>
              <a:rPr lang="en-US" sz="1400" b="1" dirty="0"/>
              <a:t> </a:t>
            </a:r>
            <a:r>
              <a:rPr lang="en-US" sz="1400" dirty="0"/>
              <a:t>views</a:t>
            </a:r>
          </a:p>
          <a:p>
            <a:pPr marL="285750" indent="-285750">
              <a:lnSpc>
                <a:spcPct val="200000"/>
              </a:lnSpc>
              <a:buFont typeface="Arial" panose="020B0604020202020204" pitchFamily="34" charset="0"/>
              <a:buChar char="•"/>
            </a:pPr>
            <a:endParaRPr lang="en-US" sz="1400" dirty="0"/>
          </a:p>
          <a:p>
            <a:pPr marL="285750" indent="-285750">
              <a:lnSpc>
                <a:spcPct val="200000"/>
              </a:lnSpc>
              <a:buFont typeface="Arial" panose="020B0604020202020204" pitchFamily="34" charset="0"/>
              <a:buChar char="•"/>
            </a:pPr>
            <a:r>
              <a:rPr lang="en-US" sz="1400" dirty="0"/>
              <a:t>The songs recorded more views of 90.02%  during weekdays compared to weekends which has 9.98%</a:t>
            </a:r>
          </a:p>
        </p:txBody>
      </p:sp>
      <p:pic>
        <p:nvPicPr>
          <p:cNvPr id="14" name="Picture 13">
            <a:extLst>
              <a:ext uri="{FF2B5EF4-FFF2-40B4-BE49-F238E27FC236}">
                <a16:creationId xmlns:a16="http://schemas.microsoft.com/office/drawing/2014/main" id="{EF4375AF-014F-BA2D-A2BA-1E28384C4B28}"/>
              </a:ext>
            </a:extLst>
          </p:cNvPr>
          <p:cNvPicPr>
            <a:picLocks noChangeAspect="1"/>
          </p:cNvPicPr>
          <p:nvPr/>
        </p:nvPicPr>
        <p:blipFill rotWithShape="1">
          <a:blip r:embed="rId2"/>
          <a:srcRect l="1861"/>
          <a:stretch/>
        </p:blipFill>
        <p:spPr>
          <a:xfrm>
            <a:off x="5779296" y="1057230"/>
            <a:ext cx="3870235" cy="2032200"/>
          </a:xfrm>
          <a:prstGeom prst="rect">
            <a:avLst/>
          </a:prstGeom>
        </p:spPr>
      </p:pic>
      <p:pic>
        <p:nvPicPr>
          <p:cNvPr id="4" name="Picture 3">
            <a:extLst>
              <a:ext uri="{FF2B5EF4-FFF2-40B4-BE49-F238E27FC236}">
                <a16:creationId xmlns:a16="http://schemas.microsoft.com/office/drawing/2014/main" id="{0B7062BC-DAEB-41A1-39C1-D0A7A72C34BB}"/>
              </a:ext>
            </a:extLst>
          </p:cNvPr>
          <p:cNvPicPr>
            <a:picLocks noChangeAspect="1"/>
          </p:cNvPicPr>
          <p:nvPr/>
        </p:nvPicPr>
        <p:blipFill>
          <a:blip r:embed="rId3"/>
          <a:stretch>
            <a:fillRect/>
          </a:stretch>
        </p:blipFill>
        <p:spPr>
          <a:xfrm>
            <a:off x="6588962" y="3186840"/>
            <a:ext cx="2510650" cy="3004316"/>
          </a:xfrm>
          <a:prstGeom prst="rect">
            <a:avLst/>
          </a:prstGeom>
        </p:spPr>
      </p:pic>
    </p:spTree>
    <p:extLst>
      <p:ext uri="{BB962C8B-B14F-4D97-AF65-F5344CB8AC3E}">
        <p14:creationId xmlns:p14="http://schemas.microsoft.com/office/powerpoint/2010/main" val="162895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1000"/>
                                        <p:tgtEl>
                                          <p:spTgt spid="7">
                                            <p:txEl>
                                              <p:pRg st="3" end="3"/>
                                            </p:txEl>
                                          </p:spTgt>
                                        </p:tgtEl>
                                      </p:cBhvr>
                                    </p:animEffect>
                                    <p:anim calcmode="lin" valueType="num">
                                      <p:cBhvr>
                                        <p:cTn id="2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Single Corner Snipped 2">
            <a:extLst>
              <a:ext uri="{FF2B5EF4-FFF2-40B4-BE49-F238E27FC236}">
                <a16:creationId xmlns:a16="http://schemas.microsoft.com/office/drawing/2014/main" id="{E6B21D13-118A-EF4D-C2F5-474ADE79AE06}"/>
              </a:ext>
            </a:extLst>
          </p:cNvPr>
          <p:cNvSpPr/>
          <p:nvPr/>
        </p:nvSpPr>
        <p:spPr>
          <a:xfrm rot="10800000">
            <a:off x="5333999" y="-2"/>
            <a:ext cx="6857997" cy="276226"/>
          </a:xfrm>
          <a:prstGeom prst="snip1Rect">
            <a:avLst>
              <a:gd name="adj" fmla="val 50000"/>
            </a:avLst>
          </a:prstGeom>
          <a:solidFill>
            <a:srgbClr val="126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Single Corner Snipped 4">
            <a:extLst>
              <a:ext uri="{FF2B5EF4-FFF2-40B4-BE49-F238E27FC236}">
                <a16:creationId xmlns:a16="http://schemas.microsoft.com/office/drawing/2014/main" id="{922CC011-E17C-B732-B21C-30A1D8982A31}"/>
              </a:ext>
            </a:extLst>
          </p:cNvPr>
          <p:cNvSpPr/>
          <p:nvPr/>
        </p:nvSpPr>
        <p:spPr>
          <a:xfrm>
            <a:off x="0" y="6581772"/>
            <a:ext cx="6753225" cy="276228"/>
          </a:xfrm>
          <a:prstGeom prst="snip1Rect">
            <a:avLst>
              <a:gd name="adj" fmla="val 50000"/>
            </a:avLst>
          </a:prstGeom>
          <a:solidFill>
            <a:srgbClr val="126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3A09E7A-4079-24B7-442C-C5A3617B8E5F}"/>
              </a:ext>
            </a:extLst>
          </p:cNvPr>
          <p:cNvSpPr txBox="1"/>
          <p:nvPr/>
        </p:nvSpPr>
        <p:spPr>
          <a:xfrm>
            <a:off x="371475" y="805370"/>
            <a:ext cx="4314825" cy="523220"/>
          </a:xfrm>
          <a:prstGeom prst="rect">
            <a:avLst/>
          </a:prstGeom>
          <a:noFill/>
        </p:spPr>
        <p:txBody>
          <a:bodyPr wrap="square" rtlCol="0">
            <a:spAutoFit/>
          </a:bodyPr>
          <a:lstStyle/>
          <a:p>
            <a:r>
              <a:rPr lang="en-US" sz="2800" b="1" dirty="0"/>
              <a:t>KEY FINDINGS</a:t>
            </a:r>
          </a:p>
        </p:txBody>
      </p:sp>
      <p:sp>
        <p:nvSpPr>
          <p:cNvPr id="7" name="TextBox 6">
            <a:extLst>
              <a:ext uri="{FF2B5EF4-FFF2-40B4-BE49-F238E27FC236}">
                <a16:creationId xmlns:a16="http://schemas.microsoft.com/office/drawing/2014/main" id="{D1B918A0-89C4-F286-1E15-D0FA4A3AB258}"/>
              </a:ext>
            </a:extLst>
          </p:cNvPr>
          <p:cNvSpPr txBox="1"/>
          <p:nvPr/>
        </p:nvSpPr>
        <p:spPr>
          <a:xfrm>
            <a:off x="371475" y="1280874"/>
            <a:ext cx="4314825" cy="434086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400" b="1" dirty="0"/>
              <a:t>Davido</a:t>
            </a:r>
            <a:r>
              <a:rPr lang="en-US" sz="1400" dirty="0"/>
              <a:t> is the artiste with the highest views of </a:t>
            </a:r>
            <a:r>
              <a:rPr lang="en-US" sz="1400" b="1" dirty="0"/>
              <a:t>1.2billion</a:t>
            </a:r>
            <a:r>
              <a:rPr lang="en-US" sz="1400" dirty="0"/>
              <a:t> followed by Psquare with over 1billion. Burna boy, Flavour and Wizkid are third, fourth and fifth respectively.</a:t>
            </a:r>
          </a:p>
          <a:p>
            <a:pPr marL="285750" indent="-285750">
              <a:lnSpc>
                <a:spcPct val="200000"/>
              </a:lnSpc>
              <a:buFont typeface="Arial" panose="020B0604020202020204" pitchFamily="34" charset="0"/>
              <a:buChar char="•"/>
            </a:pPr>
            <a:r>
              <a:rPr lang="en-US" sz="1400" dirty="0"/>
              <a:t>Davido had a total of more than 537million views in 2017 which is 26% out of the total views for 2017.</a:t>
            </a:r>
          </a:p>
          <a:p>
            <a:pPr marL="285750" indent="-285750">
              <a:lnSpc>
                <a:spcPct val="200000"/>
              </a:lnSpc>
              <a:buFont typeface="Arial" panose="020B0604020202020204" pitchFamily="34" charset="0"/>
              <a:buChar char="•"/>
            </a:pPr>
            <a:endParaRPr lang="en-US" sz="1400" dirty="0"/>
          </a:p>
          <a:p>
            <a:pPr marL="285750" indent="-285750">
              <a:lnSpc>
                <a:spcPct val="200000"/>
              </a:lnSpc>
              <a:buFont typeface="Arial" panose="020B0604020202020204" pitchFamily="34" charset="0"/>
              <a:buChar char="•"/>
            </a:pPr>
            <a:r>
              <a:rPr lang="en-US" sz="1400" dirty="0"/>
              <a:t>There is a linear and positive relationship between subscribers and views .</a:t>
            </a:r>
          </a:p>
          <a:p>
            <a:pPr>
              <a:lnSpc>
                <a:spcPct val="200000"/>
              </a:lnSpc>
            </a:pPr>
            <a:endParaRPr lang="en-US" sz="1400" dirty="0"/>
          </a:p>
        </p:txBody>
      </p:sp>
      <p:pic>
        <p:nvPicPr>
          <p:cNvPr id="8" name="Picture 7">
            <a:extLst>
              <a:ext uri="{FF2B5EF4-FFF2-40B4-BE49-F238E27FC236}">
                <a16:creationId xmlns:a16="http://schemas.microsoft.com/office/drawing/2014/main" id="{FD28CA08-FCBE-3D96-2797-D5E7A137DE0C}"/>
              </a:ext>
            </a:extLst>
          </p:cNvPr>
          <p:cNvPicPr>
            <a:picLocks noChangeAspect="1"/>
          </p:cNvPicPr>
          <p:nvPr/>
        </p:nvPicPr>
        <p:blipFill rotWithShape="1">
          <a:blip r:embed="rId2"/>
          <a:srcRect l="12373" t="1995" r="2396" b="10163"/>
          <a:stretch/>
        </p:blipFill>
        <p:spPr>
          <a:xfrm>
            <a:off x="6383047" y="620477"/>
            <a:ext cx="2858608" cy="2631641"/>
          </a:xfrm>
          <a:prstGeom prst="rect">
            <a:avLst/>
          </a:prstGeom>
        </p:spPr>
      </p:pic>
      <p:pic>
        <p:nvPicPr>
          <p:cNvPr id="10" name="Picture 9">
            <a:extLst>
              <a:ext uri="{FF2B5EF4-FFF2-40B4-BE49-F238E27FC236}">
                <a16:creationId xmlns:a16="http://schemas.microsoft.com/office/drawing/2014/main" id="{D47C11DC-EDE6-8C1E-747E-B2BA3B0B6F91}"/>
              </a:ext>
            </a:extLst>
          </p:cNvPr>
          <p:cNvPicPr>
            <a:picLocks noChangeAspect="1"/>
          </p:cNvPicPr>
          <p:nvPr/>
        </p:nvPicPr>
        <p:blipFill rotWithShape="1">
          <a:blip r:embed="rId3"/>
          <a:srcRect/>
          <a:stretch/>
        </p:blipFill>
        <p:spPr>
          <a:xfrm>
            <a:off x="6383047" y="3429000"/>
            <a:ext cx="2858608" cy="2768471"/>
          </a:xfrm>
          <a:prstGeom prst="rect">
            <a:avLst/>
          </a:prstGeom>
        </p:spPr>
      </p:pic>
    </p:spTree>
    <p:extLst>
      <p:ext uri="{BB962C8B-B14F-4D97-AF65-F5344CB8AC3E}">
        <p14:creationId xmlns:p14="http://schemas.microsoft.com/office/powerpoint/2010/main" val="161057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Single Corner Snipped 2">
            <a:extLst>
              <a:ext uri="{FF2B5EF4-FFF2-40B4-BE49-F238E27FC236}">
                <a16:creationId xmlns:a16="http://schemas.microsoft.com/office/drawing/2014/main" id="{E6B21D13-118A-EF4D-C2F5-474ADE79AE06}"/>
              </a:ext>
            </a:extLst>
          </p:cNvPr>
          <p:cNvSpPr/>
          <p:nvPr/>
        </p:nvSpPr>
        <p:spPr>
          <a:xfrm rot="10800000">
            <a:off x="5333999" y="-2"/>
            <a:ext cx="6857997" cy="276226"/>
          </a:xfrm>
          <a:prstGeom prst="snip1Rect">
            <a:avLst>
              <a:gd name="adj" fmla="val 50000"/>
            </a:avLst>
          </a:prstGeom>
          <a:solidFill>
            <a:srgbClr val="126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Single Corner Snipped 4">
            <a:extLst>
              <a:ext uri="{FF2B5EF4-FFF2-40B4-BE49-F238E27FC236}">
                <a16:creationId xmlns:a16="http://schemas.microsoft.com/office/drawing/2014/main" id="{922CC011-E17C-B732-B21C-30A1D8982A31}"/>
              </a:ext>
            </a:extLst>
          </p:cNvPr>
          <p:cNvSpPr/>
          <p:nvPr/>
        </p:nvSpPr>
        <p:spPr>
          <a:xfrm>
            <a:off x="0" y="6581773"/>
            <a:ext cx="6753225" cy="276228"/>
          </a:xfrm>
          <a:prstGeom prst="snip1Rect">
            <a:avLst>
              <a:gd name="adj" fmla="val 50000"/>
            </a:avLst>
          </a:prstGeom>
          <a:solidFill>
            <a:srgbClr val="126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3A09E7A-4079-24B7-442C-C5A3617B8E5F}"/>
              </a:ext>
            </a:extLst>
          </p:cNvPr>
          <p:cNvSpPr txBox="1"/>
          <p:nvPr/>
        </p:nvSpPr>
        <p:spPr>
          <a:xfrm>
            <a:off x="447675" y="576284"/>
            <a:ext cx="4314825" cy="523220"/>
          </a:xfrm>
          <a:prstGeom prst="rect">
            <a:avLst/>
          </a:prstGeom>
          <a:noFill/>
        </p:spPr>
        <p:txBody>
          <a:bodyPr wrap="square" rtlCol="0">
            <a:spAutoFit/>
          </a:bodyPr>
          <a:lstStyle/>
          <a:p>
            <a:r>
              <a:rPr lang="en-US" sz="2800" b="1" dirty="0"/>
              <a:t>KEY FINDINGS</a:t>
            </a:r>
          </a:p>
        </p:txBody>
      </p:sp>
      <p:sp>
        <p:nvSpPr>
          <p:cNvPr id="7" name="TextBox 6">
            <a:extLst>
              <a:ext uri="{FF2B5EF4-FFF2-40B4-BE49-F238E27FC236}">
                <a16:creationId xmlns:a16="http://schemas.microsoft.com/office/drawing/2014/main" id="{D1B918A0-89C4-F286-1E15-D0FA4A3AB258}"/>
              </a:ext>
            </a:extLst>
          </p:cNvPr>
          <p:cNvSpPr txBox="1"/>
          <p:nvPr/>
        </p:nvSpPr>
        <p:spPr>
          <a:xfrm>
            <a:off x="319367" y="1099504"/>
            <a:ext cx="4314825" cy="434086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400" b="1" dirty="0"/>
              <a:t>Burna boy </a:t>
            </a:r>
            <a:r>
              <a:rPr lang="en-US" sz="1400" dirty="0"/>
              <a:t>has the highest number of subscribers of </a:t>
            </a:r>
            <a:r>
              <a:rPr lang="en-US" sz="1400" b="1" dirty="0"/>
              <a:t>3.68million</a:t>
            </a:r>
            <a:r>
              <a:rPr lang="en-US" sz="1400" dirty="0"/>
              <a:t> while Hot kid has the lowest with 736 subscribers on the streaming platform</a:t>
            </a:r>
            <a:endParaRPr lang="en-US" sz="1400" b="1" dirty="0"/>
          </a:p>
          <a:p>
            <a:pPr marL="285750" indent="-285750">
              <a:lnSpc>
                <a:spcPct val="200000"/>
              </a:lnSpc>
              <a:buFont typeface="Arial" panose="020B0604020202020204" pitchFamily="34" charset="0"/>
              <a:buChar char="•"/>
            </a:pPr>
            <a:endParaRPr lang="en-US" sz="1400" dirty="0"/>
          </a:p>
          <a:p>
            <a:pPr marL="285750" indent="-285750">
              <a:lnSpc>
                <a:spcPct val="200000"/>
              </a:lnSpc>
              <a:buFont typeface="Arial" panose="020B0604020202020204" pitchFamily="34" charset="0"/>
              <a:buChar char="•"/>
            </a:pPr>
            <a:r>
              <a:rPr lang="en-US" sz="1400" dirty="0"/>
              <a:t>The most viewed Nigerian Song is Love nwantiti by </a:t>
            </a:r>
            <a:r>
              <a:rPr lang="en-US" sz="1400" b="1" dirty="0"/>
              <a:t>Ckay </a:t>
            </a:r>
            <a:r>
              <a:rPr lang="en-US" sz="1400" dirty="0"/>
              <a:t>with a total of </a:t>
            </a:r>
            <a:r>
              <a:rPr lang="en-US" sz="1400" b="1" dirty="0"/>
              <a:t>358million views</a:t>
            </a:r>
            <a:r>
              <a:rPr lang="en-US" sz="1400" dirty="0"/>
              <a:t>. The acoustic version of the same song is number 6 on the top 10 chart with shows a high performance of the Nigerian Song amongst others.</a:t>
            </a:r>
          </a:p>
          <a:p>
            <a:pPr marL="285750" indent="-285750">
              <a:lnSpc>
                <a:spcPct val="200000"/>
              </a:lnSpc>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15636F79-5AD5-12BE-B348-5F0CB8BECFE4}"/>
              </a:ext>
            </a:extLst>
          </p:cNvPr>
          <p:cNvPicPr>
            <a:picLocks noChangeAspect="1"/>
          </p:cNvPicPr>
          <p:nvPr/>
        </p:nvPicPr>
        <p:blipFill>
          <a:blip r:embed="rId2"/>
          <a:stretch>
            <a:fillRect/>
          </a:stretch>
        </p:blipFill>
        <p:spPr>
          <a:xfrm>
            <a:off x="6398496" y="602242"/>
            <a:ext cx="3375807" cy="2208075"/>
          </a:xfrm>
          <a:prstGeom prst="rect">
            <a:avLst/>
          </a:prstGeom>
        </p:spPr>
      </p:pic>
      <p:pic>
        <p:nvPicPr>
          <p:cNvPr id="11" name="Picture 10">
            <a:extLst>
              <a:ext uri="{FF2B5EF4-FFF2-40B4-BE49-F238E27FC236}">
                <a16:creationId xmlns:a16="http://schemas.microsoft.com/office/drawing/2014/main" id="{49543C90-7F63-0FC1-0747-DC972A87F7E3}"/>
              </a:ext>
            </a:extLst>
          </p:cNvPr>
          <p:cNvPicPr>
            <a:picLocks noChangeAspect="1"/>
          </p:cNvPicPr>
          <p:nvPr/>
        </p:nvPicPr>
        <p:blipFill rotWithShape="1">
          <a:blip r:embed="rId3"/>
          <a:srcRect t="6406"/>
          <a:stretch/>
        </p:blipFill>
        <p:spPr>
          <a:xfrm>
            <a:off x="6398496" y="2967659"/>
            <a:ext cx="3429086" cy="3220978"/>
          </a:xfrm>
          <a:prstGeom prst="rect">
            <a:avLst/>
          </a:prstGeom>
        </p:spPr>
      </p:pic>
    </p:spTree>
    <p:extLst>
      <p:ext uri="{BB962C8B-B14F-4D97-AF65-F5344CB8AC3E}">
        <p14:creationId xmlns:p14="http://schemas.microsoft.com/office/powerpoint/2010/main" val="19537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1+#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D7AD7A-1EC5-99E2-EE6E-3F549DAA9C2C}"/>
              </a:ext>
            </a:extLst>
          </p:cNvPr>
          <p:cNvSpPr txBox="1"/>
          <p:nvPr/>
        </p:nvSpPr>
        <p:spPr>
          <a:xfrm>
            <a:off x="285750" y="742951"/>
            <a:ext cx="4314825" cy="523220"/>
          </a:xfrm>
          <a:prstGeom prst="rect">
            <a:avLst/>
          </a:prstGeom>
          <a:noFill/>
        </p:spPr>
        <p:txBody>
          <a:bodyPr wrap="square" rtlCol="0">
            <a:spAutoFit/>
          </a:bodyPr>
          <a:lstStyle/>
          <a:p>
            <a:r>
              <a:rPr lang="en-US" sz="2800" b="1" dirty="0"/>
              <a:t>RECOMMENDATION</a:t>
            </a:r>
          </a:p>
        </p:txBody>
      </p:sp>
      <p:sp>
        <p:nvSpPr>
          <p:cNvPr id="3" name="TextBox 2">
            <a:extLst>
              <a:ext uri="{FF2B5EF4-FFF2-40B4-BE49-F238E27FC236}">
                <a16:creationId xmlns:a16="http://schemas.microsoft.com/office/drawing/2014/main" id="{683F1F9C-220E-1E64-820A-A9DE069A2096}"/>
              </a:ext>
            </a:extLst>
          </p:cNvPr>
          <p:cNvSpPr txBox="1"/>
          <p:nvPr/>
        </p:nvSpPr>
        <p:spPr>
          <a:xfrm>
            <a:off x="285749" y="1303617"/>
            <a:ext cx="4314825" cy="477175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400" dirty="0"/>
              <a:t>Since the lockdown and after, lifestyles and habits have changed. Artiste should try and keep up with trends and as well as adopt digital strategy to keep engaging their viewers.</a:t>
            </a:r>
          </a:p>
          <a:p>
            <a:pPr marL="285750" indent="-285750">
              <a:lnSpc>
                <a:spcPct val="200000"/>
              </a:lnSpc>
              <a:buFont typeface="Arial" panose="020B0604020202020204" pitchFamily="34" charset="0"/>
              <a:buChar char="•"/>
            </a:pPr>
            <a:endParaRPr lang="en-US" sz="1400" dirty="0"/>
          </a:p>
          <a:p>
            <a:pPr marL="285750" indent="-285750">
              <a:lnSpc>
                <a:spcPct val="200000"/>
              </a:lnSpc>
              <a:buFont typeface="Arial" panose="020B0604020202020204" pitchFamily="34" charset="0"/>
              <a:buChar char="•"/>
            </a:pPr>
            <a:r>
              <a:rPr lang="en-US" sz="1400" dirty="0"/>
              <a:t>Most times, YouTube consumes a lot of data so most users prefer to watch songs with short videos, clear videography . Other users jump on trending social media platforms to listen to most songs so Artiste should create digital footprints and showcase their music on these apps.</a:t>
            </a:r>
          </a:p>
        </p:txBody>
      </p:sp>
      <p:sp>
        <p:nvSpPr>
          <p:cNvPr id="4" name="Rectangle: Single Corner Snipped 3">
            <a:extLst>
              <a:ext uri="{FF2B5EF4-FFF2-40B4-BE49-F238E27FC236}">
                <a16:creationId xmlns:a16="http://schemas.microsoft.com/office/drawing/2014/main" id="{A68F38A4-A7C7-F778-F046-51EEBE91BC3B}"/>
              </a:ext>
            </a:extLst>
          </p:cNvPr>
          <p:cNvSpPr/>
          <p:nvPr/>
        </p:nvSpPr>
        <p:spPr>
          <a:xfrm rot="10800000">
            <a:off x="5333999" y="-2"/>
            <a:ext cx="6857997" cy="276226"/>
          </a:xfrm>
          <a:prstGeom prst="snip1Rect">
            <a:avLst>
              <a:gd name="adj" fmla="val 50000"/>
            </a:avLst>
          </a:prstGeom>
          <a:solidFill>
            <a:srgbClr val="126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Single Corner Snipped 4">
            <a:extLst>
              <a:ext uri="{FF2B5EF4-FFF2-40B4-BE49-F238E27FC236}">
                <a16:creationId xmlns:a16="http://schemas.microsoft.com/office/drawing/2014/main" id="{1859C12E-8A55-3598-617E-B7F4705B06AD}"/>
              </a:ext>
            </a:extLst>
          </p:cNvPr>
          <p:cNvSpPr/>
          <p:nvPr/>
        </p:nvSpPr>
        <p:spPr>
          <a:xfrm>
            <a:off x="0" y="6581773"/>
            <a:ext cx="6753225" cy="276228"/>
          </a:xfrm>
          <a:prstGeom prst="snip1Rect">
            <a:avLst>
              <a:gd name="adj" fmla="val 50000"/>
            </a:avLst>
          </a:prstGeom>
          <a:solidFill>
            <a:srgbClr val="126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erson standing on a clock&#10;&#10;Description automatically generated with low confidence">
            <a:extLst>
              <a:ext uri="{FF2B5EF4-FFF2-40B4-BE49-F238E27FC236}">
                <a16:creationId xmlns:a16="http://schemas.microsoft.com/office/drawing/2014/main" id="{C03CC3A3-B693-7D71-DF86-268072293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9" y="600075"/>
            <a:ext cx="5791200" cy="5791200"/>
          </a:xfrm>
          <a:prstGeom prst="rect">
            <a:avLst/>
          </a:prstGeom>
        </p:spPr>
      </p:pic>
    </p:spTree>
    <p:extLst>
      <p:ext uri="{BB962C8B-B14F-4D97-AF65-F5344CB8AC3E}">
        <p14:creationId xmlns:p14="http://schemas.microsoft.com/office/powerpoint/2010/main" val="143988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3D188B-681B-B445-6CF6-EB8DC93C1C5B}"/>
              </a:ext>
            </a:extLst>
          </p:cNvPr>
          <p:cNvSpPr txBox="1"/>
          <p:nvPr/>
        </p:nvSpPr>
        <p:spPr>
          <a:xfrm>
            <a:off x="3938587" y="2828835"/>
            <a:ext cx="4314825" cy="1200329"/>
          </a:xfrm>
          <a:prstGeom prst="rect">
            <a:avLst/>
          </a:prstGeom>
          <a:noFill/>
        </p:spPr>
        <p:txBody>
          <a:bodyPr wrap="square" rtlCol="0">
            <a:spAutoFit/>
          </a:bodyPr>
          <a:lstStyle/>
          <a:p>
            <a:pPr algn="ctr"/>
            <a:r>
              <a:rPr lang="en-US" sz="3600" b="1" dirty="0">
                <a:solidFill>
                  <a:srgbClr val="4E2105"/>
                </a:solidFill>
              </a:rPr>
              <a:t>Thank you for Listening</a:t>
            </a:r>
          </a:p>
        </p:txBody>
      </p:sp>
      <p:sp>
        <p:nvSpPr>
          <p:cNvPr id="3" name="Rectangle: Single Corner Snipped 2">
            <a:extLst>
              <a:ext uri="{FF2B5EF4-FFF2-40B4-BE49-F238E27FC236}">
                <a16:creationId xmlns:a16="http://schemas.microsoft.com/office/drawing/2014/main" id="{25E041C2-3E53-4206-F17D-BDD97D2A296A}"/>
              </a:ext>
            </a:extLst>
          </p:cNvPr>
          <p:cNvSpPr/>
          <p:nvPr/>
        </p:nvSpPr>
        <p:spPr>
          <a:xfrm rot="10800000">
            <a:off x="5333999" y="-2"/>
            <a:ext cx="6857997" cy="276226"/>
          </a:xfrm>
          <a:prstGeom prst="snip1Rect">
            <a:avLst>
              <a:gd name="adj" fmla="val 50000"/>
            </a:avLst>
          </a:prstGeom>
          <a:solidFill>
            <a:srgbClr val="126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Single Corner Snipped 3">
            <a:extLst>
              <a:ext uri="{FF2B5EF4-FFF2-40B4-BE49-F238E27FC236}">
                <a16:creationId xmlns:a16="http://schemas.microsoft.com/office/drawing/2014/main" id="{56D9A40E-BE71-945D-70C6-64D60A012B25}"/>
              </a:ext>
            </a:extLst>
          </p:cNvPr>
          <p:cNvSpPr/>
          <p:nvPr/>
        </p:nvSpPr>
        <p:spPr>
          <a:xfrm>
            <a:off x="0" y="6581774"/>
            <a:ext cx="6753225" cy="276228"/>
          </a:xfrm>
          <a:prstGeom prst="snip1Rect">
            <a:avLst>
              <a:gd name="adj" fmla="val 50000"/>
            </a:avLst>
          </a:prstGeom>
          <a:solidFill>
            <a:srgbClr val="126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269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1662</TotalTime>
  <Words>526</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Ruth Nyong</dc:creator>
  <cp:lastModifiedBy>Ruth Nyong</cp:lastModifiedBy>
  <cp:revision>9</cp:revision>
  <dcterms:created xsi:type="dcterms:W3CDTF">2023-03-09T15:28:46Z</dcterms:created>
  <dcterms:modified xsi:type="dcterms:W3CDTF">2023-03-23T20:54:51Z</dcterms:modified>
</cp:coreProperties>
</file>