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57" r:id="rId4"/>
    <p:sldId id="262" r:id="rId5"/>
    <p:sldId id="259" r:id="rId6"/>
    <p:sldId id="258" r:id="rId7"/>
    <p:sldId id="284" r:id="rId8"/>
    <p:sldId id="263" r:id="rId9"/>
    <p:sldId id="264" r:id="rId10"/>
    <p:sldId id="275" r:id="rId11"/>
    <p:sldId id="265" r:id="rId12"/>
    <p:sldId id="269" r:id="rId13"/>
    <p:sldId id="276" r:id="rId14"/>
    <p:sldId id="277" r:id="rId15"/>
    <p:sldId id="268" r:id="rId16"/>
    <p:sldId id="279" r:id="rId17"/>
    <p:sldId id="280" r:id="rId18"/>
    <p:sldId id="267" r:id="rId19"/>
    <p:sldId id="271" r:id="rId20"/>
    <p:sldId id="270" r:id="rId21"/>
    <p:sldId id="278" r:id="rId22"/>
    <p:sldId id="282" r:id="rId23"/>
    <p:sldId id="272" r:id="rId24"/>
    <p:sldId id="281" r:id="rId25"/>
    <p:sldId id="273" r:id="rId26"/>
    <p:sldId id="274" r:id="rId27"/>
    <p:sldId id="286"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2041" autoAdjust="0"/>
  </p:normalViewPr>
  <p:slideViewPr>
    <p:cSldViewPr snapToGrid="0">
      <p:cViewPr varScale="1">
        <p:scale>
          <a:sx n="133" d="100"/>
          <a:sy n="133"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a:p>
            <a:pPr algn="r" rtl="1"/>
            <a:r>
              <a:rPr lang="en-US" dirty="0"/>
              <a:t>RNN</a:t>
            </a:r>
            <a:r>
              <a:rPr lang="he-IL" dirty="0"/>
              <a:t> נוטה לגרום </a:t>
            </a:r>
            <a:r>
              <a:rPr lang="he-IL" dirty="0" err="1"/>
              <a:t>לגרדיאנטים</a:t>
            </a:r>
            <a:r>
              <a:rPr lang="he-IL" dirty="0"/>
              <a:t> להתפוצץ</a:t>
            </a:r>
            <a:r>
              <a:rPr lang="he-IL" baseline="0" dirty="0"/>
              <a:t> או להיעלם יותר מהר מ</a:t>
            </a:r>
            <a:r>
              <a:rPr lang="en-US" baseline="0" dirty="0"/>
              <a:t>CNN</a:t>
            </a:r>
            <a:r>
              <a:rPr lang="he-IL" baseline="0" dirty="0"/>
              <a:t> לכן נעשה שימוש בעוד תוספות בדרך כלל ו</a:t>
            </a:r>
            <a:r>
              <a:rPr lang="en-US" baseline="0" dirty="0"/>
              <a:t>SKIP</a:t>
            </a:r>
            <a:r>
              <a:rPr lang="he-IL" baseline="0" dirty="0"/>
              <a:t>. הסיבה לכך היא שב</a:t>
            </a:r>
            <a:r>
              <a:rPr lang="en-US" baseline="0" dirty="0"/>
              <a:t>RNN</a:t>
            </a:r>
            <a:r>
              <a:rPr lang="he-IL" baseline="0" dirty="0"/>
              <a:t> הפרמטרים משותפים לעומת </a:t>
            </a:r>
            <a:r>
              <a:rPr lang="en-US" baseline="0" dirty="0"/>
              <a:t>CNN</a:t>
            </a:r>
            <a:r>
              <a:rPr lang="he-IL" baseline="0" dirty="0"/>
              <a:t>.</a:t>
            </a:r>
          </a:p>
          <a:p>
            <a:pPr algn="r" rtl="1"/>
            <a:r>
              <a:rPr lang="he-IL" baseline="0" dirty="0"/>
              <a:t>כדי לפתור את בעיית </a:t>
            </a:r>
            <a:r>
              <a:rPr lang="he-IL" baseline="0" dirty="0" err="1"/>
              <a:t>הגרדיאנטים</a:t>
            </a:r>
            <a:r>
              <a:rPr lang="he-IL" baseline="0" dirty="0"/>
              <a:t> הנעלמים יש צורך בלהציג פרמטר חדש שנקרא פרמטר </a:t>
            </a:r>
            <a:r>
              <a:rPr lang="he-IL" baseline="0" dirty="0" err="1"/>
              <a:t>השכחון</a:t>
            </a:r>
            <a:r>
              <a:rPr lang="he-IL" baseline="0" dirty="0"/>
              <a:t> או הזיכרון ואותו נראה ב</a:t>
            </a:r>
            <a:r>
              <a:rPr lang="en-US" baseline="0" dirty="0"/>
              <a:t>LSTM</a:t>
            </a:r>
            <a:r>
              <a:rPr lang="he-IL" baseline="0" dirty="0"/>
              <a:t> למשל.</a:t>
            </a:r>
          </a:p>
          <a:p>
            <a:pPr algn="r" rtl="1"/>
            <a:r>
              <a:rPr lang="he-IL" dirty="0"/>
              <a:t>ב</a:t>
            </a:r>
            <a:r>
              <a:rPr lang="en-US" dirty="0"/>
              <a:t>LSTM</a:t>
            </a:r>
            <a:r>
              <a:rPr lang="he-IL" dirty="0"/>
              <a:t> נחליף כל תא ברשת </a:t>
            </a:r>
            <a:r>
              <a:rPr lang="en-US" dirty="0"/>
              <a:t>RNN</a:t>
            </a:r>
            <a:r>
              <a:rPr lang="he-IL" dirty="0"/>
              <a:t> בתא </a:t>
            </a:r>
            <a:r>
              <a:rPr lang="en-US" dirty="0"/>
              <a:t>LSTM</a:t>
            </a:r>
            <a:r>
              <a:rPr lang="he-IL" dirty="0"/>
              <a:t>.</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נועד</a:t>
            </a:r>
            <a:r>
              <a:rPr lang="he-IL" baseline="0" dirty="0"/>
              <a:t> לפתור את הבעיה שנוצרת ב</a:t>
            </a:r>
            <a:r>
              <a:rPr lang="en-US" baseline="0" dirty="0"/>
              <a:t>RNN</a:t>
            </a:r>
            <a:r>
              <a:rPr lang="he-IL" baseline="0" dirty="0"/>
              <a:t> כאשר </a:t>
            </a:r>
            <a:r>
              <a:rPr lang="he-IL" baseline="0" dirty="0" err="1"/>
              <a:t>הגרדיאנטים</a:t>
            </a:r>
            <a:r>
              <a:rPr lang="he-IL" baseline="0" dirty="0"/>
              <a:t> גדלים מאוד או קטנים מאוד ולכם נעלמים או מתפוצצים וחיזוי משפט למשל לומד יותר מסוף המשפט מאשר תחילת משפט.  שיטה נוספת שמשתמשים בה כתוספת היא קיצוץ </a:t>
            </a:r>
            <a:r>
              <a:rPr lang="he-IL" baseline="0" dirty="0" err="1"/>
              <a:t>גרדיאנטים</a:t>
            </a:r>
            <a:r>
              <a:rPr lang="he-IL" baseline="0" dirty="0"/>
              <a:t>. </a:t>
            </a:r>
          </a:p>
          <a:p>
            <a:pPr algn="r" rtl="1"/>
            <a:r>
              <a:rPr lang="en-US" baseline="0" dirty="0"/>
              <a:t>C</a:t>
            </a:r>
            <a:r>
              <a:rPr lang="he-IL" baseline="0" dirty="0"/>
              <a:t> זה תא הזיכרון הנצבר, הוא צובר את מצב האינפורמציה הנוכחית. התא נכתב, מונגש ונערך על ידי פרמטרים מוגדרים ושערים.</a:t>
            </a:r>
          </a:p>
          <a:p>
            <a:pPr algn="r" rtl="1"/>
            <a:r>
              <a:rPr lang="he-IL" baseline="0" dirty="0"/>
              <a:t>כל פעם שקלט חדש מגיע, התא יצבור את המידע שלו אם שער הקלט </a:t>
            </a:r>
            <a:r>
              <a:rPr lang="en-US" baseline="0" dirty="0"/>
              <a:t>I</a:t>
            </a:r>
            <a:r>
              <a:rPr lang="he-IL" baseline="0" dirty="0"/>
              <a:t> מופעל. בנוסף, המצב הקודם של התא יכול להימחק חלקית אם שער </a:t>
            </a:r>
            <a:r>
              <a:rPr lang="he-IL" baseline="0" dirty="0" err="1"/>
              <a:t>השכחון</a:t>
            </a:r>
            <a:r>
              <a:rPr lang="he-IL" baseline="0" dirty="0"/>
              <a:t> </a:t>
            </a:r>
            <a:r>
              <a:rPr lang="en-US" baseline="0" dirty="0"/>
              <a:t>F</a:t>
            </a:r>
            <a:r>
              <a:rPr lang="he-IL" baseline="0" dirty="0"/>
              <a:t> מופעל. אם השער הנוכחי יעביר מידע הלאה או לא נקבע על ידי שער הפלט </a:t>
            </a:r>
            <a:r>
              <a:rPr lang="en-US" baseline="0" dirty="0"/>
              <a:t>O</a:t>
            </a:r>
            <a:r>
              <a:rPr lang="he-IL" baseline="0" dirty="0"/>
              <a:t>. כלומר</a:t>
            </a:r>
            <a:r>
              <a:rPr lang="en-US" baseline="0" dirty="0"/>
              <a:t>h</a:t>
            </a:r>
            <a:r>
              <a:rPr lang="he-IL" baseline="0" dirty="0"/>
              <a:t> אלו הפרמטרים הסופיים שמועברים </a:t>
            </a:r>
            <a:r>
              <a:rPr lang="he-IL" baseline="0" dirty="0" err="1"/>
              <a:t>ורלוונטים</a:t>
            </a:r>
            <a:r>
              <a:rPr lang="he-IL" baseline="0" dirty="0"/>
              <a:t>. </a:t>
            </a:r>
            <a:r>
              <a:rPr lang="en-US" baseline="0" dirty="0"/>
              <a:t>C</a:t>
            </a:r>
            <a:r>
              <a:rPr lang="he-IL" baseline="0" dirty="0"/>
              <a:t> הוא רק מצב התא. </a:t>
            </a:r>
          </a:p>
          <a:p>
            <a:pPr algn="r" rtl="1"/>
            <a:r>
              <a:rPr lang="he-IL" baseline="0" dirty="0"/>
              <a:t>כעת, עבור תא מסוג </a:t>
            </a:r>
            <a:r>
              <a:rPr lang="he-IL" baseline="0" dirty="0" err="1"/>
              <a:t>קונבולציה</a:t>
            </a:r>
            <a:r>
              <a:rPr lang="he-IL" baseline="0" dirty="0"/>
              <a:t>, ניתן להתייחס גם לפרמטרים המרחביים בכל שכל </a:t>
            </a:r>
            <a:r>
              <a:rPr lang="he-IL" baseline="0" dirty="0" err="1"/>
              <a:t>האינפוטים</a:t>
            </a:r>
            <a:r>
              <a:rPr lang="he-IL" baseline="0" dirty="0"/>
              <a:t>, המצבים, שערים ומצבים חבויים הם בצורת מידע ספקטרלי תלת </a:t>
            </a:r>
            <a:r>
              <a:rPr lang="he-IL" baseline="0" dirty="0" err="1"/>
              <a:t>מימדי</a:t>
            </a:r>
            <a:r>
              <a:rPr lang="he-IL" baseline="0" dirty="0"/>
              <a:t> כך שניתן להתייחס למידע דו </a:t>
            </a:r>
            <a:r>
              <a:rPr lang="he-IL" baseline="0" dirty="0" err="1"/>
              <a:t>מימדי</a:t>
            </a:r>
            <a:r>
              <a:rPr lang="he-IL" baseline="0" dirty="0"/>
              <a:t>.</a:t>
            </a:r>
          </a:p>
          <a:p>
            <a:pPr algn="r" rtl="1"/>
            <a:r>
              <a:rPr lang="he-IL" baseline="0" dirty="0"/>
              <a:t>אתחול השער הוא באפסים.</a:t>
            </a:r>
          </a:p>
          <a:p>
            <a:pPr algn="r" rtl="1"/>
            <a:r>
              <a:rPr lang="he-IL" baseline="0" dirty="0"/>
              <a:t>תפקיד השער הזיכרון הוא להחליט מתי לעדכן ערך</a:t>
            </a:r>
          </a:p>
          <a:p>
            <a:pPr algn="r" rtl="1"/>
            <a:r>
              <a:rPr lang="en-US" baseline="0" dirty="0"/>
              <a:t>Forget gate =f </a:t>
            </a:r>
            <a:r>
              <a:rPr lang="he-IL" baseline="0" dirty="0"/>
              <a:t> שולט באם תא הזיכרון יהפוך ל0 או לא.</a:t>
            </a:r>
          </a:p>
          <a:p>
            <a:pPr algn="r" rtl="1"/>
            <a:r>
              <a:rPr lang="en-US" baseline="0" dirty="0"/>
              <a:t>Update gate=I</a:t>
            </a:r>
            <a:r>
              <a:rPr lang="he-IL" baseline="0" dirty="0"/>
              <a:t> נועד או אינפוט </a:t>
            </a:r>
            <a:r>
              <a:rPr lang="he-IL" baseline="0" dirty="0" err="1"/>
              <a:t>גייט</a:t>
            </a:r>
            <a:r>
              <a:rPr lang="he-IL" baseline="0" dirty="0"/>
              <a:t>, קובע האם יש עדכון או לא.</a:t>
            </a:r>
            <a:endParaRPr lang="en-US" baseline="0" dirty="0"/>
          </a:p>
          <a:p>
            <a:pPr algn="r" rtl="1"/>
            <a:r>
              <a:rPr lang="en-US" baseline="0" dirty="0"/>
              <a:t>Output gate=o</a:t>
            </a:r>
            <a:r>
              <a:rPr lang="he-IL" baseline="0" dirty="0"/>
              <a:t> שולט באם המידע של מצב התא הנוכחי יועבר הלאה או לא.</a:t>
            </a:r>
          </a:p>
          <a:p>
            <a:pPr algn="r" rtl="1"/>
            <a:r>
              <a:rPr lang="he-IL" baseline="0" dirty="0" err="1"/>
              <a:t>הטנגגנט</a:t>
            </a:r>
            <a:r>
              <a:rPr lang="en-US" baseline="0" dirty="0"/>
              <a:t>H</a:t>
            </a:r>
            <a:r>
              <a:rPr lang="he-IL" baseline="0" dirty="0"/>
              <a:t> דואג לפיזור </a:t>
            </a:r>
            <a:r>
              <a:rPr lang="he-IL" baseline="0" dirty="0" err="1"/>
              <a:t>הגרידאנטים</a:t>
            </a:r>
            <a:r>
              <a:rPr lang="he-IL" baseline="0" dirty="0"/>
              <a:t> כדי למנוע פיצוץ או איפוס</a:t>
            </a:r>
            <a:endParaRPr lang="en-US" baseline="0" dirty="0"/>
          </a:p>
          <a:p>
            <a:pPr algn="r" rtl="1"/>
            <a:endParaRPr lang="he-IL" dirty="0"/>
          </a:p>
          <a:p>
            <a:pPr algn="r" rtl="1"/>
            <a:r>
              <a:rPr lang="en-US" dirty="0"/>
              <a:t>h</a:t>
            </a:r>
            <a:r>
              <a:rPr lang="he-IL" baseline="0" dirty="0"/>
              <a:t> זוהי מטריצה של ערכים חבויים שהם בעצם הפלט של תאים קודמים.</a:t>
            </a:r>
          </a:p>
          <a:p>
            <a:pPr algn="r" rtl="1"/>
            <a:r>
              <a:rPr lang="en-US" baseline="0" dirty="0"/>
              <a:t>b</a:t>
            </a:r>
            <a:r>
              <a:rPr lang="he-IL" baseline="0" dirty="0"/>
              <a:t> זה ה</a:t>
            </a:r>
            <a:r>
              <a:rPr lang="en-US" baseline="0" dirty="0"/>
              <a:t>BIAS</a:t>
            </a:r>
            <a:endParaRPr lang="he-IL" baseline="0" dirty="0"/>
          </a:p>
          <a:p>
            <a:pPr algn="r" rtl="1"/>
            <a:r>
              <a:rPr lang="en-US" baseline="0" dirty="0" err="1"/>
              <a:t>Wx</a:t>
            </a:r>
            <a:r>
              <a:rPr lang="he-IL" baseline="0" dirty="0"/>
              <a:t> זה מטריצת משקולות</a:t>
            </a:r>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a:t>האנקודר</a:t>
            </a:r>
            <a:r>
              <a:rPr lang="he-IL" baseline="0" dirty="0"/>
              <a:t> הופך סיקוונס </a:t>
            </a:r>
            <a:r>
              <a:rPr lang="he-IL" baseline="0" dirty="0" err="1"/>
              <a:t>לוקטור</a:t>
            </a:r>
            <a:r>
              <a:rPr lang="he-IL" baseline="0" dirty="0"/>
              <a:t> </a:t>
            </a:r>
            <a:r>
              <a:rPr lang="he-IL" baseline="0" dirty="0" err="1"/>
              <a:t>והדיקודר</a:t>
            </a:r>
            <a:r>
              <a:rPr lang="he-IL" baseline="0" dirty="0"/>
              <a:t> הופך וקטור לסיקוונס. </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16</a:t>
            </a:fld>
            <a:endParaRPr lang="en-US"/>
          </a:p>
        </p:txBody>
      </p:sp>
    </p:spTree>
    <p:extLst>
      <p:ext uri="{BB962C8B-B14F-4D97-AF65-F5344CB8AC3E}">
        <p14:creationId xmlns:p14="http://schemas.microsoft.com/office/powerpoint/2010/main" val="246855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a:p>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7</a:t>
            </a:fld>
            <a:endParaRPr lang="en-US"/>
          </a:p>
        </p:txBody>
      </p:sp>
    </p:spTree>
    <p:extLst>
      <p:ext uri="{BB962C8B-B14F-4D97-AF65-F5344CB8AC3E}">
        <p14:creationId xmlns:p14="http://schemas.microsoft.com/office/powerpoint/2010/main" val="33818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gn="r" rtl="1"/>
                <a:endParaRPr lang="en-US" dirty="0"/>
              </a:p>
            </p:txBody>
          </p:sp>
        </mc:Choice>
        <mc:Fallback xmlns="">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r>
                  <a:rPr lang="en-US" i="0">
                    <a:latin typeface="Cambria Math" panose="02040503050406030204" pitchFamily="18" charset="0"/>
                  </a:rPr>
                  <a:t>x=</a:t>
                </a:r>
                <a:r>
                  <a:rPr lang="en-US" b="0" i="0" smtClean="0">
                    <a:latin typeface="Cambria Math" panose="02040503050406030204" pitchFamily="18" charset="0"/>
                  </a:rPr>
                  <a:t>mu∗v</a:t>
                </a:r>
                <a:r>
                  <a:rPr lang="en-US" i="0">
                    <a:latin typeface="Cambria Math" panose="02040503050406030204" pitchFamily="18" charset="0"/>
                  </a:rPr>
                  <a:t>−learning</a:t>
                </a:r>
                <a:r>
                  <a:rPr lang="en-US" b="0" i="0" smtClean="0">
                    <a:latin typeface="Cambria Math" panose="02040503050406030204" pitchFamily="18" charset="0"/>
                  </a:rPr>
                  <a:t>_rate</a:t>
                </a:r>
                <a:r>
                  <a:rPr lang="en-US" i="0">
                    <a:latin typeface="Cambria Math" panose="02040503050406030204" pitchFamily="18" charset="0"/>
                  </a:rPr>
                  <a:t>∗𝑑𝑥</a:t>
                </a:r>
                <a:r>
                  <a:rPr lang="en-US" b="0" i="0" smtClean="0">
                    <a:latin typeface="Cambria Math" panose="02040503050406030204" pitchFamily="18" charset="0"/>
                  </a:rPr>
                  <a:t> ; </a:t>
                </a:r>
                <a:r>
                  <a:rPr lang="en-US" i="0">
                    <a:latin typeface="Cambria Math" panose="02040503050406030204" pitchFamily="18" charset="0"/>
                  </a:rPr>
                  <a:t>x+=</a:t>
                </a:r>
                <a:r>
                  <a:rPr lang="en-US" b="0" i="0" smtClean="0">
                    <a:latin typeface="Cambria Math" panose="02040503050406030204" pitchFamily="18" charset="0"/>
                  </a:rPr>
                  <a:t>v</a:t>
                </a:r>
                <a:endParaRPr lang="en-US" dirty="0"/>
              </a:p>
              <a:p>
                <a:pPr algn="r" rtl="1"/>
                <a:endParaRPr lang="en-US" dirty="0"/>
              </a:p>
            </p:txBody>
          </p:sp>
        </mc:Fallback>
      </mc:AlternateContent>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ברשת </a:t>
            </a:r>
            <a:r>
              <a:rPr lang="en-US" dirty="0"/>
              <a:t>CNN</a:t>
            </a:r>
            <a:r>
              <a:rPr lang="he-IL" dirty="0"/>
              <a:t> אנחנו מנסים לבנות פילטרים (משקולות) בצורה כללית כך שנוכל לזהות עצמים או לסווג תמונות על בסיס כמה שהם דומות לפילטרים שחישבנו במהלך האימון. הרשת מקבלת תמונות ולומדת לבנות פילטרים בשכבות רבות כך שיהיו פילטרים שיתאימו לכל "כיתה" שנרצה לסווג.</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11</a:t>
            </a:fld>
            <a:endParaRPr lang="en-US"/>
          </a:p>
        </p:txBody>
      </p:sp>
    </p:spTree>
    <p:extLst>
      <p:ext uri="{BB962C8B-B14F-4D97-AF65-F5344CB8AC3E}">
        <p14:creationId xmlns:p14="http://schemas.microsoft.com/office/powerpoint/2010/main" val="197244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a:t>הסקיפ</a:t>
            </a:r>
            <a:r>
              <a:rPr lang="he-IL" baseline="0" dirty="0"/>
              <a:t> </a:t>
            </a:r>
            <a:r>
              <a:rPr lang="he-IL" baseline="0" dirty="0" err="1"/>
              <a:t>קונקשיינס</a:t>
            </a:r>
            <a:r>
              <a:rPr lang="he-IL" baseline="0" dirty="0"/>
              <a:t> עוזרים להתכנסות מהירה יותר.</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372359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239078"/>
                <a:ext cx="10515600" cy="5222682"/>
              </a:xfrm>
            </p:spPr>
            <p:txBody>
              <a:bodyPr>
                <a:noAutofit/>
              </a:bodyPr>
              <a:lstStyle/>
              <a:p>
                <a:pPr>
                  <a:lnSpc>
                    <a:spcPct val="170000"/>
                  </a:lnSpc>
                </a:pPr>
                <a:r>
                  <a:rPr lang="en-US" sz="1600" dirty="0"/>
                  <a:t>The network training solver, updating the kernels parameters is Adam. The loss function is simple L</a:t>
                </a:r>
                <a:r>
                  <a:rPr lang="en-US" sz="1600" baseline="-25000" dirty="0"/>
                  <a:t>2</a:t>
                </a:r>
                <a:r>
                  <a:rPr lang="en-US" sz="1600" dirty="0"/>
                  <a:t>-norm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𝑖</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sub>
                            </m:sSub>
                          </m:den>
                        </m:f>
                        <m:sSubSup>
                          <m:sSubSupPr>
                            <m:ctrlPr>
                              <a:rPr lang="en-US" sz="1600" b="0" i="1" smtClean="0">
                                <a:latin typeface="Cambria Math" panose="02040503050406030204" pitchFamily="18" charset="0"/>
                              </a:rPr>
                            </m:ctrlPr>
                          </m:sSubSupPr>
                          <m:e>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𝑖</m:t>
                                    </m:r>
                                  </m:sup>
                                </m:s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𝐼</m:t>
                                    </m:r>
                                  </m:e>
                                  <m:sub>
                                    <m:r>
                                      <a:rPr lang="en-US" sz="1600" i="1">
                                        <a:latin typeface="Cambria Math" panose="02040503050406030204" pitchFamily="18" charset="0"/>
                                      </a:rPr>
                                      <m:t>𝑡𝑟𝑢𝑒</m:t>
                                    </m:r>
                                  </m:sub>
                                  <m:sup>
                                    <m:r>
                                      <a:rPr lang="en-US" sz="1600" i="1">
                                        <a:latin typeface="Cambria Math" panose="02040503050406030204" pitchFamily="18" charset="0"/>
                                      </a:rPr>
                                      <m:t>𝑖</m:t>
                                    </m:r>
                                  </m:sup>
                                </m:sSubSup>
                              </m:e>
                            </m:d>
                          </m:e>
                          <m:sub>
                            <m:r>
                              <a:rPr lang="en-US" sz="1600" b="0" i="1" smtClean="0">
                                <a:latin typeface="Cambria Math" panose="02040503050406030204" pitchFamily="18" charset="0"/>
                              </a:rPr>
                              <m:t>2</m:t>
                            </m:r>
                          </m:sub>
                          <m:sup>
                            <m:r>
                              <a:rPr lang="en-US" sz="1600" b="0" i="1" smtClean="0">
                                <a:latin typeface="Cambria Math" panose="02040503050406030204" pitchFamily="18" charset="0"/>
                              </a:rPr>
                              <m:t>2</m:t>
                            </m:r>
                          </m:sup>
                        </m:sSubSup>
                      </m:e>
                    </m:nary>
                  </m:oMath>
                </a14:m>
                <a:endParaRPr lang="en-US" sz="1600" dirty="0"/>
              </a:p>
              <a:p>
                <a:pPr>
                  <a:lnSpc>
                    <a:spcPct val="170000"/>
                  </a:lnSpc>
                </a:pPr>
                <a:r>
                  <a:rPr lang="en-US" sz="1600" dirty="0"/>
                  <a:t>Simplest form of a solver: x is a parameter vector, dx is the update gradient. So, </a:t>
                </a:r>
                <a14:m>
                  <m:oMath xmlns:m="http://schemas.openxmlformats.org/officeDocument/2006/math">
                    <m:r>
                      <m:rPr>
                        <m:sty m:val="p"/>
                      </m:rPr>
                      <a:rPr lang="en-US" sz="1600" b="0" i="0" smtClean="0">
                        <a:latin typeface="Cambria Math" panose="02040503050406030204" pitchFamily="18" charset="0"/>
                      </a:rPr>
                      <m:t>x</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1" smtClean="0">
                        <a:latin typeface="Cambria Math" panose="02040503050406030204" pitchFamily="18" charset="0"/>
                      </a:rPr>
                      <m:t>∗</m:t>
                    </m:r>
                    <m:r>
                      <a:rPr lang="en-US" sz="1600" b="0" i="1" smtClean="0">
                        <a:latin typeface="Cambria Math" panose="02040503050406030204" pitchFamily="18" charset="0"/>
                      </a:rPr>
                      <m:t>𝑑𝑥</m:t>
                    </m:r>
                  </m:oMath>
                </a14:m>
                <a:r>
                  <a:rPr lang="en-US" sz="1600" dirty="0"/>
                  <a:t>. </a:t>
                </a:r>
              </a:p>
              <a:p>
                <a:pPr>
                  <a:lnSpc>
                    <a:spcPct val="170000"/>
                  </a:lnSpc>
                </a:pPr>
                <a:r>
                  <a:rPr lang="en-US" sz="1600"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x</m:t>
                      </m:r>
                      <m:r>
                        <a:rPr lang="sv-SE" sz="1600" i="0" smtClean="0">
                          <a:latin typeface="Cambria Math" panose="02040503050406030204" pitchFamily="18" charset="0"/>
                        </a:rPr>
                        <m:t> += − </m:t>
                      </m:r>
                      <m:r>
                        <m:rPr>
                          <m:sty m:val="p"/>
                        </m:rPr>
                        <a:rPr lang="sv-SE" sz="1600" i="0" smtClean="0">
                          <a:latin typeface="Cambria Math" panose="02040503050406030204" pitchFamily="18" charset="0"/>
                        </a:rPr>
                        <m:t>learning</m:t>
                      </m:r>
                      <m:r>
                        <a:rPr lang="sv-SE" sz="1600" i="0" smtClean="0">
                          <a:latin typeface="Cambria Math" panose="02040503050406030204" pitchFamily="18" charset="0"/>
                        </a:rPr>
                        <m:t>_</m:t>
                      </m:r>
                      <m:r>
                        <m:rPr>
                          <m:sty m:val="p"/>
                        </m:rPr>
                        <a:rPr lang="sv-SE" sz="1600" i="0" smtClean="0">
                          <a:latin typeface="Cambria Math" panose="02040503050406030204" pitchFamily="18" charset="0"/>
                        </a:rPr>
                        <m:t>rate</m:t>
                      </m:r>
                      <m:r>
                        <a:rPr lang="sv-SE" sz="1600" i="0" smtClean="0">
                          <a:latin typeface="Cambria Math" panose="02040503050406030204" pitchFamily="18" charset="0"/>
                        </a:rPr>
                        <m:t>∗ </m:t>
                      </m:r>
                      <m:r>
                        <m:rPr>
                          <m:sty m:val="p"/>
                        </m:rPr>
                        <a:rPr lang="sv-SE" sz="1600" i="0" smtClean="0">
                          <a:latin typeface="Cambria Math" panose="02040503050406030204" pitchFamily="18" charset="0"/>
                        </a:rPr>
                        <m:t>m</m:t>
                      </m:r>
                      <m:r>
                        <a:rPr lang="sv-SE" sz="1600" i="1" smtClean="0">
                          <a:latin typeface="Cambria Math" panose="02040503050406030204" pitchFamily="18" charset="0"/>
                        </a:rPr>
                        <m:t> </m:t>
                      </m:r>
                      <m:r>
                        <a:rPr lang="sv-SE" sz="1600" i="0" smtClean="0">
                          <a:latin typeface="Cambria Math" panose="02040503050406030204" pitchFamily="18" charset="0"/>
                        </a:rPr>
                        <m:t>/ (</m:t>
                      </m:r>
                      <m:r>
                        <m:rPr>
                          <m:sty m:val="p"/>
                        </m:rPr>
                        <a:rPr lang="sv-SE" sz="1600" i="0" smtClean="0">
                          <a:latin typeface="Cambria Math" panose="02040503050406030204" pitchFamily="18" charset="0"/>
                        </a:rPr>
                        <m:t>np</m:t>
                      </m:r>
                      <m:r>
                        <a:rPr lang="sv-SE" sz="1600" i="0" smtClean="0">
                          <a:latin typeface="Cambria Math" panose="02040503050406030204" pitchFamily="18" charset="0"/>
                        </a:rPr>
                        <m:t>.</m:t>
                      </m:r>
                      <m:r>
                        <m:rPr>
                          <m:sty m:val="p"/>
                        </m:rPr>
                        <a:rPr lang="sv-SE" sz="1600" i="0" smtClean="0">
                          <a:latin typeface="Cambria Math" panose="02040503050406030204" pitchFamily="18" charset="0"/>
                        </a:rPr>
                        <m:t>sqrt</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m:t>
                      </m:r>
                      <m:r>
                        <m:rPr>
                          <m:sty m:val="p"/>
                        </m:rPr>
                        <a:rPr lang="sv-SE" sz="1600" i="0" smtClean="0">
                          <a:latin typeface="Cambria Math" panose="02040503050406030204" pitchFamily="18" charset="0"/>
                        </a:rPr>
                        <m:t>eps</m:t>
                      </m:r>
                      <m:r>
                        <a:rPr lang="sv-SE" sz="1600" i="0" smtClean="0">
                          <a:latin typeface="Cambria Math" panose="02040503050406030204" pitchFamily="18" charset="0"/>
                        </a:rPr>
                        <m:t>)</m:t>
                      </m:r>
                    </m:oMath>
                  </m:oMathPara>
                </a14:m>
                <a:endParaRPr lang="en-US" sz="1600" i="0" dirty="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2</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2</m:t>
                          </m:r>
                        </m:e>
                      </m:d>
                      <m:r>
                        <a:rPr lang="sv-SE" sz="1600" i="0">
                          <a:latin typeface="Cambria Math" panose="02040503050406030204" pitchFamily="18" charset="0"/>
                        </a:rPr>
                        <m:t>∗</m:t>
                      </m:r>
                      <m:d>
                        <m:dPr>
                          <m:ctrlPr>
                            <a:rPr lang="sv-SE" sz="1600" i="1">
                              <a:latin typeface="Cambria Math" panose="02040503050406030204" pitchFamily="18" charset="0"/>
                            </a:rPr>
                          </m:ctrlPr>
                        </m:dPr>
                        <m:e>
                          <m:sSup>
                            <m:sSupPr>
                              <m:ctrlPr>
                                <a:rPr lang="sv-SE" sz="1600" i="1" smtClean="0">
                                  <a:latin typeface="Cambria Math" panose="02040503050406030204" pitchFamily="18" charset="0"/>
                                </a:rPr>
                              </m:ctrlPr>
                            </m:sSupPr>
                            <m:e>
                              <m:r>
                                <m:rPr>
                                  <m:sty m:val="p"/>
                                </m:rPr>
                                <a:rPr lang="en-US" sz="1600" b="0" i="0" smtClean="0">
                                  <a:latin typeface="Cambria Math" panose="02040503050406030204" pitchFamily="18" charset="0"/>
                                </a:rPr>
                                <m:t>dx</m:t>
                              </m:r>
                            </m:e>
                            <m:sup>
                              <m:r>
                                <a:rPr lang="en-US" sz="1600" b="0" i="1" smtClean="0">
                                  <a:latin typeface="Cambria Math" panose="02040503050406030204" pitchFamily="18" charset="0"/>
                                </a:rPr>
                                <m:t>2</m:t>
                              </m:r>
                            </m:sup>
                          </m:sSup>
                        </m:e>
                      </m:d>
                      <m:r>
                        <a:rPr lang="sv-SE" sz="1600" i="0">
                          <a:latin typeface="Cambria Math" panose="02040503050406030204" pitchFamily="18" charset="0"/>
                        </a:rPr>
                        <m:t>  </m:t>
                      </m:r>
                    </m:oMath>
                  </m:oMathPara>
                </a14:m>
                <a:endParaRPr lang="en-US" sz="1600" i="0" dirty="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1</m:t>
                      </m:r>
                      <m:r>
                        <a:rPr lang="sv-SE" sz="1600" i="0" smtClean="0">
                          <a:latin typeface="Cambria Math" panose="02040503050406030204" pitchFamily="18" charset="0"/>
                        </a:rPr>
                        <m:t>∗</m:t>
                      </m:r>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1</m:t>
                          </m:r>
                        </m:e>
                      </m:d>
                      <m:r>
                        <a:rPr lang="sv-SE" sz="1600" i="0">
                          <a:latin typeface="Cambria Math" panose="02040503050406030204" pitchFamily="18" charset="0"/>
                        </a:rPr>
                        <m:t>∗</m:t>
                      </m:r>
                      <m:r>
                        <m:rPr>
                          <m:sty m:val="p"/>
                        </m:rPr>
                        <a:rPr lang="sv-SE" sz="1600" i="0">
                          <a:latin typeface="Cambria Math" panose="02040503050406030204" pitchFamily="18" charset="0"/>
                        </a:rPr>
                        <m:t>dx</m:t>
                      </m:r>
                      <m:r>
                        <a:rPr lang="sv-SE" sz="1600" i="0">
                          <a:latin typeface="Cambria Math" panose="02040503050406030204" pitchFamily="18" charset="0"/>
                        </a:rPr>
                        <m:t>  </m:t>
                      </m:r>
                    </m:oMath>
                  </m:oMathPara>
                </a14:m>
                <a:endParaRPr lang="en-US" sz="1600" dirty="0"/>
              </a:p>
              <a:p>
                <a:pPr>
                  <a:lnSpc>
                    <a:spcPct val="170000"/>
                  </a:lnSpc>
                </a:pPr>
                <a:r>
                  <a:rPr lang="en-US" sz="1600" dirty="0"/>
                  <a:t>While beta1=0.9, beta2=0.999 and smoothing factor </a:t>
                </a:r>
                <a14:m>
                  <m:oMath xmlns:m="http://schemas.openxmlformats.org/officeDocument/2006/math">
                    <m:r>
                      <a:rPr lang="en-US" sz="160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up>
                    </m:sSup>
                  </m:oMath>
                </a14:m>
                <a:endParaRPr lang="en-US" sz="1600" dirty="0"/>
              </a:p>
              <a:p>
                <a:pPr>
                  <a:lnSpc>
                    <a:spcPct val="170000"/>
                  </a:lnSpc>
                </a:pPr>
                <a:r>
                  <a:rPr lang="en-US" sz="1600" dirty="0"/>
                  <a:t>The learning rate is decaying as: </a:t>
                </a:r>
                <a14:m>
                  <m:oMath xmlns:m="http://schemas.openxmlformats.org/officeDocument/2006/math">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0"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𝑒</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𝑘𝑡</m:t>
                        </m:r>
                      </m:sup>
                    </m:sSup>
                  </m:oMath>
                </a14:m>
                <a:r>
                  <a:rPr lang="en-US" sz="1600" dirty="0"/>
                  <a:t>, where k is 0.3 and t is the iteration number. </a:t>
                </a:r>
              </a:p>
              <a:p>
                <a:pPr>
                  <a:lnSpc>
                    <a:spcPct val="170000"/>
                  </a:lnSpc>
                </a:pPr>
                <a:r>
                  <a:rPr lang="en-US" sz="1600" dirty="0"/>
                  <a:t>In each iteration a batch of 16 blurry images are sampled. The number of epoch the network sees the data is 2000.</a:t>
                </a:r>
              </a:p>
            </p:txBody>
          </p:sp>
        </mc:Choice>
        <mc:Fallback xmlns="">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239078"/>
                <a:ext cx="10515600" cy="5222682"/>
              </a:xfrm>
              <a:blipFill>
                <a:blip r:embed="rId3"/>
                <a:stretch>
                  <a:fillRect l="-232"/>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3"/>
          <a:stretch>
            <a:fillRect/>
          </a:stretch>
        </p:blipFill>
        <p:spPr>
          <a:xfrm>
            <a:off x="1018200" y="49386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4"/>
          <a:stretch>
            <a:fillRect/>
          </a:stretch>
        </p:blipFill>
        <p:spPr>
          <a:xfrm>
            <a:off x="7646097" y="4720611"/>
            <a:ext cx="3707703" cy="1591289"/>
          </a:xfrm>
          <a:prstGeom prst="rect">
            <a:avLst/>
          </a:prstGeom>
        </p:spPr>
      </p:pic>
      <p:pic>
        <p:nvPicPr>
          <p:cNvPr id="6" name="Picture 5">
            <a:extLst>
              <a:ext uri="{FF2B5EF4-FFF2-40B4-BE49-F238E27FC236}">
                <a16:creationId xmlns:a16="http://schemas.microsoft.com/office/drawing/2014/main" id="{34CBFE1E-BF78-4D15-89AF-CDD87E3E52AD}"/>
              </a:ext>
            </a:extLst>
          </p:cNvPr>
          <p:cNvPicPr>
            <a:picLocks noChangeAspect="1"/>
          </p:cNvPicPr>
          <p:nvPr/>
        </p:nvPicPr>
        <p:blipFill>
          <a:blip r:embed="rId5"/>
          <a:stretch>
            <a:fillRect/>
          </a:stretch>
        </p:blipFill>
        <p:spPr>
          <a:xfrm>
            <a:off x="7455353" y="1850975"/>
            <a:ext cx="4089189" cy="273469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a:t>ResBLock</a:t>
            </a:r>
            <a:r>
              <a:rPr lang="en-US" sz="5200" dirty="0"/>
              <a:t> and skip-connections</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3"/>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4"/>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5"/>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024115" y="2553424"/>
            <a:ext cx="3838880" cy="3291840"/>
          </a:xfrm>
          <a:prstGeom prst="rect">
            <a:avLst/>
          </a:prstGeom>
        </p:spPr>
      </p:pic>
      <p:pic>
        <p:nvPicPr>
          <p:cNvPr id="6" name="Picture 5">
            <a:extLst>
              <a:ext uri="{FF2B5EF4-FFF2-40B4-BE49-F238E27FC236}">
                <a16:creationId xmlns:a16="http://schemas.microsoft.com/office/drawing/2014/main" id="{971678D8-71BB-40AA-AA9F-350FD4CFA7D5}"/>
              </a:ext>
            </a:extLst>
          </p:cNvPr>
          <p:cNvPicPr>
            <a:picLocks noChangeAspect="1"/>
          </p:cNvPicPr>
          <p:nvPr/>
        </p:nvPicPr>
        <p:blipFill>
          <a:blip r:embed="rId5"/>
          <a:stretch>
            <a:fillRect/>
          </a:stretch>
        </p:blipFill>
        <p:spPr>
          <a:xfrm>
            <a:off x="8345650" y="5777068"/>
            <a:ext cx="1546966" cy="396919"/>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a:t>.</a:t>
            </a:r>
          </a:p>
          <a:p>
            <a:r>
              <a:rPr lang="en-US" sz="2000" dirty="0"/>
              <a:t>Originally design to solve the vanishing gradient problem.</a:t>
            </a:r>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533771" y="3143042"/>
            <a:ext cx="4822000" cy="3301636"/>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471904" y="4021902"/>
            <a:ext cx="6093526" cy="1949927"/>
          </a:xfrm>
          <a:prstGeom prst="rect">
            <a:avLst/>
          </a:prstGeom>
        </p:spPr>
      </p:pic>
      <p:pic>
        <p:nvPicPr>
          <p:cNvPr id="4" name="Picture 3"/>
          <p:cNvPicPr>
            <a:picLocks noChangeAspect="1"/>
          </p:cNvPicPr>
          <p:nvPr/>
        </p:nvPicPr>
        <p:blipFill rotWithShape="1">
          <a:blip r:embed="rId5"/>
          <a:srcRect t="12242"/>
          <a:stretch/>
        </p:blipFill>
        <p:spPr>
          <a:xfrm>
            <a:off x="4649180" y="2405919"/>
            <a:ext cx="7145594" cy="1295241"/>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fontScale="92500" lnSpcReduction="10000"/>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Encoder-decoder can accept a sequence of certain length and output another length.</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averaging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measurement</a:t>
            </a:r>
            <a:endParaRPr lang="he-IL" dirty="0"/>
          </a:p>
        </p:txBody>
      </p:sp>
      <p:sp>
        <p:nvSpPr>
          <p:cNvPr id="3" name="Content Placeholder 2"/>
          <p:cNvSpPr>
            <a:spLocks noGrp="1"/>
          </p:cNvSpPr>
          <p:nvPr>
            <p:ph idx="1"/>
          </p:nvPr>
        </p:nvSpPr>
        <p:spPr/>
        <p:txBody>
          <a:bodyPr/>
          <a:lstStyle/>
          <a:p>
            <a:r>
              <a:rPr lang="en-US" sz="2400" dirty="0"/>
              <a:t>Peak signal-to-noise ratio (PSNR).</a:t>
            </a:r>
          </a:p>
          <a:p>
            <a:pPr marL="0" indent="0">
              <a:buNone/>
            </a:pPr>
            <a:r>
              <a:rPr lang="en-US" sz="2400" dirty="0"/>
              <a:t>For a grey level image (8-bits), f is the “clean image” and g is the image to test: </a:t>
            </a:r>
          </a:p>
          <a:p>
            <a:pPr marL="0" indent="0">
              <a:buNone/>
            </a:pPr>
            <a:r>
              <a:rPr lang="en-US" sz="2400" dirty="0"/>
              <a:t> </a:t>
            </a:r>
          </a:p>
          <a:p>
            <a:pPr marL="0" indent="0" algn="just">
              <a:buNone/>
            </a:pPr>
            <a:r>
              <a:rPr lang="en-US" sz="2400" dirty="0"/>
              <a:t>So, the higher the PSNR, the better the signal to noise ratio because  the MSE is smaller (better image quality). Small PSNR can imply high numerical differences.</a:t>
            </a:r>
          </a:p>
          <a:p>
            <a:pPr algn="just"/>
            <a:r>
              <a:rPr lang="en-US" sz="2400" dirty="0"/>
              <a:t>structural similarity index measure (SSIM), good for measuring similarity between two images. Considered to be a good quality estimate for human visual system.</a:t>
            </a:r>
          </a:p>
          <a:p>
            <a:endParaRPr lang="he-IL" dirty="0"/>
          </a:p>
        </p:txBody>
      </p:sp>
      <p:pic>
        <p:nvPicPr>
          <p:cNvPr id="6" name="Picture 5"/>
          <p:cNvPicPr>
            <a:picLocks noChangeAspect="1"/>
          </p:cNvPicPr>
          <p:nvPr/>
        </p:nvPicPr>
        <p:blipFill>
          <a:blip r:embed="rId2"/>
          <a:stretch>
            <a:fillRect/>
          </a:stretch>
        </p:blipFill>
        <p:spPr>
          <a:xfrm>
            <a:off x="927373" y="5105485"/>
            <a:ext cx="3248478" cy="266737"/>
          </a:xfrm>
          <a:prstGeom prst="rect">
            <a:avLst/>
          </a:prstGeom>
        </p:spPr>
      </p:pic>
      <p:pic>
        <p:nvPicPr>
          <p:cNvPr id="7" name="Picture 6"/>
          <p:cNvPicPr>
            <a:picLocks noChangeAspect="1"/>
          </p:cNvPicPr>
          <p:nvPr/>
        </p:nvPicPr>
        <p:blipFill rotWithShape="1">
          <a:blip r:embed="rId3"/>
          <a:srcRect l="5808" b="62786"/>
          <a:stretch/>
        </p:blipFill>
        <p:spPr>
          <a:xfrm>
            <a:off x="999577" y="5441891"/>
            <a:ext cx="2045864" cy="804741"/>
          </a:xfrm>
          <a:prstGeom prst="rect">
            <a:avLst/>
          </a:prstGeom>
        </p:spPr>
      </p:pic>
      <p:grpSp>
        <p:nvGrpSpPr>
          <p:cNvPr id="9" name="Group 8"/>
          <p:cNvGrpSpPr/>
          <p:nvPr/>
        </p:nvGrpSpPr>
        <p:grpSpPr>
          <a:xfrm>
            <a:off x="927373" y="2724503"/>
            <a:ext cx="8828840" cy="552527"/>
            <a:chOff x="927373" y="2724503"/>
            <a:chExt cx="8828840" cy="552527"/>
          </a:xfrm>
        </p:grpSpPr>
        <p:pic>
          <p:nvPicPr>
            <p:cNvPr id="4" name="Picture 3"/>
            <p:cNvPicPr>
              <a:picLocks noChangeAspect="1"/>
            </p:cNvPicPr>
            <p:nvPr/>
          </p:nvPicPr>
          <p:blipFill>
            <a:blip r:embed="rId4"/>
            <a:stretch>
              <a:fillRect/>
            </a:stretch>
          </p:blipFill>
          <p:spPr>
            <a:xfrm>
              <a:off x="927373" y="2814202"/>
              <a:ext cx="4236137" cy="373131"/>
            </a:xfrm>
            <a:prstGeom prst="rect">
              <a:avLst/>
            </a:prstGeom>
          </p:spPr>
        </p:pic>
        <p:pic>
          <p:nvPicPr>
            <p:cNvPr id="5" name="Picture 4"/>
            <p:cNvPicPr>
              <a:picLocks noChangeAspect="1"/>
            </p:cNvPicPr>
            <p:nvPr/>
          </p:nvPicPr>
          <p:blipFill>
            <a:blip r:embed="rId5"/>
            <a:stretch>
              <a:fillRect/>
            </a:stretch>
          </p:blipFill>
          <p:spPr>
            <a:xfrm>
              <a:off x="6574419" y="2724503"/>
              <a:ext cx="3181794" cy="552527"/>
            </a:xfrm>
            <a:prstGeom prst="rect">
              <a:avLst/>
            </a:prstGeom>
          </p:spPr>
        </p:pic>
        <p:sp>
          <p:nvSpPr>
            <p:cNvPr id="8" name="TextBox 7"/>
            <p:cNvSpPr txBox="1"/>
            <p:nvPr/>
          </p:nvSpPr>
          <p:spPr>
            <a:xfrm>
              <a:off x="5299838" y="2724503"/>
              <a:ext cx="1158240" cy="461665"/>
            </a:xfrm>
            <a:prstGeom prst="rect">
              <a:avLst/>
            </a:prstGeom>
            <a:noFill/>
          </p:spPr>
          <p:txBody>
            <a:bodyPr wrap="square" rtlCol="1">
              <a:spAutoFit/>
            </a:bodyPr>
            <a:lstStyle/>
            <a:p>
              <a:r>
                <a:rPr lang="en-US" sz="2400" dirty="0"/>
                <a:t>where</a:t>
              </a:r>
              <a:endParaRPr lang="he-IL" sz="2400" dirty="0"/>
            </a:p>
          </p:txBody>
        </p:sp>
      </p:grpSp>
      <p:pic>
        <p:nvPicPr>
          <p:cNvPr id="10" name="Picture 9"/>
          <p:cNvPicPr>
            <a:picLocks noChangeAspect="1"/>
          </p:cNvPicPr>
          <p:nvPr/>
        </p:nvPicPr>
        <p:blipFill rotWithShape="1">
          <a:blip r:embed="rId3"/>
          <a:srcRect l="5495" t="36006" b="30569"/>
          <a:stretch/>
        </p:blipFill>
        <p:spPr>
          <a:xfrm>
            <a:off x="3395904" y="5589087"/>
            <a:ext cx="2052652" cy="722813"/>
          </a:xfrm>
          <a:prstGeom prst="rect">
            <a:avLst/>
          </a:prstGeom>
        </p:spPr>
      </p:pic>
      <p:pic>
        <p:nvPicPr>
          <p:cNvPr id="11" name="Picture 10"/>
          <p:cNvPicPr>
            <a:picLocks noChangeAspect="1"/>
          </p:cNvPicPr>
          <p:nvPr/>
        </p:nvPicPr>
        <p:blipFill rotWithShape="1">
          <a:blip r:embed="rId3"/>
          <a:srcRect l="5896" t="67820" b="2920"/>
          <a:stretch/>
        </p:blipFill>
        <p:spPr>
          <a:xfrm>
            <a:off x="5799019" y="5613893"/>
            <a:ext cx="2043944" cy="632739"/>
          </a:xfrm>
          <a:prstGeom prst="rect">
            <a:avLst/>
          </a:prstGeom>
        </p:spPr>
      </p:pic>
    </p:spTree>
    <p:extLst>
      <p:ext uri="{BB962C8B-B14F-4D97-AF65-F5344CB8AC3E}">
        <p14:creationId xmlns:p14="http://schemas.microsoft.com/office/powerpoint/2010/main" val="188729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a:xfrm>
            <a:off x="838199" y="537883"/>
            <a:ext cx="4783697" cy="880517"/>
          </a:xfrm>
        </p:spPr>
        <p:txBody>
          <a:bodyPr anchor="b">
            <a:normAutofit/>
          </a:bodyPr>
          <a:lstStyle/>
          <a:p>
            <a:r>
              <a:rPr lang="en-US" sz="4000"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a:xfrm>
            <a:off x="619200" y="1713601"/>
            <a:ext cx="5709600" cy="4406306"/>
          </a:xfrm>
        </p:spPr>
        <p:txBody>
          <a:bodyPr>
            <a:normAutofit/>
          </a:bodyPr>
          <a:lstStyle/>
          <a:p>
            <a:r>
              <a:rPr lang="en-US" sz="1200" dirty="0"/>
              <a:t>The searchers compared the final NN architecture to others by means of PSNR and SSIM.</a:t>
            </a:r>
          </a:p>
          <a:p>
            <a:r>
              <a:rPr lang="en-US" sz="1200" dirty="0"/>
              <a:t>A single scale (SS) NN was tested, the recurrent connection are replaced by one convolution layer.</a:t>
            </a:r>
          </a:p>
          <a:p>
            <a:r>
              <a:rPr lang="en-US" sz="1200" dirty="0"/>
              <a:t>SC (single scale) network composed of the same SS-NN at three scales but independently.</a:t>
            </a:r>
          </a:p>
          <a:p>
            <a:r>
              <a:rPr lang="en-US" sz="1200" dirty="0"/>
              <a:t>A Model without recurrent modules (w/</a:t>
            </a:r>
            <a:r>
              <a:rPr lang="en-US" sz="1200" dirty="0" err="1"/>
              <a:t>oR</a:t>
            </a:r>
            <a:r>
              <a:rPr lang="en-US" sz="1200" dirty="0"/>
              <a:t>)in bottleneck layer, therefor is a shared weight version of SC.</a:t>
            </a:r>
          </a:p>
          <a:p>
            <a:r>
              <a:rPr lang="en-US" sz="1200" dirty="0"/>
              <a:t>Model RNN uses vanilla RNN rather then ConvLSTM.</a:t>
            </a:r>
          </a:p>
          <a:p>
            <a:r>
              <a:rPr lang="en-US" sz="1200" dirty="0"/>
              <a:t>Models named SR-EDRB are models that use 1,2 and 3 ResBlock.</a:t>
            </a:r>
          </a:p>
          <a:p>
            <a:r>
              <a:rPr lang="en-US" sz="1200" dirty="0"/>
              <a:t>Model SR-Flat replace encoder-decoder with a flat convolution of 43 layers. </a:t>
            </a:r>
          </a:p>
          <a:p>
            <a:r>
              <a:rPr lang="en-US" sz="1200" dirty="0"/>
              <a:t>Model SR-RB replaces all Encoder and Decoder blocks with ResBlocks without any stride.</a:t>
            </a:r>
          </a:p>
          <a:p>
            <a:r>
              <a:rPr lang="en-US" sz="1200" dirty="0"/>
              <a:t>Model SR-ED uses original encoder-decoder with ResBlocks replaced by 2 convolution layers.</a:t>
            </a:r>
          </a:p>
        </p:txBody>
      </p:sp>
      <p:pic>
        <p:nvPicPr>
          <p:cNvPr id="4" name="Picture 3">
            <a:extLst>
              <a:ext uri="{FF2B5EF4-FFF2-40B4-BE49-F238E27FC236}">
                <a16:creationId xmlns:a16="http://schemas.microsoft.com/office/drawing/2014/main" id="{09887A4D-C5D5-4A02-BF63-BAF1615CCC31}"/>
              </a:ext>
            </a:extLst>
          </p:cNvPr>
          <p:cNvPicPr>
            <a:picLocks noChangeAspect="1"/>
          </p:cNvPicPr>
          <p:nvPr/>
        </p:nvPicPr>
        <p:blipFill>
          <a:blip r:embed="rId2"/>
          <a:stretch>
            <a:fillRect/>
          </a:stretch>
        </p:blipFill>
        <p:spPr>
          <a:xfrm>
            <a:off x="6398824" y="1828757"/>
            <a:ext cx="5365375" cy="2409872"/>
          </a:xfrm>
          <a:prstGeom prst="rect">
            <a:avLst/>
          </a:prstGeom>
        </p:spPr>
      </p:pic>
    </p:spTree>
    <p:extLst>
      <p:ext uri="{BB962C8B-B14F-4D97-AF65-F5344CB8AC3E}">
        <p14:creationId xmlns:p14="http://schemas.microsoft.com/office/powerpoint/2010/main" val="465918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a:xfrm>
            <a:off x="841249" y="539578"/>
            <a:ext cx="5981278" cy="1684638"/>
          </a:xfrm>
        </p:spPr>
        <p:txBody>
          <a:bodyPr>
            <a:normAutofit/>
          </a:bodyPr>
          <a:lstStyle/>
          <a:p>
            <a:r>
              <a:rPr lang="en-US" sz="400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a:xfrm>
            <a:off x="838201" y="2409568"/>
            <a:ext cx="5981278" cy="3690551"/>
          </a:xfrm>
        </p:spPr>
        <p:txBody>
          <a:bodyPr>
            <a:normAutofit/>
          </a:bodyPr>
          <a:lstStyle/>
          <a:p>
            <a:r>
              <a:rPr lang="en-US" sz="2000" dirty="0"/>
              <a:t>Since the method deals with both general camera shake and object motion. The authors did not compare it to traditional uniform methods.</a:t>
            </a:r>
          </a:p>
          <a:p>
            <a:r>
              <a:rPr lang="en-US" sz="2000" dirty="0"/>
              <a:t>Sun </a:t>
            </a:r>
            <a:r>
              <a:rPr lang="en-US" sz="2000" i="1" dirty="0"/>
              <a:t>et al</a:t>
            </a:r>
            <a:r>
              <a:rPr lang="en-US" sz="2000" dirty="0"/>
              <a:t> estimated blur kernels using CNN  and used traditional deconvolution methods to recover sharp images. </a:t>
            </a:r>
          </a:p>
          <a:p>
            <a:r>
              <a:rPr lang="en-US" sz="2000" dirty="0"/>
              <a:t>Nah </a:t>
            </a:r>
            <a:r>
              <a:rPr lang="en-US" sz="2000" i="1" dirty="0"/>
              <a:t>et al</a:t>
            </a:r>
            <a:r>
              <a:rPr lang="en-US" sz="2000" dirty="0"/>
              <a:t> used a Multi-scale network with ResBlocks.</a:t>
            </a:r>
          </a:p>
        </p:txBody>
      </p:sp>
      <p:pic>
        <p:nvPicPr>
          <p:cNvPr id="5" name="Picture 4"/>
          <p:cNvPicPr>
            <a:picLocks noChangeAspect="1"/>
          </p:cNvPicPr>
          <p:nvPr/>
        </p:nvPicPr>
        <p:blipFill>
          <a:blip r:embed="rId2"/>
          <a:stretch>
            <a:fillRect/>
          </a:stretch>
        </p:blipFill>
        <p:spPr>
          <a:xfrm>
            <a:off x="6934350" y="1049167"/>
            <a:ext cx="5006448" cy="1521233"/>
          </a:xfrm>
          <a:prstGeom prst="rect">
            <a:avLst/>
          </a:prstGeom>
        </p:spPr>
      </p:pic>
      <p:pic>
        <p:nvPicPr>
          <p:cNvPr id="7" name="Picture 6">
            <a:extLst>
              <a:ext uri="{FF2B5EF4-FFF2-40B4-BE49-F238E27FC236}">
                <a16:creationId xmlns:a16="http://schemas.microsoft.com/office/drawing/2014/main" id="{AFF06138-064E-496E-B45C-5125449D859F}"/>
              </a:ext>
            </a:extLst>
          </p:cNvPr>
          <p:cNvPicPr>
            <a:picLocks noChangeAspect="1"/>
          </p:cNvPicPr>
          <p:nvPr/>
        </p:nvPicPr>
        <p:blipFill>
          <a:blip r:embed="rId3"/>
          <a:stretch>
            <a:fillRect/>
          </a:stretch>
        </p:blipFill>
        <p:spPr>
          <a:xfrm>
            <a:off x="7187519" y="3153699"/>
            <a:ext cx="4810874" cy="2754224"/>
          </a:xfrm>
          <a:prstGeom prst="rect">
            <a:avLst/>
          </a:prstGeom>
        </p:spPr>
      </p:pic>
    </p:spTree>
    <p:extLst>
      <p:ext uri="{BB962C8B-B14F-4D97-AF65-F5344CB8AC3E}">
        <p14:creationId xmlns:p14="http://schemas.microsoft.com/office/powerpoint/2010/main" val="6467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5444" y="2790736"/>
            <a:ext cx="4201111" cy="1276528"/>
          </a:xfrm>
          <a:prstGeom prst="rect">
            <a:avLst/>
          </a:prstGeom>
        </p:spPr>
      </p:pic>
    </p:spTree>
    <p:extLst>
      <p:ext uri="{BB962C8B-B14F-4D97-AF65-F5344CB8AC3E}">
        <p14:creationId xmlns:p14="http://schemas.microsoft.com/office/powerpoint/2010/main" val="259550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06443"/>
          </a:xfrm>
        </p:spPr>
        <p:txBody>
          <a:bodyPr>
            <a:normAutofit/>
          </a:bodyPr>
          <a:lstStyle/>
          <a:p>
            <a:r>
              <a:rPr lang="en-US" sz="4000"/>
              <a:t>References</a:t>
            </a:r>
            <a:endParaRPr lang="he-IL" sz="4000"/>
          </a:p>
        </p:txBody>
      </p:sp>
      <p:sp>
        <p:nvSpPr>
          <p:cNvPr id="3" name="Content Placeholder 2"/>
          <p:cNvSpPr>
            <a:spLocks noGrp="1"/>
          </p:cNvSpPr>
          <p:nvPr>
            <p:ph idx="1"/>
          </p:nvPr>
        </p:nvSpPr>
        <p:spPr>
          <a:xfrm>
            <a:off x="838200" y="1825625"/>
            <a:ext cx="5562600" cy="4035175"/>
          </a:xfrm>
        </p:spPr>
        <p:txBody>
          <a:bodyPr>
            <a:normAutofit/>
          </a:bodyPr>
          <a:lstStyle/>
          <a:p>
            <a:r>
              <a:rPr lang="en-US" sz="1400" dirty="0"/>
              <a:t>Tao, Xin, et al. "Scale-recurrent network for deep image deblurring." </a:t>
            </a:r>
            <a:r>
              <a:rPr lang="en-US" sz="1400" i="1" dirty="0"/>
              <a:t>Proceedings of the IEEE Conference on Computer Vision and Pattern Recognition</a:t>
            </a:r>
            <a:r>
              <a:rPr lang="en-US" sz="1400" dirty="0"/>
              <a:t>. 2018.‏</a:t>
            </a:r>
          </a:p>
          <a:p>
            <a:r>
              <a:rPr lang="en-US" sz="1400" dirty="0"/>
              <a:t>Shi, Xingjian, et al. "Convolutional LSTM network: A machine learning approach for precipitation nowcasting." </a:t>
            </a:r>
            <a:r>
              <a:rPr lang="en-US" sz="1400" i="1" dirty="0"/>
              <a:t>Advances in neural information processing systems</a:t>
            </a:r>
            <a:r>
              <a:rPr lang="en-US" sz="1400" dirty="0"/>
              <a:t> 28 (2015): 802-810.‏</a:t>
            </a:r>
          </a:p>
          <a:p>
            <a:r>
              <a:rPr lang="en-US" sz="1400" dirty="0"/>
              <a:t>S. Nah, T. H. Kim, and K. M. Lee. Deep multi-scale convolutional neural network for dynamic scene deblurring. pages</a:t>
            </a:r>
            <a:r>
              <a:rPr lang="he-IL" sz="1400" dirty="0"/>
              <a:t>3883–3891, 2017.</a:t>
            </a:r>
            <a:endParaRPr lang="en-US" sz="1400" dirty="0"/>
          </a:p>
          <a:p>
            <a:r>
              <a:rPr lang="en-US" sz="1400" dirty="0"/>
              <a:t>K. He, X. Zhang, S. Ren, and J. Sun. Deep residual learning for image recognition. In </a:t>
            </a:r>
            <a:r>
              <a:rPr lang="en-US" sz="1400" i="1" dirty="0"/>
              <a:t>CVPR</a:t>
            </a:r>
            <a:r>
              <a:rPr lang="en-US" sz="1400" dirty="0"/>
              <a:t>, pages 770–778. IEEE,2016</a:t>
            </a:r>
            <a:r>
              <a:rPr lang="he-IL" sz="1400" dirty="0"/>
              <a:t>.</a:t>
            </a:r>
            <a:endParaRPr lang="en-US" sz="1400" dirty="0"/>
          </a:p>
          <a:p>
            <a:r>
              <a:rPr lang="en-US" sz="1400" dirty="0"/>
              <a:t>X. Mao, C. Shen, and Y.-B. Yang. Image restoration using very deep convolutional encoder-decoder networks with symmetric skip connections. In </a:t>
            </a:r>
            <a:r>
              <a:rPr lang="en-US" sz="1400" i="1" dirty="0"/>
              <a:t>NIPS</a:t>
            </a:r>
            <a:r>
              <a:rPr lang="en-US" sz="1400" dirty="0"/>
              <a:t>, pages 2802–2810,2016.</a:t>
            </a:r>
          </a:p>
          <a:p>
            <a:endParaRPr lang="he-IL" sz="1400" dirty="0"/>
          </a:p>
        </p:txBody>
      </p:sp>
      <p:pic>
        <p:nvPicPr>
          <p:cNvPr id="5" name="Picture 4">
            <a:extLst>
              <a:ext uri="{FF2B5EF4-FFF2-40B4-BE49-F238E27FC236}">
                <a16:creationId xmlns:a16="http://schemas.microsoft.com/office/drawing/2014/main" id="{543FDAAF-1B26-4C55-84E8-2F2C70A9A8C3}"/>
              </a:ext>
            </a:extLst>
          </p:cNvPr>
          <p:cNvPicPr>
            <a:picLocks noChangeAspect="1"/>
          </p:cNvPicPr>
          <p:nvPr/>
        </p:nvPicPr>
        <p:blipFill rotWithShape="1">
          <a:blip r:embed="rId2"/>
          <a:srcRect r="1054" b="2"/>
          <a:stretch/>
        </p:blipFill>
        <p:spPr>
          <a:xfrm>
            <a:off x="6581904" y="1825625"/>
            <a:ext cx="5326295" cy="3646918"/>
          </a:xfrm>
          <a:prstGeom prst="rect">
            <a:avLst/>
          </a:prstGeom>
        </p:spPr>
      </p:pic>
    </p:spTree>
    <p:extLst>
      <p:ext uri="{BB962C8B-B14F-4D97-AF65-F5344CB8AC3E}">
        <p14:creationId xmlns:p14="http://schemas.microsoft.com/office/powerpoint/2010/main" val="49471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52860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fontScale="90000"/>
          </a:bodyPr>
          <a:lstStyle/>
          <a:p>
            <a:r>
              <a:rPr lang="en-US" sz="5000" dirty="0"/>
              <a:t>The Challenge – </a:t>
            </a:r>
            <a:r>
              <a:rPr lang="en-US" sz="5000" strike="sngStrike" dirty="0"/>
              <a:t>Single</a:t>
            </a:r>
            <a:r>
              <a:rPr lang="en-US" sz="5000" dirty="0"/>
              <a:t>(?)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deblurr text for license plats).</a:t>
            </a:r>
          </a:p>
          <a:p>
            <a:pPr>
              <a:buClr>
                <a:srgbClr val="C67864"/>
              </a:buClr>
            </a:pPr>
            <a:r>
              <a:rPr lang="en-US" sz="2200" dirty="0"/>
              <a:t>learning-based approaches for blind deconvolution were used to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A Coarse-to-Fine pipeline.</a:t>
            </a:r>
          </a:p>
          <a:p>
            <a:r>
              <a:rPr lang="en-US" dirty="0"/>
              <a:t>What is multi-scale CNN?</a:t>
            </a:r>
          </a:p>
          <a:p>
            <a:r>
              <a:rPr lang="en-US" dirty="0"/>
              <a:t>What is Scale-recurrent CNN?</a:t>
            </a:r>
          </a:p>
          <a:p>
            <a:r>
              <a:rPr lang="en-US" dirty="0"/>
              <a:t>Use of ResBlock (residual )</a:t>
            </a:r>
          </a:p>
          <a:p>
            <a:r>
              <a:rPr lang="en-US" dirty="0"/>
              <a:t>Encoder-decoder with ResBlocks</a:t>
            </a:r>
          </a:p>
          <a:p>
            <a:r>
              <a:rPr lang="en-US" dirty="0"/>
              <a:t>RNN with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dirty="0"/>
              <a:t>The Network Outline</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3"/>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7558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normAutofit lnSpcReduction="10000"/>
              </a:bodyPr>
              <a:lstStyle/>
              <a:p>
                <a:pPr algn="just"/>
                <a:r>
                  <a:rPr lang="en-US" dirty="0"/>
                  <a:t>The input of the network is a sequence of blurry images. </a:t>
                </a:r>
              </a:p>
              <a:p>
                <a:pPr algn="just"/>
                <a:r>
                  <a:rPr lang="en-US" dirty="0"/>
                  <a:t>The images are down-sampled  from the original at different scales</a:t>
                </a:r>
              </a:p>
              <a:p>
                <a:pPr algn="just"/>
                <a:r>
                  <a:rPr lang="en-US" dirty="0"/>
                  <a:t>The output is a set of the corresponding inputs as sharp images at different scales</a:t>
                </a:r>
              </a:p>
              <a:p>
                <a:pPr algn="just"/>
                <a:r>
                  <a:rPr lang="en-US" dirty="0"/>
                  <a:t>The sharp full resolution image is the final output</a:t>
                </a:r>
                <a:endParaRPr lang="he-IL" dirty="0"/>
              </a:p>
              <a:p>
                <a:pPr algn="just"/>
                <a:r>
                  <a:rPr lang="en-US" dirty="0"/>
                  <a:t>Blurry image are fed into the NN, the network outputs an initial up-sampled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3226" r="-1159"/>
                </a:stretch>
              </a:blipFill>
            </p:spPr>
            <p:txBody>
              <a:bodyPr/>
              <a:lstStyle/>
              <a:p>
                <a:r>
                  <a:rPr lang="he-IL">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2767</Words>
  <Application>Microsoft Office PowerPoint</Application>
  <PresentationFormat>Widescreen</PresentationFormat>
  <Paragraphs>185</Paragraphs>
  <Slides>28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The Network Outline</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All Together Now</vt:lpstr>
      <vt:lpstr>Data used</vt:lpstr>
      <vt:lpstr>Model training</vt:lpstr>
      <vt:lpstr>Quality measurement</vt:lpstr>
      <vt:lpstr>Experiments</vt:lpstr>
      <vt:lpstr>Comparison to models and other studies</vt:lpstr>
      <vt:lpstr>Results  </vt:lpstr>
      <vt:lpstr>Conclusion and recent progress</vt:lpstr>
      <vt:lpstr>References</vt:lpstr>
      <vt:lpstr>Deconstructing the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1</cp:revision>
  <dcterms:created xsi:type="dcterms:W3CDTF">2021-01-13T18:48:58Z</dcterms:created>
  <dcterms:modified xsi:type="dcterms:W3CDTF">2021-01-13T18:49:28Z</dcterms:modified>
</cp:coreProperties>
</file>