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0" r:id="rId3"/>
    <p:sldId id="257" r:id="rId4"/>
    <p:sldId id="262" r:id="rId5"/>
    <p:sldId id="259" r:id="rId6"/>
    <p:sldId id="258" r:id="rId7"/>
    <p:sldId id="261" r:id="rId8"/>
    <p:sldId id="263" r:id="rId9"/>
    <p:sldId id="264" r:id="rId10"/>
    <p:sldId id="275" r:id="rId11"/>
    <p:sldId id="265" r:id="rId12"/>
    <p:sldId id="269" r:id="rId13"/>
    <p:sldId id="276" r:id="rId14"/>
    <p:sldId id="277" r:id="rId15"/>
    <p:sldId id="268" r:id="rId16"/>
    <p:sldId id="279" r:id="rId17"/>
    <p:sldId id="280" r:id="rId18"/>
    <p:sldId id="267" r:id="rId19"/>
    <p:sldId id="283" r:id="rId20"/>
    <p:sldId id="271" r:id="rId21"/>
    <p:sldId id="270" r:id="rId22"/>
    <p:sldId id="278" r:id="rId23"/>
    <p:sldId id="272" r:id="rId24"/>
    <p:sldId id="282" r:id="rId25"/>
    <p:sldId id="281" r:id="rId26"/>
    <p:sldId id="273"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8935" autoAdjust="0"/>
  </p:normalViewPr>
  <p:slideViewPr>
    <p:cSldViewPr snapToGrid="0">
      <p:cViewPr>
        <p:scale>
          <a:sx n="120" d="100"/>
          <a:sy n="120" d="100"/>
        </p:scale>
        <p:origin x="25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smtClean="0"/>
          </a:p>
          <a:p>
            <a:pPr algn="r" rtl="1"/>
            <a:r>
              <a:rPr lang="en-US" dirty="0" smtClean="0"/>
              <a:t>RNN</a:t>
            </a:r>
            <a:r>
              <a:rPr lang="he-IL" dirty="0" smtClean="0"/>
              <a:t> נוטה לגרום </a:t>
            </a:r>
            <a:r>
              <a:rPr lang="he-IL" dirty="0" err="1" smtClean="0"/>
              <a:t>לגרדיאנטים</a:t>
            </a:r>
            <a:r>
              <a:rPr lang="he-IL" dirty="0" smtClean="0"/>
              <a:t> להתפוצץ</a:t>
            </a:r>
            <a:r>
              <a:rPr lang="he-IL" baseline="0" dirty="0" smtClean="0"/>
              <a:t> או להיעלם יותר מהר מ</a:t>
            </a:r>
            <a:r>
              <a:rPr lang="en-US" baseline="0" dirty="0" smtClean="0"/>
              <a:t>CNN</a:t>
            </a:r>
            <a:r>
              <a:rPr lang="he-IL" baseline="0" dirty="0" smtClean="0"/>
              <a:t> לכן נעשה שימוש בעוד תוספות בדרך כלל ו</a:t>
            </a:r>
            <a:r>
              <a:rPr lang="en-US" baseline="0" dirty="0" smtClean="0"/>
              <a:t>SKIP</a:t>
            </a:r>
            <a:r>
              <a:rPr lang="he-IL" baseline="0" dirty="0" smtClean="0"/>
              <a:t>. הסיבה לכך היא שב</a:t>
            </a:r>
            <a:r>
              <a:rPr lang="en-US" baseline="0" dirty="0" smtClean="0"/>
              <a:t>RNN</a:t>
            </a:r>
            <a:r>
              <a:rPr lang="he-IL" baseline="0" dirty="0" smtClean="0"/>
              <a:t> הפרמטרים משותפים לעומת </a:t>
            </a:r>
            <a:r>
              <a:rPr lang="en-US" baseline="0" dirty="0" smtClean="0"/>
              <a:t>CNN</a:t>
            </a:r>
            <a:r>
              <a:rPr lang="he-IL" baseline="0" dirty="0" smtClean="0"/>
              <a:t>.</a:t>
            </a:r>
          </a:p>
          <a:p>
            <a:pPr algn="r" rtl="1"/>
            <a:r>
              <a:rPr lang="he-IL" baseline="0" dirty="0" smtClean="0"/>
              <a:t>כדי לפתור את בעיית </a:t>
            </a:r>
            <a:r>
              <a:rPr lang="he-IL" baseline="0" dirty="0" err="1" smtClean="0"/>
              <a:t>הגרדיאנטים</a:t>
            </a:r>
            <a:r>
              <a:rPr lang="he-IL" baseline="0" dirty="0" smtClean="0"/>
              <a:t> הנעלמים יש צורך בלהציג פרמטר חדש שנקרא פרמטר </a:t>
            </a:r>
            <a:r>
              <a:rPr lang="he-IL" baseline="0" dirty="0" err="1" smtClean="0"/>
              <a:t>השכחון</a:t>
            </a:r>
            <a:r>
              <a:rPr lang="he-IL" baseline="0" dirty="0" smtClean="0"/>
              <a:t> או הזיכרון ואותו נראה ב</a:t>
            </a:r>
            <a:r>
              <a:rPr lang="en-US" baseline="0" dirty="0" smtClean="0"/>
              <a:t>LSTM</a:t>
            </a:r>
            <a:r>
              <a:rPr lang="he-IL" baseline="0" dirty="0" smtClean="0"/>
              <a:t> למשל.</a:t>
            </a:r>
          </a:p>
          <a:p>
            <a:pPr algn="r" rtl="1"/>
            <a:r>
              <a:rPr lang="he-IL" dirty="0" smtClean="0"/>
              <a:t>ב</a:t>
            </a:r>
            <a:r>
              <a:rPr lang="en-US" dirty="0" smtClean="0"/>
              <a:t>LSTM</a:t>
            </a:r>
            <a:r>
              <a:rPr lang="he-IL" dirty="0" smtClean="0"/>
              <a:t> נחליף כל תא ברשת </a:t>
            </a:r>
            <a:r>
              <a:rPr lang="en-US" dirty="0" smtClean="0"/>
              <a:t>RNN</a:t>
            </a:r>
            <a:r>
              <a:rPr lang="he-IL" dirty="0" smtClean="0"/>
              <a:t> בתא </a:t>
            </a:r>
            <a:r>
              <a:rPr lang="en-US" dirty="0" smtClean="0"/>
              <a:t>LSTM</a:t>
            </a:r>
            <a:r>
              <a:rPr lang="he-IL" dirty="0" smtClean="0"/>
              <a:t>.</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נועד</a:t>
            </a:r>
            <a:r>
              <a:rPr lang="he-IL" baseline="0" dirty="0" smtClean="0"/>
              <a:t> לפתור את הבעיה שנוצרת ב</a:t>
            </a:r>
            <a:r>
              <a:rPr lang="en-US" baseline="0" dirty="0" smtClean="0"/>
              <a:t>RNN</a:t>
            </a:r>
            <a:r>
              <a:rPr lang="he-IL" baseline="0" dirty="0" smtClean="0"/>
              <a:t> כאשר </a:t>
            </a:r>
            <a:r>
              <a:rPr lang="he-IL" baseline="0" dirty="0" err="1" smtClean="0"/>
              <a:t>הגרדיאנטים</a:t>
            </a:r>
            <a:r>
              <a:rPr lang="he-IL" baseline="0" dirty="0" smtClean="0"/>
              <a:t> גדלים מאוד או קטנים מאוד ולכם נעלמים או מתפוצצים ותחילת המשפט לא מושפעת היטב כמו סוף המשפט ולהפך. פתרון נוסף הוא קיצוץ אבל לא ניכנס לזה כאן כי זה לא העיקר. </a:t>
            </a:r>
          </a:p>
          <a:p>
            <a:pPr algn="r" rtl="1"/>
            <a:r>
              <a:rPr lang="en-US" baseline="0" dirty="0" smtClean="0"/>
              <a:t>C</a:t>
            </a:r>
            <a:r>
              <a:rPr lang="he-IL" baseline="0" dirty="0" smtClean="0"/>
              <a:t> זה תא הזיכרון,</a:t>
            </a:r>
          </a:p>
          <a:p>
            <a:pPr algn="r" rtl="1"/>
            <a:r>
              <a:rPr lang="he-IL" baseline="0" dirty="0" smtClean="0"/>
              <a:t>תפקיד השער הזיכרון הוא להחליט מתי לעדכן ערך</a:t>
            </a:r>
          </a:p>
          <a:p>
            <a:pPr algn="r" rtl="1"/>
            <a:r>
              <a:rPr lang="en-US" baseline="0" dirty="0" smtClean="0"/>
              <a:t>Forget gate =f </a:t>
            </a:r>
            <a:r>
              <a:rPr lang="he-IL" baseline="0" dirty="0" smtClean="0"/>
              <a:t> שולט באם תא הזיכרון יהפוך ל0 או לא.</a:t>
            </a:r>
          </a:p>
          <a:p>
            <a:pPr algn="r" rtl="1"/>
            <a:r>
              <a:rPr lang="en-US" baseline="0" dirty="0" smtClean="0"/>
              <a:t>Update gate=I</a:t>
            </a:r>
            <a:r>
              <a:rPr lang="he-IL" baseline="0" dirty="0" smtClean="0"/>
              <a:t> נועד או אינפוט </a:t>
            </a:r>
            <a:r>
              <a:rPr lang="he-IL" baseline="0" dirty="0" err="1" smtClean="0"/>
              <a:t>גייט</a:t>
            </a:r>
            <a:r>
              <a:rPr lang="he-IL" baseline="0" dirty="0" smtClean="0"/>
              <a:t>, קובע האם יש עדכון או לא.</a:t>
            </a:r>
            <a:endParaRPr lang="en-US" baseline="0" dirty="0" smtClean="0"/>
          </a:p>
          <a:p>
            <a:pPr algn="r" rtl="1"/>
            <a:r>
              <a:rPr lang="en-US" baseline="0" dirty="0" smtClean="0"/>
              <a:t>Output gate=o</a:t>
            </a:r>
            <a:r>
              <a:rPr lang="he-IL" baseline="0" dirty="0" smtClean="0"/>
              <a:t> שולט באם המידע של מצב התא הנוכחי יועבר הלאה או לא.</a:t>
            </a:r>
          </a:p>
          <a:p>
            <a:pPr algn="r" rtl="1"/>
            <a:r>
              <a:rPr lang="he-IL" baseline="0" dirty="0" err="1" smtClean="0"/>
              <a:t>הטנגגנט</a:t>
            </a:r>
            <a:r>
              <a:rPr lang="en-US" baseline="0" dirty="0" smtClean="0"/>
              <a:t>H</a:t>
            </a:r>
            <a:r>
              <a:rPr lang="he-IL" baseline="0" dirty="0" smtClean="0"/>
              <a:t> דואג לפיזור </a:t>
            </a:r>
            <a:r>
              <a:rPr lang="he-IL" baseline="0" dirty="0" err="1" smtClean="0"/>
              <a:t>הגרידאנטים</a:t>
            </a:r>
            <a:r>
              <a:rPr lang="he-IL" baseline="0" dirty="0" smtClean="0"/>
              <a:t> כדי למנוע פיצוץ או איפוס</a:t>
            </a:r>
            <a:endParaRPr lang="en-US" baseline="0" dirty="0" smtClean="0"/>
          </a:p>
          <a:p>
            <a:pPr algn="r" rtl="1"/>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14</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האנקודר</a:t>
            </a:r>
            <a:r>
              <a:rPr lang="he-IL" baseline="0" dirty="0" smtClean="0"/>
              <a:t> הופך סיקוונס </a:t>
            </a:r>
            <a:r>
              <a:rPr lang="he-IL" baseline="0" dirty="0" err="1" smtClean="0"/>
              <a:t>לוקטור</a:t>
            </a:r>
            <a:r>
              <a:rPr lang="he-IL" baseline="0" dirty="0" smtClean="0"/>
              <a:t> </a:t>
            </a:r>
            <a:r>
              <a:rPr lang="he-IL" baseline="0" dirty="0" err="1" smtClean="0"/>
              <a:t>והדיקודר</a:t>
            </a:r>
            <a:r>
              <a:rPr lang="he-IL" baseline="0" dirty="0" smtClean="0"/>
              <a:t> הופך וקטור לסיקוונס. </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16</a:t>
            </a:fld>
            <a:endParaRPr lang="en-US"/>
          </a:p>
        </p:txBody>
      </p:sp>
    </p:spTree>
    <p:extLst>
      <p:ext uri="{BB962C8B-B14F-4D97-AF65-F5344CB8AC3E}">
        <p14:creationId xmlns:p14="http://schemas.microsoft.com/office/powerpoint/2010/main" val="246855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smtClean="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m:t>
                      </m:r>
                      <m:r>
                        <m:rPr>
                          <m:sty m:val="p"/>
                        </m:rPr>
                        <a:rPr lang="sv-SE" i="0" smtClean="0">
                          <a:latin typeface="Cambria Math" panose="02040503050406030204" pitchFamily="18" charset="0"/>
                        </a:rPr>
                        <m:t>m</m:t>
                      </m:r>
                      <m:r>
                        <a:rPr lang="sv-SE" i="1" smtClean="0">
                          <a:latin typeface="Cambria Math" panose="02040503050406030204" pitchFamily="18" charset="0"/>
                        </a:rPr>
                        <m:t> </m:t>
                      </m:r>
                      <m:r>
                        <a:rPr lang="sv-SE" i="0" smtClean="0">
                          <a:latin typeface="Cambria Math" panose="02040503050406030204" pitchFamily="18" charset="0"/>
                        </a:rPr>
                        <m:t>/</m:t>
                      </m:r>
                      <m:r>
                        <a:rPr lang="sv-SE" i="0" smtClean="0">
                          <a:latin typeface="Cambria Math" panose="02040503050406030204" pitchFamily="18" charset="0"/>
                        </a:rPr>
                        <m:t>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m:t>
                      </m:r>
                      <m:r>
                        <m:rPr>
                          <m:sty m:val="p"/>
                        </m:rPr>
                        <a:rPr lang="sv-SE" i="0" smtClean="0">
                          <a:latin typeface="Cambria Math" panose="02040503050406030204" pitchFamily="18" charset="0"/>
                        </a:rPr>
                        <m:t>eps</m:t>
                      </m:r>
                      <m:r>
                        <a:rPr lang="sv-SE" i="0" smtClean="0">
                          <a:latin typeface="Cambria Math" panose="02040503050406030204" pitchFamily="18" charset="0"/>
                        </a:rPr>
                        <m:t>)</m:t>
                      </m:r>
                    </m:oMath>
                  </m:oMathPara>
                </a14:m>
                <a:endParaRPr lang="en-US"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1">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1">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oMath>
                  </m:oMathPara>
                </a14:m>
                <a:endParaRPr lang="en-US"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a:rPr lang="sv-SE" i="0" smtClean="0">
                          <a:latin typeface="Cambria Math" panose="02040503050406030204" pitchFamily="18" charset="0"/>
                        </a:rPr>
                        <m:t>∗</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1">
                              <a:latin typeface="Cambria Math" panose="02040503050406030204" pitchFamily="18" charset="0"/>
                            </a:rPr>
                          </m:ctrlPr>
                        </m:dPr>
                        <m:e>
                          <m:r>
                            <a:rPr lang="sv-SE" i="0">
                              <a:latin typeface="Cambria Math" panose="02040503050406030204" pitchFamily="18" charset="0"/>
                            </a:rPr>
                            <m:t>1</m:t>
                          </m:r>
                          <m:r>
                            <a:rPr lang="sv-SE" i="0">
                              <a:latin typeface="Cambria Math" panose="02040503050406030204" pitchFamily="18" charset="0"/>
                            </a:rPr>
                            <m:t>−</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a14:m>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he-IL">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err="1" smtClean="0"/>
              <a:t>ResBLock</a:t>
            </a:r>
            <a:r>
              <a:rPr lang="en-US" sz="5200" dirty="0" smtClean="0"/>
              <a:t> and skip-connections</a:t>
            </a:r>
            <a:endParaRPr lang="en-US" sz="5200" dirty="0"/>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a:t>
            </a:r>
            <a:r>
              <a:rPr lang="en-US" sz="2000" dirty="0" err="1"/>
              <a:t>ConvLSTM</a:t>
            </a:r>
            <a:r>
              <a:rPr lang="en-US" sz="2000" dirty="0" smtClean="0"/>
              <a:t>.</a:t>
            </a:r>
          </a:p>
          <a:p>
            <a:r>
              <a:rPr lang="en-US" sz="2000" dirty="0" smtClean="0"/>
              <a:t>Originally design to solve the vanishing gradient problem.</a:t>
            </a:r>
            <a:endParaRPr lang="en-US" sz="2000" dirty="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893594" y="2879247"/>
            <a:ext cx="6093526" cy="1949927"/>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fontScale="92500" lnSpcReduction="10000"/>
          </a:bodyPr>
          <a:lstStyle/>
          <a:p>
            <a:r>
              <a:rPr lang="en-US" dirty="0"/>
              <a:t>Encoder-decoder as mentioned before, refers to a symmetric CNN structure that transform input data into feature maps with converging spatial size in the encoder and then transformed back to original size using the decoder</a:t>
            </a:r>
            <a:r>
              <a:rPr lang="en-US" dirty="0" smtClean="0"/>
              <a:t>.</a:t>
            </a:r>
          </a:p>
          <a:p>
            <a:r>
              <a:rPr lang="en-US" dirty="0" smtClean="0"/>
              <a:t>Encoder-decoder can accept a sequence of certain length and output another length.</a:t>
            </a:r>
            <a:endParaRPr lang="en-US" dirty="0"/>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input-output</a:t>
            </a:r>
            <a:endParaRPr lang="he-IL" dirty="0"/>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394375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measurement</a:t>
            </a:r>
            <a:endParaRPr lang="he-IL" dirty="0"/>
          </a:p>
        </p:txBody>
      </p:sp>
      <p:sp>
        <p:nvSpPr>
          <p:cNvPr id="3" name="Content Placeholder 2"/>
          <p:cNvSpPr>
            <a:spLocks noGrp="1"/>
          </p:cNvSpPr>
          <p:nvPr>
            <p:ph idx="1"/>
          </p:nvPr>
        </p:nvSpPr>
        <p:spPr/>
        <p:txBody>
          <a:bodyPr/>
          <a:lstStyle/>
          <a:p>
            <a:r>
              <a:rPr lang="en-US" dirty="0" smtClean="0"/>
              <a:t>Peak signal-to-noise ratio (PSNR).</a:t>
            </a:r>
          </a:p>
          <a:p>
            <a:r>
              <a:rPr lang="en-US" dirty="0"/>
              <a:t>structural similarity index </a:t>
            </a:r>
            <a:r>
              <a:rPr lang="en-US" dirty="0" smtClean="0"/>
              <a:t>measure (SSIM).</a:t>
            </a:r>
            <a:endParaRPr lang="he-IL" dirty="0"/>
          </a:p>
        </p:txBody>
      </p:sp>
    </p:spTree>
    <p:extLst>
      <p:ext uri="{BB962C8B-B14F-4D97-AF65-F5344CB8AC3E}">
        <p14:creationId xmlns:p14="http://schemas.microsoft.com/office/powerpoint/2010/main" val="188729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1706" y="3563937"/>
            <a:ext cx="4496427" cy="2019582"/>
          </a:xfrm>
          <a:prstGeom prst="rect">
            <a:avLst/>
          </a:prstGeom>
        </p:spPr>
      </p:pic>
      <p:pic>
        <p:nvPicPr>
          <p:cNvPr id="5" name="Picture 4"/>
          <p:cNvPicPr>
            <a:picLocks noChangeAspect="1"/>
          </p:cNvPicPr>
          <p:nvPr/>
        </p:nvPicPr>
        <p:blipFill>
          <a:blip r:embed="rId3"/>
          <a:stretch>
            <a:fillRect/>
          </a:stretch>
        </p:blipFill>
        <p:spPr>
          <a:xfrm>
            <a:off x="6659131" y="3935464"/>
            <a:ext cx="4201111" cy="1276528"/>
          </a:xfrm>
          <a:prstGeom prst="rect">
            <a:avLst/>
          </a:prstGeom>
        </p:spPr>
      </p:pic>
    </p:spTree>
    <p:extLst>
      <p:ext uri="{BB962C8B-B14F-4D97-AF65-F5344CB8AC3E}">
        <p14:creationId xmlns:p14="http://schemas.microsoft.com/office/powerpoint/2010/main" val="6467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5444" y="2790736"/>
            <a:ext cx="4201111" cy="1276528"/>
          </a:xfrm>
          <a:prstGeom prst="rect">
            <a:avLst/>
          </a:prstGeom>
        </p:spPr>
      </p:pic>
    </p:spTree>
    <p:extLst>
      <p:ext uri="{BB962C8B-B14F-4D97-AF65-F5344CB8AC3E}">
        <p14:creationId xmlns:p14="http://schemas.microsoft.com/office/powerpoint/2010/main" val="259550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fontScale="90000"/>
          </a:bodyPr>
          <a:lstStyle/>
          <a:p>
            <a:r>
              <a:rPr lang="en-US" sz="5000" dirty="0"/>
              <a:t>The Challenge – </a:t>
            </a:r>
            <a:r>
              <a:rPr lang="en-US" sz="5000" strike="sngStrike" dirty="0" smtClean="0"/>
              <a:t>Single</a:t>
            </a:r>
            <a:r>
              <a:rPr lang="en-US" sz="5000" dirty="0" smtClean="0"/>
              <a:t>(?) </a:t>
            </a:r>
            <a:r>
              <a:rPr lang="en-US" sz="5000" dirty="0"/>
              <a:t>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2248</Words>
  <Application>Microsoft Office PowerPoint</Application>
  <PresentationFormat>Widescreen</PresentationFormat>
  <Paragraphs>158</Paragraphs>
  <Slides>27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charter</vt:lpstr>
      <vt:lpstr>Consolas</vt:lpstr>
      <vt:lpstr>Times New Roman</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ResBLock and skip-connections</vt:lpstr>
      <vt:lpstr>RNN </vt:lpstr>
      <vt:lpstr>LSTM and ConvLSTM</vt:lpstr>
      <vt:lpstr>Deconvolution layer -  (Transposed Convolutions)</vt:lpstr>
      <vt:lpstr>Encoder-Decoder</vt:lpstr>
      <vt:lpstr>Encoder-Decoder ResBlock</vt:lpstr>
      <vt:lpstr>Scale connection</vt:lpstr>
      <vt:lpstr>Network input-output</vt:lpstr>
      <vt:lpstr>All Together Now</vt:lpstr>
      <vt:lpstr>Data used</vt:lpstr>
      <vt:lpstr>Model training</vt:lpstr>
      <vt:lpstr>Experiments</vt:lpstr>
      <vt:lpstr>Quality measurement</vt:lpstr>
      <vt:lpstr>Comparison to models and other studies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51</cp:revision>
  <dcterms:created xsi:type="dcterms:W3CDTF">2021-01-11T16:51:17Z</dcterms:created>
  <dcterms:modified xsi:type="dcterms:W3CDTF">2021-01-13T06:06:55Z</dcterms:modified>
</cp:coreProperties>
</file>